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5"/>
  </p:notesMasterIdLst>
  <p:handoutMasterIdLst>
    <p:handoutMasterId r:id="rId26"/>
  </p:handoutMasterIdLst>
  <p:sldIdLst>
    <p:sldId id="525" r:id="rId3"/>
    <p:sldId id="789" r:id="rId4"/>
    <p:sldId id="839" r:id="rId5"/>
    <p:sldId id="838" r:id="rId6"/>
    <p:sldId id="844" r:id="rId7"/>
    <p:sldId id="842" r:id="rId8"/>
    <p:sldId id="841" r:id="rId9"/>
    <p:sldId id="845" r:id="rId10"/>
    <p:sldId id="846" r:id="rId11"/>
    <p:sldId id="847" r:id="rId12"/>
    <p:sldId id="848" r:id="rId13"/>
    <p:sldId id="849" r:id="rId14"/>
    <p:sldId id="850" r:id="rId15"/>
    <p:sldId id="852" r:id="rId16"/>
    <p:sldId id="853" r:id="rId17"/>
    <p:sldId id="854" r:id="rId18"/>
    <p:sldId id="855" r:id="rId19"/>
    <p:sldId id="856" r:id="rId20"/>
    <p:sldId id="857" r:id="rId21"/>
    <p:sldId id="858" r:id="rId22"/>
    <p:sldId id="840" r:id="rId23"/>
    <p:sldId id="710" r:id="rId2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e Franssen" initials="CF" lastIdx="2" clrIdx="0">
    <p:extLst>
      <p:ext uri="{19B8F6BF-5375-455C-9EA6-DF929625EA0E}">
        <p15:presenceInfo xmlns:p15="http://schemas.microsoft.com/office/powerpoint/2012/main" userId="Christophe Frans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3235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366F8A7-4CD2-4291-B459-CED0D737D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308526-2E3F-446D-9EC1-7BF35D284B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fr-FR"/>
              <a:t>2020-2021</a:t>
            </a:r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B9B001-ABE7-4F63-838F-02841A8C4F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F1A3F9-D34B-436B-A4E9-58961BEC8C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AA65829-509A-4979-9642-377F3B96EB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26541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fr-FR"/>
              <a:t>2020-2021</a:t>
            </a:r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A110324-1E5C-4278-8024-22DDDE95E8D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357031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>
              <a:latin typeface="Lucida Grande"/>
            </a:endParaRP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9BD7B7-C95D-4751-BBDD-60F5F033927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0E46803-0C78-410F-8494-449540C91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0871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39572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3520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375689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64208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55822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23934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6471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9833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22350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19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9092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51680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20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18138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21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277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9835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98992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92713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230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82232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62028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8964CA-A87C-454F-91E0-2F7A4CD2B39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fr-FR"/>
              <a:t>2020-2021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AA20F9-9434-4C36-B6C1-E209BC0F5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10324-1E5C-4278-8024-22DDDE95E8DC}" type="slidenum">
              <a:rPr lang="fr-BE" smtClean="0"/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6718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330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942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48297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20043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39574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006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547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381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913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723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643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8241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183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776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482D2-011E-498D-8C0A-81B7DA409714}" type="datetimeFigureOut">
              <a:rPr lang="fr-BE" smtClean="0"/>
              <a:t>07-12-22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A6A8-F3AA-4D8C-BD4F-40572509C8F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016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60556" y="4930880"/>
            <a:ext cx="2769213" cy="11696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0" algn="l">
              <a:defRPr/>
            </a:pPr>
            <a:r>
              <a:rPr lang="fr-FR" sz="1200" b="1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Wavre</a:t>
            </a:r>
          </a:p>
          <a:p>
            <a:pPr indent="0" algn="l">
              <a:defRPr/>
            </a:pPr>
            <a:r>
              <a:rPr lang="fr-FR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Chaussée de Namur, 79</a:t>
            </a:r>
          </a:p>
          <a:p>
            <a:pPr indent="0" algn="l">
              <a:defRPr/>
            </a:pPr>
            <a:r>
              <a:rPr lang="fr-FR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1300 Wavre</a:t>
            </a:r>
          </a:p>
          <a:p>
            <a:pPr indent="0" algn="l">
              <a:defRPr/>
            </a:pPr>
            <a:r>
              <a:rPr lang="fr-FR" sz="1200" b="0" i="0" baseline="0" dirty="0" err="1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wavre@lawtax.be</a:t>
            </a:r>
            <a:endParaRPr lang="fr-FR" sz="1200" b="0" i="0" baseline="0" dirty="0">
              <a:solidFill>
                <a:srgbClr val="2B292A"/>
              </a:solidFill>
              <a:latin typeface="Arial"/>
              <a:ea typeface="Times New Roman" pitchFamily="18" charset="0"/>
              <a:cs typeface="Museo Sans 300"/>
            </a:endParaRPr>
          </a:p>
          <a:p>
            <a:pPr indent="0" algn="l">
              <a:defRPr/>
            </a:pPr>
            <a:r>
              <a:rPr lang="fr-FR" sz="1200" b="0" i="0" baseline="0" dirty="0" err="1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T</a:t>
            </a:r>
            <a:r>
              <a:rPr lang="fr-FR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.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Arial"/>
                <a:ea typeface="+mj-ea"/>
                <a:cs typeface="Arial"/>
              </a:rPr>
              <a:t>   </a:t>
            </a:r>
            <a:r>
              <a:rPr lang="fr-BE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010/437.000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>
                <a:solidFill>
                  <a:schemeClr val="tx1"/>
                </a:solidFill>
                <a:latin typeface="Arial"/>
                <a:ea typeface="+mj-ea"/>
                <a:cs typeface="Arial"/>
              </a:rPr>
              <a:t>F.   010/411.611</a:t>
            </a:r>
          </a:p>
        </p:txBody>
      </p:sp>
      <p:pic>
        <p:nvPicPr>
          <p:cNvPr id="2" name="Image 1" descr="Law Tax 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88" y="2102455"/>
            <a:ext cx="3710574" cy="72141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 userDrawn="1"/>
        </p:nvSpPr>
        <p:spPr>
          <a:xfrm>
            <a:off x="2246726" y="4930880"/>
            <a:ext cx="2309948" cy="11696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0" algn="l">
              <a:defRPr/>
            </a:pPr>
            <a:r>
              <a:rPr lang="fr-FR" sz="1200" b="1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Bruxelles</a:t>
            </a:r>
          </a:p>
          <a:p>
            <a:pPr indent="0" algn="l">
              <a:defRPr/>
            </a:pPr>
            <a:r>
              <a:rPr lang="fr-FR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Arial"/>
              </a:rPr>
              <a:t>Avenue Louise, 326</a:t>
            </a:r>
          </a:p>
          <a:p>
            <a:pPr indent="0" algn="l">
              <a:defRPr/>
            </a:pPr>
            <a:r>
              <a:rPr lang="fr-FR" sz="12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Arial"/>
              </a:rPr>
              <a:t>1050 Bruxelles</a:t>
            </a:r>
          </a:p>
          <a:p>
            <a:pPr indent="0" algn="l">
              <a:defRPr/>
            </a:pPr>
            <a:r>
              <a:rPr lang="fr-FR" sz="1200" b="0" i="0" baseline="0" dirty="0" err="1">
                <a:solidFill>
                  <a:srgbClr val="2B292A"/>
                </a:solidFill>
                <a:latin typeface="Arial"/>
                <a:ea typeface="Times New Roman" pitchFamily="18" charset="0"/>
                <a:cs typeface="Arial"/>
              </a:rPr>
              <a:t>brussels@lawtax.be</a:t>
            </a:r>
            <a:endParaRPr lang="fr-FR" sz="1200" b="0" i="0" baseline="0" dirty="0">
              <a:solidFill>
                <a:srgbClr val="2B292A"/>
              </a:solidFill>
              <a:latin typeface="Arial"/>
              <a:ea typeface="Times New Roman" pitchFamily="18" charset="0"/>
              <a:cs typeface="Arial"/>
            </a:endParaRPr>
          </a:p>
          <a:p>
            <a:pPr algn="l" rtl="0"/>
            <a:r>
              <a:rPr lang="de-DE" sz="1200" b="0" i="0" u="none" strike="noStrike" kern="1200" baseline="0" dirty="0">
                <a:solidFill>
                  <a:schemeClr val="tx1"/>
                </a:solidFill>
                <a:latin typeface="Arial"/>
                <a:ea typeface="+mj-ea"/>
                <a:cs typeface="Arial"/>
              </a:rPr>
              <a:t>T.   02/329.50.50</a:t>
            </a:r>
          </a:p>
          <a:p>
            <a:pPr algn="l" rtl="0"/>
            <a:r>
              <a:rPr lang="de-DE" sz="1200" b="0" i="0" u="none" strike="noStrike" kern="1200" baseline="0" dirty="0">
                <a:solidFill>
                  <a:schemeClr val="tx1"/>
                </a:solidFill>
                <a:latin typeface="Arial"/>
                <a:ea typeface="+mj-ea"/>
                <a:cs typeface="Arial"/>
              </a:rPr>
              <a:t>F.   02/521.31.79</a:t>
            </a:r>
            <a:endParaRPr lang="fr-FR" sz="1200" b="0" baseline="0" dirty="0">
              <a:solidFill>
                <a:srgbClr val="2B292A"/>
              </a:solidFill>
              <a:latin typeface="Arial"/>
              <a:cs typeface="Arial"/>
            </a:endParaRP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4556674" y="4954714"/>
            <a:ext cx="0" cy="114693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re 1"/>
          <p:cNvSpPr txBox="1">
            <a:spLocks/>
          </p:cNvSpPr>
          <p:nvPr userDrawn="1"/>
        </p:nvSpPr>
        <p:spPr>
          <a:xfrm>
            <a:off x="0" y="6263510"/>
            <a:ext cx="9144000" cy="35906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0" algn="ctr">
              <a:defRPr/>
            </a:pPr>
            <a:r>
              <a:rPr lang="fr-FR" sz="1600" b="1" i="0" baseline="0" dirty="0" err="1">
                <a:solidFill>
                  <a:srgbClr val="BF0B28"/>
                </a:solidFill>
                <a:latin typeface="Arial"/>
                <a:ea typeface="Times New Roman" pitchFamily="18" charset="0"/>
                <a:cs typeface="Museo Sans 300"/>
              </a:rPr>
              <a:t>www.lawtax.be</a:t>
            </a:r>
            <a:endParaRPr lang="fr-FR" sz="1600" b="1" i="0" baseline="0" dirty="0">
              <a:solidFill>
                <a:srgbClr val="BF0B28"/>
              </a:solidFill>
              <a:latin typeface="Arial"/>
              <a:ea typeface="Times New Roman" pitchFamily="18" charset="0"/>
              <a:cs typeface="Museo Sans 300"/>
            </a:endParaRPr>
          </a:p>
        </p:txBody>
      </p:sp>
      <p:sp>
        <p:nvSpPr>
          <p:cNvPr id="14" name="Titre 1"/>
          <p:cNvSpPr txBox="1">
            <a:spLocks/>
          </p:cNvSpPr>
          <p:nvPr userDrawn="1"/>
        </p:nvSpPr>
        <p:spPr>
          <a:xfrm>
            <a:off x="0" y="3196784"/>
            <a:ext cx="9144000" cy="35906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0" algn="ctr">
              <a:defRPr/>
            </a:pPr>
            <a:r>
              <a:rPr lang="fr-FR" sz="1800" b="0" i="0" baseline="0" dirty="0">
                <a:solidFill>
                  <a:srgbClr val="2B292A"/>
                </a:solidFill>
                <a:latin typeface="Arial"/>
                <a:ea typeface="Times New Roman" pitchFamily="18" charset="0"/>
                <a:cs typeface="Museo Sans 300"/>
              </a:rPr>
              <a:t>Merci pour votre attention.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2746888" y="3111107"/>
            <a:ext cx="3710574" cy="0"/>
          </a:xfrm>
          <a:prstGeom prst="line">
            <a:avLst/>
          </a:prstGeom>
          <a:ln w="6350" cmpd="sng">
            <a:solidFill>
              <a:srgbClr val="BF0B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84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Résultat de recherche d'images pour &quot;fucam&quot;">
            <a:extLst>
              <a:ext uri="{FF2B5EF4-FFF2-40B4-BE49-F238E27FC236}">
                <a16:creationId xmlns:a16="http://schemas.microsoft.com/office/drawing/2014/main" id="{6D68C4BC-109A-477C-8168-00E601EF65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57996" cy="35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041E3C6-1BF7-4919-996B-5AC66AAF33D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545" y="6038491"/>
            <a:ext cx="2944600" cy="597754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23F1A9F5-178B-482B-B3C2-789E948557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3" y="1122362"/>
            <a:ext cx="8685518" cy="5735637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/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/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fr-BE" dirty="0"/>
              <a:t>Réforme fiscale envisagée…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fr-BE" dirty="0"/>
              <a:t>Anticiper ou subir ?</a:t>
            </a: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lang="fr-BE" sz="2000"/>
              <a:t>8 déc</a:t>
            </a:r>
            <a:r>
              <a:rPr lang="fr-BE" sz="2000">
                <a:solidFill>
                  <a:schemeClr val="tx1"/>
                </a:solidFill>
              </a:rPr>
              <a:t>embre </a:t>
            </a:r>
            <a:r>
              <a:rPr lang="fr-BE" sz="2000" dirty="0">
                <a:solidFill>
                  <a:schemeClr val="tx1"/>
                </a:solidFill>
              </a:rPr>
              <a:t>2022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solidFill>
                <a:schemeClr val="tx1"/>
              </a:solidFill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latin typeface="+mj-lt"/>
              <a:cs typeface="Calibri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endParaRPr lang="fr-FR" sz="1400" dirty="0">
              <a:latin typeface="+mj-lt"/>
              <a:cs typeface="Calibri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BE" sz="2000" b="1" cap="small" dirty="0">
                <a:solidFill>
                  <a:srgbClr val="C00000"/>
                </a:solidFill>
              </a:rPr>
              <a:t>Thierry Litannie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BE" sz="2000" dirty="0">
                <a:solidFill>
                  <a:srgbClr val="C00000"/>
                </a:solidFill>
              </a:rPr>
              <a:t>Avocat, spécialiste en droit fiscal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BE" sz="2000" dirty="0">
                <a:solidFill>
                  <a:srgbClr val="C00000"/>
                </a:solidFill>
              </a:rPr>
              <a:t>Professeur à l’HENALLUX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fr-BE" sz="2000" dirty="0">
                <a:solidFill>
                  <a:srgbClr val="C00000"/>
                </a:solidFill>
              </a:rPr>
              <a:t>Administrateur de l’O.E.C.C.B.B.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BE" sz="200" dirty="0">
              <a:solidFill>
                <a:schemeClr val="tx1"/>
              </a:solidFill>
              <a:cs typeface="Calibri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34988" algn="l"/>
              </a:tabLst>
            </a:pPr>
            <a:r>
              <a:rPr lang="fr-BE" sz="1000" dirty="0">
                <a:solidFill>
                  <a:schemeClr val="tx1"/>
                </a:solidFill>
                <a:cs typeface="Calibri" pitchFamily="34" charset="0"/>
              </a:rPr>
              <a:t>	</a:t>
            </a:r>
            <a:r>
              <a:rPr lang="fr-BE" sz="900" dirty="0">
                <a:solidFill>
                  <a:schemeClr val="tx1"/>
                </a:solidFill>
                <a:cs typeface="Calibri" pitchFamily="34" charset="0"/>
              </a:rPr>
              <a:t>Support créé par Ch. Franssen pour </a:t>
            </a:r>
            <a:r>
              <a:rPr lang="fr-BE" sz="900" dirty="0" err="1">
                <a:solidFill>
                  <a:schemeClr val="tx1"/>
                </a:solidFill>
                <a:cs typeface="Calibri" pitchFamily="34" charset="0"/>
              </a:rPr>
              <a:t>LawTax</a:t>
            </a:r>
            <a:endParaRPr lang="fr-BE" sz="1400" dirty="0">
              <a:solidFill>
                <a:schemeClr val="tx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676524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22383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Objectifs principaux : 	</a:t>
            </a:r>
            <a:r>
              <a:rPr lang="fr-BE" sz="1600" b="1" i="1" dirty="0">
                <a:solidFill>
                  <a:schemeClr val="tx1"/>
                </a:solidFill>
              </a:rPr>
              <a:t>diminuer les charges sur le travail</a:t>
            </a:r>
            <a:r>
              <a:rPr lang="fr-BE" sz="1600" dirty="0">
                <a:solidFill>
                  <a:schemeClr val="tx1"/>
                </a:solidFill>
              </a:rPr>
              <a:t>, simplifier la fiscalité, offrir plus de 				sécurité juridique, augmenter le taux d’emploi </a:t>
            </a:r>
            <a:r>
              <a:rPr lang="fr-BE" sz="1200" dirty="0">
                <a:solidFill>
                  <a:schemeClr val="tx1"/>
                </a:solidFill>
              </a:rPr>
              <a:t>(&gt;&lt; pièges à l’emploi/la promotion), 			</a:t>
            </a:r>
            <a:r>
              <a:rPr lang="fr-BE" sz="1600" dirty="0">
                <a:solidFill>
                  <a:schemeClr val="tx1"/>
                </a:solidFill>
              </a:rPr>
              <a:t>tendre vers la </a:t>
            </a:r>
            <a:r>
              <a:rPr lang="fr-BE" sz="1600" b="1" i="1" dirty="0">
                <a:solidFill>
                  <a:schemeClr val="tx1"/>
                </a:solidFill>
              </a:rPr>
              <a:t>neutralité fiscale pour les activités d’entreprise en PP ou PM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ISOC</a:t>
            </a:r>
            <a:r>
              <a:rPr lang="fr-BE" sz="1600" dirty="0">
                <a:solidFill>
                  <a:schemeClr val="tx1"/>
                </a:solidFill>
              </a:rPr>
              <a:t> :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437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Diminution du taux réduit ISOC pour PME à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15% sur 200.000 EUR </a:t>
            </a: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(vs. 20% sur 100.000 EUR)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  <a:ea typeface="Times New Roman" panose="02020603050405020304" pitchFamily="18" charset="0"/>
              </a:rPr>
              <a:t>Quid </a:t>
            </a:r>
            <a:r>
              <a:rPr lang="fr-BE" sz="1600" i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VVPRbis</a:t>
            </a:r>
            <a:r>
              <a:rPr lang="fr-BE" sz="1600" i="1" dirty="0">
                <a:solidFill>
                  <a:schemeClr val="tx1"/>
                </a:solidFill>
                <a:ea typeface="Times New Roman" panose="02020603050405020304" pitchFamily="18" charset="0"/>
              </a:rPr>
              <a:t> et réserve de liquidation ? 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i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i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Avec une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lutte</a:t>
            </a:r>
            <a:r>
              <a:rPr lang="fr-BE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contre</a:t>
            </a:r>
            <a:r>
              <a:rPr lang="fr-BE" sz="1600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fr-BE" sz="1600" i="1" dirty="0">
                <a:solidFill>
                  <a:srgbClr val="C00000"/>
                </a:solidFill>
                <a:ea typeface="Times New Roman" panose="02020603050405020304" pitchFamily="18" charset="0"/>
              </a:rPr>
              <a:t>« </a:t>
            </a:r>
            <a:r>
              <a:rPr lang="fr-FR" sz="1600" b="1" i="1" u="none" strike="noStrike" baseline="0" dirty="0">
                <a:solidFill>
                  <a:srgbClr val="C00000"/>
                </a:solidFill>
              </a:rPr>
              <a:t>l’utilisation abusive des formes de société </a:t>
            </a:r>
            <a:r>
              <a:rPr lang="fr-FR" sz="1600" b="0" i="0" u="none" strike="noStrike" baseline="0" dirty="0">
                <a:solidFill>
                  <a:srgbClr val="000000"/>
                </a:solidFill>
              </a:rPr>
              <a:t>» en prenant </a:t>
            </a:r>
            <a:r>
              <a:rPr lang="fr-FR" sz="1600" b="0" i="1" u="none" strike="noStrike" baseline="0" dirty="0">
                <a:solidFill>
                  <a:srgbClr val="000000"/>
                </a:solidFill>
              </a:rPr>
              <a:t>« des mesures ciblées pour endiguer ce que l’on appelle la ‘</a:t>
            </a:r>
            <a:r>
              <a:rPr lang="fr-FR" sz="1600" b="0" i="1" u="none" strike="noStrike" baseline="0" dirty="0" err="1">
                <a:solidFill>
                  <a:srgbClr val="000000"/>
                </a:solidFill>
              </a:rPr>
              <a:t>sociétisation</a:t>
            </a:r>
            <a:r>
              <a:rPr lang="fr-FR" sz="1600" b="0" i="1" u="none" strike="noStrike" baseline="0" dirty="0">
                <a:solidFill>
                  <a:srgbClr val="000000"/>
                </a:solidFill>
              </a:rPr>
              <a:t>’ »</a:t>
            </a:r>
            <a:r>
              <a:rPr lang="fr-FR" sz="1600" b="0" i="0" u="none" strike="noStrike" baseline="0" dirty="0">
                <a:solidFill>
                  <a:srgbClr val="000000"/>
                </a:solidFill>
              </a:rPr>
              <a:t> : </a:t>
            </a: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FR" sz="500" dirty="0">
              <a:solidFill>
                <a:srgbClr val="000000"/>
              </a:solidFill>
            </a:endParaRP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FR" sz="1600" dirty="0">
                <a:solidFill>
                  <a:srgbClr val="000000"/>
                </a:solidFill>
              </a:rPr>
              <a:t>Indexation </a:t>
            </a:r>
            <a:r>
              <a:rPr lang="fr-FR" sz="1200" dirty="0">
                <a:solidFill>
                  <a:srgbClr val="000000"/>
                </a:solidFill>
              </a:rPr>
              <a:t>(sans doute après augmentation)</a:t>
            </a:r>
            <a:r>
              <a:rPr lang="fr-FR" sz="1600" dirty="0">
                <a:solidFill>
                  <a:srgbClr val="000000"/>
                </a:solidFill>
              </a:rPr>
              <a:t> de la rémunération minimale du dirigeant pour bénéficier du taux réduit ;</a:t>
            </a: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FR" sz="500" b="0" i="0" u="none" strike="noStrike" baseline="0" dirty="0">
              <a:solidFill>
                <a:srgbClr val="000000"/>
              </a:solidFill>
            </a:endParaRP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FR" sz="1600" b="0" i="0" u="none" strike="noStrike" baseline="0" dirty="0">
                <a:solidFill>
                  <a:srgbClr val="000000"/>
                </a:solidFill>
              </a:rPr>
              <a:t>Interdiction de lui attribuer cette rémunération sous des formes alternatives. </a:t>
            </a:r>
          </a:p>
          <a:p>
            <a:pPr marL="100012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FR" sz="1600" b="0" i="0" u="none" strike="noStrike" baseline="0" dirty="0">
              <a:solidFill>
                <a:srgbClr val="000000"/>
              </a:solidFill>
            </a:endParaRPr>
          </a:p>
          <a:p>
            <a:pPr marL="714375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Introduction de l’impôt minimum des multinationales </a:t>
            </a:r>
            <a:r>
              <a:rPr lang="fr-FR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(cf. accord international signé par près de 140 pays pour les taxer à un taux effectif de 15%; d’abord bloqué en UE par la Pologne (veto levé) et désormais par la Hongrie). </a:t>
            </a:r>
            <a:endParaRPr lang="fr-BE" sz="14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i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i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IPP :  </a:t>
            </a: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Suppression</a:t>
            </a:r>
            <a:r>
              <a:rPr lang="fr-BE" sz="1600" i="1" dirty="0">
                <a:solidFill>
                  <a:schemeClr val="tx1"/>
                </a:solidFill>
              </a:rPr>
              <a:t> de la </a:t>
            </a:r>
            <a:r>
              <a:rPr lang="fr-BE" sz="1600" b="1" i="1" dirty="0">
                <a:solidFill>
                  <a:srgbClr val="C00000"/>
                </a:solidFill>
              </a:rPr>
              <a:t>distinction</a:t>
            </a:r>
            <a:r>
              <a:rPr lang="fr-BE" sz="1600" i="1" dirty="0">
                <a:solidFill>
                  <a:schemeClr val="tx1"/>
                </a:solidFill>
              </a:rPr>
              <a:t> entre « </a:t>
            </a:r>
            <a:r>
              <a:rPr lang="fr-BE" sz="1600" b="1" i="1" dirty="0">
                <a:solidFill>
                  <a:srgbClr val="C00000"/>
                </a:solidFill>
              </a:rPr>
              <a:t>profits</a:t>
            </a:r>
            <a:r>
              <a:rPr lang="fr-BE" sz="1600" i="1" dirty="0">
                <a:solidFill>
                  <a:schemeClr val="tx1"/>
                </a:solidFill>
              </a:rPr>
              <a:t> » et « </a:t>
            </a:r>
            <a:r>
              <a:rPr lang="fr-BE" sz="1600" b="1" i="1" dirty="0">
                <a:solidFill>
                  <a:srgbClr val="C00000"/>
                </a:solidFill>
              </a:rPr>
              <a:t>bénéfices</a:t>
            </a:r>
            <a:r>
              <a:rPr lang="fr-BE" sz="1600" i="1" dirty="0">
                <a:solidFill>
                  <a:schemeClr val="tx1"/>
                </a:solidFill>
              </a:rPr>
              <a:t> ».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En principe </a:t>
            </a:r>
            <a:r>
              <a:rPr lang="fr-BE" sz="1200" dirty="0">
                <a:solidFill>
                  <a:schemeClr val="tx1"/>
                </a:solidFill>
              </a:rPr>
              <a:t>(et bien que l’épure ne l’explique pas davantage)</a:t>
            </a:r>
            <a:r>
              <a:rPr lang="fr-BE" sz="1600" dirty="0">
                <a:solidFill>
                  <a:schemeClr val="tx1"/>
                </a:solidFill>
              </a:rPr>
              <a:t>, tous les « revenus d’activité » devraient être traités de la même manière.</a:t>
            </a: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  <a:ea typeface="Times New Roman" panose="02020603050405020304" pitchFamily="18" charset="0"/>
              </a:rPr>
              <a:t>Quid des revenus de dirigeant ? </a:t>
            </a: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d’activité et de remplacement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087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IPP</a:t>
            </a:r>
            <a:r>
              <a:rPr lang="fr-BE" sz="1600" dirty="0">
                <a:solidFill>
                  <a:schemeClr val="tx1"/>
                </a:solidFill>
              </a:rPr>
              <a:t> :	</a:t>
            </a:r>
          </a:p>
          <a:p>
            <a:pPr marL="107950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Nouvelle tranche soumise au taux de 50% pour les revenus &gt; 84.740 EUR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	Diminution des taux actuels de 5% pour les autres tranches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r>
              <a:rPr lang="fr-BE" sz="500" dirty="0">
                <a:solidFill>
                  <a:schemeClr val="tx1"/>
                </a:solidFill>
              </a:rPr>
              <a:t>	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706563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Remarque : le montant de la quotité exemptée de 13.390 EUR vise à s’aligner sur le RIS pour une personne isolée. Le RIS est indexé (13.655,64 EUR au 01.08.2022). </a:t>
            </a:r>
            <a:r>
              <a:rPr lang="fr-BE" sz="1400" i="1" dirty="0">
                <a:solidFill>
                  <a:schemeClr val="tx1"/>
                </a:solidFill>
              </a:rPr>
              <a:t>Quid</a:t>
            </a:r>
            <a:r>
              <a:rPr lang="fr-BE" sz="1400" dirty="0">
                <a:solidFill>
                  <a:schemeClr val="tx1"/>
                </a:solidFill>
              </a:rPr>
              <a:t> de la quotité exemptée voire des autres tranches ? 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r>
              <a:rPr lang="fr-BE" sz="500" dirty="0">
                <a:solidFill>
                  <a:schemeClr val="tx1"/>
                </a:solidFill>
              </a:rPr>
              <a:t>	</a:t>
            </a:r>
          </a:p>
          <a:p>
            <a:pPr marL="1079500" lvl="1" indent="-365125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Economie collaborative, travail associatif, travail occasionnel ou flexi-job </a:t>
            </a:r>
            <a:r>
              <a:rPr lang="fr-BE" sz="1400" dirty="0">
                <a:solidFill>
                  <a:schemeClr val="tx1"/>
                </a:solidFill>
              </a:rPr>
              <a:t>(enfin un cadre clair envisagé) : </a:t>
            </a:r>
            <a:r>
              <a:rPr lang="fr-BE" sz="1600" b="1" i="1" dirty="0">
                <a:solidFill>
                  <a:srgbClr val="C00000"/>
                </a:solidFill>
              </a:rPr>
              <a:t>6.000 EUR exonérés </a:t>
            </a:r>
            <a:r>
              <a:rPr lang="fr-BE" sz="1600" b="1" i="1" u="sng" dirty="0">
                <a:solidFill>
                  <a:srgbClr val="C00000"/>
                </a:solidFill>
              </a:rPr>
              <a:t>puis</a:t>
            </a:r>
            <a:r>
              <a:rPr lang="fr-BE" sz="1600" b="1" i="1" dirty="0">
                <a:solidFill>
                  <a:srgbClr val="C00000"/>
                </a:solidFill>
              </a:rPr>
              <a:t> imposition avec les autres revenus </a:t>
            </a:r>
          </a:p>
          <a:p>
            <a:pPr marL="107950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(La note envisageait d’abroger ces régimes auxiliaires, à l’instar de celui des droits d’auteurs, des sportifs, des indemnités forfaitaires aux artistes,… dont la réforme semble toujours envisagée)</a:t>
            </a:r>
          </a:p>
          <a:p>
            <a:pPr marL="107950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9500" lvl="1" indent="-365125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b="1" dirty="0">
                <a:solidFill>
                  <a:schemeClr val="tx1"/>
                </a:solidFill>
              </a:rPr>
              <a:t>Package pour stimuler l’emploi</a:t>
            </a:r>
            <a:r>
              <a:rPr lang="fr-BE" sz="1400" dirty="0">
                <a:solidFill>
                  <a:schemeClr val="tx1"/>
                </a:solidFill>
              </a:rPr>
              <a:t>, lutter contre les pièges à l’emploi et/ou à la promotion : augmentation de la quotité exemptée, suppression de la CSSS et extension du bonus à l’emploi au salaire médian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079500" algn="l"/>
                <a:tab pos="1698625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d’activité et de remplacement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BE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C472D7E-6D1E-B467-F283-C2610C2B34E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24742" y="2112785"/>
            <a:ext cx="4951622" cy="234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1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IPP</a:t>
            </a:r>
            <a:r>
              <a:rPr lang="fr-BE" sz="1600" dirty="0">
                <a:solidFill>
                  <a:schemeClr val="tx1"/>
                </a:solidFill>
              </a:rPr>
              <a:t> :	En </a:t>
            </a:r>
            <a:r>
              <a:rPr lang="fr-BE" sz="1600" b="1" i="1" dirty="0">
                <a:solidFill>
                  <a:srgbClr val="C00000"/>
                </a:solidFill>
              </a:rPr>
              <a:t>contrepartie</a:t>
            </a:r>
            <a:r>
              <a:rPr lang="fr-BE" sz="1600" dirty="0">
                <a:solidFill>
                  <a:schemeClr val="tx1"/>
                </a:solidFill>
              </a:rPr>
              <a:t> de la </a:t>
            </a:r>
            <a:r>
              <a:rPr lang="fr-BE" sz="1600" i="1" dirty="0">
                <a:solidFill>
                  <a:schemeClr val="tx1"/>
                </a:solidFill>
              </a:rPr>
              <a:t>« réduction significative de la pression induite par l’impôt des 	personnes physique », </a:t>
            </a:r>
            <a:r>
              <a:rPr lang="fr-BE" sz="1600" dirty="0">
                <a:solidFill>
                  <a:schemeClr val="tx1"/>
                </a:solidFill>
              </a:rPr>
              <a:t>la réforme est très largement orientée </a:t>
            </a:r>
          </a:p>
          <a:p>
            <a:pPr marL="1436688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6688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vers la </a:t>
            </a:r>
            <a:r>
              <a:rPr lang="fr-BE" sz="1600" b="1" i="1" dirty="0">
                <a:solidFill>
                  <a:srgbClr val="C00000"/>
                </a:solidFill>
              </a:rPr>
              <a:t>suppression</a:t>
            </a:r>
            <a:r>
              <a:rPr lang="fr-BE" sz="1600" dirty="0">
                <a:solidFill>
                  <a:schemeClr val="tx1"/>
                </a:solidFill>
              </a:rPr>
              <a:t> de tous les </a:t>
            </a:r>
            <a:r>
              <a:rPr lang="fr-BE" sz="1600" b="1" i="1" dirty="0">
                <a:solidFill>
                  <a:srgbClr val="C00000"/>
                </a:solidFill>
              </a:rPr>
              <a:t>régimes d’exception</a:t>
            </a:r>
            <a:r>
              <a:rPr lang="fr-BE" sz="1600" dirty="0">
                <a:solidFill>
                  <a:srgbClr val="C00000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(« niches fiscales »), </a:t>
            </a:r>
            <a:r>
              <a:rPr lang="fr-BE" sz="1600" b="1" i="1" dirty="0">
                <a:solidFill>
                  <a:srgbClr val="C00000"/>
                </a:solidFill>
              </a:rPr>
              <a:t>des réductions</a:t>
            </a:r>
            <a:r>
              <a:rPr lang="fr-BE" sz="1600" dirty="0">
                <a:solidFill>
                  <a:schemeClr val="tx1"/>
                </a:solidFill>
              </a:rPr>
              <a:t>, </a:t>
            </a:r>
            <a:r>
              <a:rPr lang="fr-BE" sz="1600" b="1" i="1" dirty="0">
                <a:solidFill>
                  <a:srgbClr val="C00000"/>
                </a:solidFill>
              </a:rPr>
              <a:t>des exonérations</a:t>
            </a:r>
            <a:r>
              <a:rPr lang="fr-BE" sz="1600" dirty="0">
                <a:solidFill>
                  <a:schemeClr val="tx1"/>
                </a:solidFill>
              </a:rPr>
              <a:t>, … ;  </a:t>
            </a:r>
          </a:p>
          <a:p>
            <a:pPr marL="1436688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6688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vers la </a:t>
            </a:r>
            <a:r>
              <a:rPr lang="fr-BE" sz="1600" b="1" i="1" dirty="0">
                <a:solidFill>
                  <a:srgbClr val="C00000"/>
                </a:solidFill>
              </a:rPr>
              <a:t>suppression des ATN forfaitaires </a:t>
            </a:r>
            <a:r>
              <a:rPr lang="fr-BE" sz="1400" dirty="0">
                <a:solidFill>
                  <a:schemeClr val="tx1"/>
                </a:solidFill>
              </a:rPr>
              <a:t>(ou, du moins, modification des règles de valorisation)</a:t>
            </a:r>
            <a:r>
              <a:rPr lang="fr-BE" sz="1600" b="1" i="1" dirty="0">
                <a:solidFill>
                  <a:srgbClr val="C00000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en vue d’une </a:t>
            </a:r>
            <a:r>
              <a:rPr lang="fr-BE" sz="1600" b="1" i="1" dirty="0">
                <a:solidFill>
                  <a:srgbClr val="C00000"/>
                </a:solidFill>
              </a:rPr>
              <a:t>imposition</a:t>
            </a:r>
            <a:r>
              <a:rPr lang="fr-BE" sz="1600" dirty="0">
                <a:solidFill>
                  <a:schemeClr val="tx1"/>
                </a:solidFill>
              </a:rPr>
              <a:t> au plus proche de leur </a:t>
            </a:r>
            <a:r>
              <a:rPr lang="fr-BE" sz="1600" b="1" i="1" dirty="0">
                <a:solidFill>
                  <a:srgbClr val="C00000"/>
                </a:solidFill>
              </a:rPr>
              <a:t>valeur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réelle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</a:p>
          <a:p>
            <a:pPr marL="1436688" lvl="1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r>
              <a:rPr lang="fr-BE" sz="1200" dirty="0">
                <a:solidFill>
                  <a:schemeClr val="tx1"/>
                </a:solidFill>
              </a:rPr>
              <a:t>(ATN dont la forfaitisation avait pour but et pour conséquence d’éviter les discussions/litiges quant à leur valeur réelle et ainsi, notamment, faciliter la vie des contribuables et des contrôleurs ; ces derniers qui semblent par ailleurs actuellement débordés, ce qui justifierait d’étendre les délais d’investigation/imposition jusqu’à 10ans…)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In fine</a:t>
            </a:r>
            <a:r>
              <a:rPr lang="fr-BE" sz="1600" dirty="0">
                <a:solidFill>
                  <a:schemeClr val="tx1"/>
                </a:solidFill>
              </a:rPr>
              <a:t>, vers la </a:t>
            </a:r>
            <a:r>
              <a:rPr lang="fr-BE" sz="1600" b="1" i="1" dirty="0">
                <a:solidFill>
                  <a:srgbClr val="C00000"/>
                </a:solidFill>
              </a:rPr>
              <a:t>suppression</a:t>
            </a:r>
            <a:r>
              <a:rPr lang="fr-BE" sz="1600" dirty="0">
                <a:solidFill>
                  <a:schemeClr val="tx1"/>
                </a:solidFill>
              </a:rPr>
              <a:t> de toute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rémunération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alternative </a:t>
            </a:r>
            <a:r>
              <a:rPr lang="fr-BE" sz="1400" i="1" dirty="0">
                <a:solidFill>
                  <a:schemeClr val="tx1"/>
                </a:solidFill>
              </a:rPr>
              <a:t>(Pourquoi ? Selon l’épure, la rémunération en euros « offre la </a:t>
            </a:r>
            <a:r>
              <a:rPr lang="fr-BE" sz="1400" b="1" i="1" dirty="0">
                <a:solidFill>
                  <a:schemeClr val="tx1"/>
                </a:solidFill>
              </a:rPr>
              <a:t>plus grande liberté de dépense </a:t>
            </a:r>
            <a:r>
              <a:rPr lang="fr-BE" sz="1400" i="1" dirty="0">
                <a:solidFill>
                  <a:schemeClr val="tx1"/>
                </a:solidFill>
              </a:rPr>
              <a:t>». Les gens doivent pouvoir « décider eux-mêmes de ce à quoi ils veulent dépenser leur argent »…)</a:t>
            </a:r>
            <a:r>
              <a:rPr lang="fr-BE" sz="1400" dirty="0">
                <a:solidFill>
                  <a:schemeClr val="tx1"/>
                </a:solidFill>
              </a:rPr>
              <a:t> </a:t>
            </a:r>
            <a:endParaRPr lang="fr-BE" sz="1400" i="1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Imposition des </a:t>
            </a:r>
            <a:r>
              <a:rPr lang="fr-BE" sz="1600" b="1" i="1" dirty="0">
                <a:solidFill>
                  <a:srgbClr val="C00000"/>
                </a:solidFill>
              </a:rPr>
              <a:t>ATN</a:t>
            </a:r>
            <a:r>
              <a:rPr lang="fr-BE" sz="1600" dirty="0">
                <a:solidFill>
                  <a:schemeClr val="tx1"/>
                </a:solidFill>
              </a:rPr>
              <a:t> forfaitaires à leur </a:t>
            </a:r>
            <a:r>
              <a:rPr lang="fr-BE" sz="1600" b="1" i="1" dirty="0">
                <a:solidFill>
                  <a:srgbClr val="C00000"/>
                </a:solidFill>
              </a:rPr>
              <a:t>valeur réelle </a:t>
            </a:r>
            <a:r>
              <a:rPr lang="fr-BE" sz="1600" dirty="0">
                <a:solidFill>
                  <a:schemeClr val="tx1"/>
                </a:solidFill>
              </a:rPr>
              <a:t>: la note envisage tous les ATN, l’épure cite expressément </a:t>
            </a:r>
            <a:r>
              <a:rPr lang="fr-BE" sz="1400" dirty="0">
                <a:solidFill>
                  <a:schemeClr val="tx1"/>
                </a:solidFill>
              </a:rPr>
              <a:t>(mais à des fins exemplatives) </a:t>
            </a:r>
            <a:r>
              <a:rPr lang="fr-BE" sz="1600" dirty="0">
                <a:solidFill>
                  <a:schemeClr val="tx1"/>
                </a:solidFill>
              </a:rPr>
              <a:t>les ATN habitation, chauffage, électricité et de personnel de maison. </a:t>
            </a: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Suppression</a:t>
            </a:r>
            <a:r>
              <a:rPr lang="fr-BE" sz="1600" dirty="0">
                <a:solidFill>
                  <a:schemeClr val="tx1"/>
                </a:solidFill>
              </a:rPr>
              <a:t> des </a:t>
            </a:r>
            <a:r>
              <a:rPr lang="fr-BE" sz="1600" b="1" i="1" dirty="0">
                <a:solidFill>
                  <a:srgbClr val="C00000"/>
                </a:solidFill>
              </a:rPr>
              <a:t>écochèques</a:t>
            </a:r>
            <a:r>
              <a:rPr lang="fr-BE" sz="1600" dirty="0">
                <a:solidFill>
                  <a:schemeClr val="tx1"/>
                </a:solidFill>
              </a:rPr>
              <a:t>, </a:t>
            </a:r>
            <a:r>
              <a:rPr lang="fr-BE" sz="1600" b="1" i="1" dirty="0">
                <a:solidFill>
                  <a:srgbClr val="C00000"/>
                </a:solidFill>
              </a:rPr>
              <a:t>chèques-sport</a:t>
            </a:r>
            <a:r>
              <a:rPr lang="fr-BE" sz="1600" dirty="0">
                <a:solidFill>
                  <a:schemeClr val="tx1"/>
                </a:solidFill>
              </a:rPr>
              <a:t> et </a:t>
            </a:r>
            <a:r>
              <a:rPr lang="fr-BE" sz="1600" b="1" i="1" dirty="0">
                <a:solidFill>
                  <a:srgbClr val="C00000"/>
                </a:solidFill>
              </a:rPr>
              <a:t>chèques culture</a:t>
            </a:r>
            <a:r>
              <a:rPr lang="fr-BE" sz="1600" dirty="0">
                <a:solidFill>
                  <a:schemeClr val="tx1"/>
                </a:solidFill>
              </a:rPr>
              <a:t>. </a:t>
            </a:r>
            <a:r>
              <a:rPr lang="fr-BE" sz="1400" dirty="0">
                <a:solidFill>
                  <a:schemeClr val="tx1"/>
                </a:solidFill>
              </a:rPr>
              <a:t>(Pourquoi ? Ils ne sont plus nécessaires vu le « net poche » plus important). </a:t>
            </a:r>
            <a:endParaRPr lang="fr-BE" sz="1600" dirty="0">
              <a:solidFill>
                <a:schemeClr val="tx1"/>
              </a:solidFill>
            </a:endParaRPr>
          </a:p>
          <a:p>
            <a:pPr marL="357187" lvl="1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254125" lvl="1" indent="-539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341438" algn="l"/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Quid</a:t>
            </a:r>
            <a:r>
              <a:rPr lang="fr-BE" sz="1600" dirty="0">
                <a:solidFill>
                  <a:schemeClr val="tx1"/>
                </a:solidFill>
              </a:rPr>
              <a:t> des </a:t>
            </a:r>
            <a:r>
              <a:rPr lang="fr-BE" sz="1600" b="1" i="1" dirty="0">
                <a:solidFill>
                  <a:schemeClr val="tx1"/>
                </a:solidFill>
              </a:rPr>
              <a:t>chèques-repas</a:t>
            </a:r>
            <a:r>
              <a:rPr lang="fr-BE" sz="1600" dirty="0">
                <a:solidFill>
                  <a:schemeClr val="tx1"/>
                </a:solidFill>
              </a:rPr>
              <a:t> ? Leur remise en question, initialement très amplement envisagée, a finalement (déjà) été abonnée au titre d’</a:t>
            </a:r>
            <a:r>
              <a:rPr lang="fr-BE" sz="1600" b="1" i="1" dirty="0">
                <a:solidFill>
                  <a:schemeClr val="tx1"/>
                </a:solidFill>
              </a:rPr>
              <a:t>exception</a:t>
            </a:r>
            <a:r>
              <a:rPr lang="fr-BE" sz="1600" dirty="0">
                <a:solidFill>
                  <a:schemeClr val="tx1"/>
                </a:solidFill>
              </a:rPr>
              <a:t> car </a:t>
            </a:r>
            <a:r>
              <a:rPr lang="fr-BE" sz="1600" i="1" dirty="0">
                <a:solidFill>
                  <a:schemeClr val="tx1"/>
                </a:solidFill>
              </a:rPr>
              <a:t>« pour de nombreuses familles, ils constituent un soutien financier considérable chaque mois ». </a:t>
            </a: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d’activité et de remplacement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44906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IPP</a:t>
            </a:r>
            <a:r>
              <a:rPr lang="fr-BE" sz="1600" dirty="0">
                <a:solidFill>
                  <a:schemeClr val="tx1"/>
                </a:solidFill>
              </a:rPr>
              <a:t> :	En </a:t>
            </a:r>
            <a:r>
              <a:rPr lang="fr-BE" sz="1600" b="1" i="1" dirty="0">
                <a:solidFill>
                  <a:srgbClr val="C00000"/>
                </a:solidFill>
              </a:rPr>
              <a:t>contrepartie</a:t>
            </a:r>
            <a:r>
              <a:rPr lang="fr-BE" sz="1600" dirty="0">
                <a:solidFill>
                  <a:schemeClr val="tx1"/>
                </a:solidFill>
              </a:rPr>
              <a:t> (suite)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1600" i="1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Imposition des plans cafétaria</a:t>
            </a:r>
            <a:r>
              <a:rPr lang="fr-BE" sz="1600" dirty="0">
                <a:solidFill>
                  <a:schemeClr val="tx1"/>
                </a:solidFill>
              </a:rPr>
              <a:t> à leur </a:t>
            </a:r>
            <a:r>
              <a:rPr lang="fr-BE" sz="1600" b="1" i="1" dirty="0">
                <a:solidFill>
                  <a:srgbClr val="C00000"/>
                </a:solidFill>
              </a:rPr>
              <a:t>valeur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réelle</a:t>
            </a:r>
            <a:r>
              <a:rPr lang="fr-BE" sz="1600" dirty="0">
                <a:solidFill>
                  <a:schemeClr val="tx1"/>
                </a:solidFill>
              </a:rPr>
              <a:t> pour permettre aux travailleurs de </a:t>
            </a:r>
            <a:r>
              <a:rPr lang="fr-BE" sz="1600" i="1" dirty="0">
                <a:solidFill>
                  <a:schemeClr val="tx1"/>
                </a:solidFill>
              </a:rPr>
              <a:t>« faire un choix équitable entre le salaire net et un plan cafétaria », </a:t>
            </a:r>
            <a:r>
              <a:rPr lang="fr-BE" sz="1600" dirty="0">
                <a:solidFill>
                  <a:schemeClr val="tx1"/>
                </a:solidFill>
              </a:rPr>
              <a:t>ceux-ci pouvant contenir des éléments n’ouvrant pas droits à certains droits sociaux</a:t>
            </a: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Lutte pour </a:t>
            </a:r>
            <a:r>
              <a:rPr lang="fr-BE" sz="1600" b="1" i="1" dirty="0">
                <a:solidFill>
                  <a:srgbClr val="C00000"/>
                </a:solidFill>
              </a:rPr>
              <a:t>endiguer</a:t>
            </a:r>
            <a:r>
              <a:rPr lang="fr-BE" sz="1600" dirty="0">
                <a:solidFill>
                  <a:schemeClr val="tx1"/>
                </a:solidFill>
              </a:rPr>
              <a:t> « </a:t>
            </a:r>
            <a:r>
              <a:rPr lang="fr-BE" sz="1600" b="1" i="1" dirty="0">
                <a:solidFill>
                  <a:srgbClr val="C00000"/>
                </a:solidFill>
              </a:rPr>
              <a:t>l’utilisation de plans d’options </a:t>
            </a:r>
            <a:r>
              <a:rPr lang="fr-BE" sz="1600" i="1" dirty="0">
                <a:solidFill>
                  <a:schemeClr val="tx1"/>
                </a:solidFill>
              </a:rPr>
              <a:t>à des fins d’optimisation (para)fiscale » </a:t>
            </a:r>
            <a:r>
              <a:rPr lang="fr-BE" sz="1400" dirty="0">
                <a:solidFill>
                  <a:schemeClr val="tx1"/>
                </a:solidFill>
              </a:rPr>
              <a:t>(dont le régime fiscal, avantageux, a été mis en place pour (i.) éviter l’absence d’imposition causée par la discordance entre le moment où la base imposable peut être chiffrée – moment où, éventuellement, les options sont levées –  et le moment où il peut être imposé – moment où les stock-options sont attribuées et pour (ii.) offrir une « rémunération compétitivement attractive pour les cadres supérieurs des entreprises […] dans des secteurs de croissance hautement concurrentiels » et importante pour l’emploi). </a:t>
            </a:r>
          </a:p>
          <a:p>
            <a:pPr marL="1079500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341438" algn="l"/>
                <a:tab pos="1976438" algn="l"/>
              </a:tabLst>
              <a:defRPr/>
            </a:pPr>
            <a:r>
              <a:rPr lang="fr-BE" sz="1400" b="1" i="1" dirty="0">
                <a:solidFill>
                  <a:schemeClr val="tx1"/>
                </a:solidFill>
              </a:rPr>
              <a:t>Comment ?</a:t>
            </a:r>
            <a:r>
              <a:rPr lang="fr-BE" sz="1400" dirty="0">
                <a:solidFill>
                  <a:schemeClr val="tx1"/>
                </a:solidFill>
              </a:rPr>
              <a:t> Pistes envisagées (note): 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Limiter le champ d’application aux seules actions de l’employeur effectif et bannir les clauses accordant un avantage certain ; 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Soumettre l’avantage réel au régime normal d’imposition (comment ?)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Imposer au moment de l’attribution si elle est définitive et inconditionnelle (mais comment chiffrer l’avantage ?) et, à défaut, au moment de l’exercice…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Contrôles « plus stricts » </a:t>
            </a:r>
            <a:r>
              <a:rPr lang="fr-BE" sz="1600" dirty="0">
                <a:solidFill>
                  <a:schemeClr val="tx1"/>
                </a:solidFill>
              </a:rPr>
              <a:t>des remboursements de </a:t>
            </a:r>
            <a:r>
              <a:rPr lang="fr-BE" sz="1600" b="1" i="1" dirty="0">
                <a:solidFill>
                  <a:srgbClr val="C00000"/>
                </a:solidFill>
              </a:rPr>
              <a:t>frais propres à l’employeur </a:t>
            </a:r>
            <a:r>
              <a:rPr lang="fr-BE" sz="1400" dirty="0">
                <a:solidFill>
                  <a:schemeClr val="tx1"/>
                </a:solidFill>
              </a:rPr>
              <a:t>(qui depuis 2022 doivent être davantage détaillés sur les fiches fiscales…)</a:t>
            </a:r>
            <a:r>
              <a:rPr lang="fr-BE" sz="1600" dirty="0">
                <a:solidFill>
                  <a:schemeClr val="tx1"/>
                </a:solidFill>
              </a:rPr>
              <a:t> et des </a:t>
            </a:r>
            <a:r>
              <a:rPr lang="fr-BE" sz="1600" b="1" i="1" dirty="0">
                <a:solidFill>
                  <a:srgbClr val="C00000"/>
                </a:solidFill>
              </a:rPr>
              <a:t>frais privés </a:t>
            </a:r>
            <a:r>
              <a:rPr lang="fr-BE" sz="1600" dirty="0">
                <a:solidFill>
                  <a:schemeClr val="tx1"/>
                </a:solidFill>
              </a:rPr>
              <a:t>déduits indument. </a:t>
            </a:r>
          </a:p>
          <a:p>
            <a:pPr marL="14366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341438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d’activité et de remplacement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2186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Principes</a:t>
            </a:r>
            <a:r>
              <a:rPr lang="fr-BE" sz="1600" b="1" i="1" dirty="0">
                <a:solidFill>
                  <a:schemeClr val="tx1"/>
                </a:solidFill>
              </a:rPr>
              <a:t> :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Tous les revenus du patrimoine</a:t>
            </a:r>
            <a:r>
              <a:rPr lang="fr-BE" sz="1600" dirty="0">
                <a:solidFill>
                  <a:srgbClr val="C00000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seront </a:t>
            </a:r>
            <a:r>
              <a:rPr lang="fr-BE" sz="1600" b="1" i="1" dirty="0">
                <a:solidFill>
                  <a:srgbClr val="C00000"/>
                </a:solidFill>
              </a:rPr>
              <a:t>imposés</a:t>
            </a:r>
            <a:r>
              <a:rPr lang="fr-BE" sz="1600" dirty="0">
                <a:solidFill>
                  <a:schemeClr val="tx1"/>
                </a:solidFill>
              </a:rPr>
              <a:t>, en supprimant </a:t>
            </a:r>
            <a:r>
              <a:rPr lang="fr-BE" sz="1600" i="1" dirty="0">
                <a:solidFill>
                  <a:schemeClr val="tx1"/>
                </a:solidFill>
              </a:rPr>
              <a:t>« progressivement les régimes d’exemption, tout en respectant les droits acquis »</a:t>
            </a:r>
            <a:r>
              <a:rPr lang="fr-BE" sz="1600" dirty="0">
                <a:solidFill>
                  <a:schemeClr val="tx1"/>
                </a:solidFill>
              </a:rPr>
              <a:t>, suivant la </a:t>
            </a:r>
            <a:r>
              <a:rPr lang="fr-BE" sz="1600" b="1" i="1" dirty="0">
                <a:solidFill>
                  <a:schemeClr val="tx1"/>
                </a:solidFill>
              </a:rPr>
              <a:t>distinction</a:t>
            </a:r>
            <a:r>
              <a:rPr lang="fr-BE" sz="1600" dirty="0">
                <a:solidFill>
                  <a:schemeClr val="tx1"/>
                </a:solidFill>
              </a:rPr>
              <a:t> entre : </a:t>
            </a: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Les revenus récurrents </a:t>
            </a:r>
            <a:r>
              <a:rPr lang="fr-BE" sz="1600" dirty="0">
                <a:solidFill>
                  <a:schemeClr val="tx1"/>
                </a:solidFill>
              </a:rPr>
              <a:t>: 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dividendes  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intérêts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loyers/affermages 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rentes viagères 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« rendement patrimonial » </a:t>
            </a:r>
            <a:r>
              <a:rPr lang="fr-BE" sz="1400" i="1" dirty="0">
                <a:solidFill>
                  <a:schemeClr val="tx1"/>
                </a:solidFill>
              </a:rPr>
              <a:t>(cf. slide suivant)</a:t>
            </a:r>
          </a:p>
          <a:p>
            <a:pPr marL="1431925" lvl="3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431925" lvl="3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Imposés à </a:t>
            </a:r>
            <a:r>
              <a:rPr lang="fr-BE" sz="1600" b="1" i="1" dirty="0">
                <a:solidFill>
                  <a:srgbClr val="C00000"/>
                </a:solidFill>
              </a:rPr>
              <a:t>25% </a:t>
            </a:r>
          </a:p>
          <a:p>
            <a:pPr marL="1431925" lvl="3" indent="0" algn="just">
              <a:spcBef>
                <a:spcPts val="0"/>
              </a:spcBef>
              <a:buClrTx/>
              <a:buNone/>
              <a:tabLst>
                <a:tab pos="1431925" algn="l"/>
                <a:tab pos="1976438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1925" lvl="3" indent="0" algn="just">
              <a:spcBef>
                <a:spcPts val="0"/>
              </a:spcBef>
              <a:buClrTx/>
              <a:buNone/>
              <a:tabLst>
                <a:tab pos="1431925" algn="l"/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(Rem.: annoncé dans l’épure comme une réduction de 30% à 25% du précompte mobilier, mais sans commentaire sur la réserve de liquidation, le régime </a:t>
            </a:r>
            <a:r>
              <a:rPr lang="fr-BE" sz="1400" dirty="0" err="1">
                <a:solidFill>
                  <a:schemeClr val="tx1"/>
                </a:solidFill>
              </a:rPr>
              <a:t>VVPR</a:t>
            </a:r>
            <a:r>
              <a:rPr lang="fr-BE" sz="1400" i="1" dirty="0" err="1">
                <a:solidFill>
                  <a:schemeClr val="tx1"/>
                </a:solidFill>
              </a:rPr>
              <a:t>bis</a:t>
            </a:r>
            <a:r>
              <a:rPr lang="fr-BE" sz="1400" dirty="0">
                <a:solidFill>
                  <a:schemeClr val="tx1"/>
                </a:solidFill>
              </a:rPr>
              <a:t>,…).                                         </a:t>
            </a:r>
            <a:r>
              <a:rPr lang="fr-BE" sz="1600" b="1" i="1" dirty="0">
                <a:solidFill>
                  <a:srgbClr val="C00000"/>
                </a:solidFill>
              </a:rPr>
              <a:t> </a:t>
            </a:r>
          </a:p>
          <a:p>
            <a:pPr marL="11160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11160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Les revenus non-récurrents </a:t>
            </a:r>
            <a:r>
              <a:rPr lang="fr-BE" sz="1600" dirty="0">
                <a:solidFill>
                  <a:schemeClr val="tx1"/>
                </a:solidFill>
              </a:rPr>
              <a:t>: </a:t>
            </a: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plus-values sur biens mobiliers </a:t>
            </a:r>
            <a:r>
              <a:rPr lang="fr-BE" sz="1400" i="1" dirty="0">
                <a:solidFill>
                  <a:schemeClr val="tx1"/>
                </a:solidFill>
              </a:rPr>
              <a:t>(not. sur les produits financiers telles que les actions)</a:t>
            </a: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plus-values sur biens immobiliers</a:t>
            </a: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Imposées à </a:t>
            </a:r>
            <a:r>
              <a:rPr lang="fr-BE" sz="1600" b="1" i="1" dirty="0">
                <a:solidFill>
                  <a:srgbClr val="C00000"/>
                </a:solidFill>
              </a:rPr>
              <a:t>15%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431925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Exemption annuelle </a:t>
            </a:r>
            <a:r>
              <a:rPr lang="fr-BE" sz="1600" dirty="0">
                <a:solidFill>
                  <a:schemeClr val="tx1"/>
                </a:solidFill>
              </a:rPr>
              <a:t>générale de </a:t>
            </a:r>
            <a:r>
              <a:rPr lang="fr-BE" sz="1600" b="1" i="1" dirty="0">
                <a:solidFill>
                  <a:srgbClr val="C00000"/>
                </a:solidFill>
              </a:rPr>
              <a:t>6.000 EUR </a:t>
            </a:r>
            <a:r>
              <a:rPr lang="fr-BE" sz="1600" dirty="0">
                <a:solidFill>
                  <a:schemeClr val="tx1"/>
                </a:solidFill>
              </a:rPr>
              <a:t>pour permettra à chacun de </a:t>
            </a:r>
            <a:r>
              <a:rPr lang="fr-BE" sz="1600" i="1" dirty="0">
                <a:solidFill>
                  <a:schemeClr val="tx1"/>
                </a:solidFill>
              </a:rPr>
              <a:t>« se constituer un patrimoine » </a:t>
            </a:r>
            <a:r>
              <a:rPr lang="fr-BE" sz="1600" dirty="0">
                <a:solidFill>
                  <a:schemeClr val="tx1"/>
                </a:solidFill>
              </a:rPr>
              <a:t>(épure).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65497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Principes</a:t>
            </a:r>
            <a:r>
              <a:rPr lang="fr-BE" sz="1600" b="1" i="1" dirty="0">
                <a:solidFill>
                  <a:schemeClr val="tx1"/>
                </a:solidFill>
              </a:rPr>
              <a:t> :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Proposition de la note 	: 	</a:t>
            </a:r>
            <a:r>
              <a:rPr lang="fr-BE" sz="1600" i="1" dirty="0">
                <a:solidFill>
                  <a:schemeClr val="tx1"/>
                </a:solidFill>
              </a:rPr>
              <a:t>« </a:t>
            </a:r>
            <a:r>
              <a:rPr lang="fr-BE" sz="1600" b="1" i="1" dirty="0">
                <a:solidFill>
                  <a:srgbClr val="C00000"/>
                </a:solidFill>
              </a:rPr>
              <a:t>Tous</a:t>
            </a:r>
            <a:r>
              <a:rPr lang="fr-BE" sz="1600" i="1" dirty="0">
                <a:solidFill>
                  <a:schemeClr val="tx1"/>
                </a:solidFill>
              </a:rPr>
              <a:t> les revenus du patrimoine doivent être </a:t>
            </a:r>
            <a:r>
              <a:rPr lang="fr-BE" sz="1600" b="1" i="1" dirty="0">
                <a:solidFill>
                  <a:srgbClr val="C00000"/>
                </a:solidFill>
              </a:rPr>
              <a:t>déclarés</a:t>
            </a:r>
            <a:r>
              <a:rPr lang="fr-BE" sz="1600" i="1" dirty="0">
                <a:solidFill>
                  <a:schemeClr val="tx1"/>
                </a:solidFill>
              </a:rPr>
              <a:t> » </a:t>
            </a: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2243138" algn="l"/>
                <a:tab pos="2328863" algn="l"/>
                <a:tab pos="2778125" algn="l"/>
                <a:tab pos="3225800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2243138" algn="l"/>
                <a:tab pos="2328863" algn="l"/>
                <a:tab pos="2778125" algn="l"/>
                <a:tab pos="3225800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Épure : 			: 	</a:t>
            </a:r>
            <a:r>
              <a:rPr lang="fr-BE" sz="1600" i="1" dirty="0">
                <a:solidFill>
                  <a:schemeClr val="tx1"/>
                </a:solidFill>
              </a:rPr>
              <a:t>« Nous appliquons une </a:t>
            </a:r>
            <a:r>
              <a:rPr lang="fr-BE" sz="1600" b="1" i="1" dirty="0">
                <a:solidFill>
                  <a:srgbClr val="C00000"/>
                </a:solidFill>
              </a:rPr>
              <a:t>retenue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à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la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source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libératoire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chemeClr val="tx1"/>
                </a:solidFill>
              </a:rPr>
              <a:t>chaque 				</a:t>
            </a:r>
            <a:r>
              <a:rPr lang="fr-BE" sz="1600" b="1" i="1" dirty="0">
                <a:solidFill>
                  <a:srgbClr val="C00000"/>
                </a:solidFill>
              </a:rPr>
              <a:t>fois que cela est possible </a:t>
            </a:r>
            <a:r>
              <a:rPr lang="fr-BE" sz="1600" i="1" dirty="0">
                <a:solidFill>
                  <a:schemeClr val="tx1"/>
                </a:solidFill>
              </a:rPr>
              <a:t>».  </a:t>
            </a:r>
          </a:p>
          <a:p>
            <a:pPr marL="1001713" lvl="2" indent="-285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243138" algn="l"/>
                <a:tab pos="2328863" algn="l"/>
                <a:tab pos="2778125" algn="l"/>
                <a:tab pos="3225800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Vers encore plus d’obligations déclaratives, un cadastre </a:t>
            </a:r>
            <a:r>
              <a:rPr lang="fr-BE" sz="1200" dirty="0">
                <a:solidFill>
                  <a:schemeClr val="tx1"/>
                </a:solidFill>
              </a:rPr>
              <a:t>(son parachèvement) </a:t>
            </a:r>
            <a:r>
              <a:rPr lang="fr-BE" sz="1600" dirty="0">
                <a:solidFill>
                  <a:schemeClr val="tx1"/>
                </a:solidFill>
              </a:rPr>
              <a:t>des fortunes ? </a:t>
            </a: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plus-values historiques </a:t>
            </a:r>
            <a:r>
              <a:rPr lang="fr-BE" sz="1400" dirty="0">
                <a:solidFill>
                  <a:schemeClr val="tx1"/>
                </a:solidFill>
              </a:rPr>
              <a:t>(« droits acquis ») </a:t>
            </a:r>
            <a:r>
              <a:rPr lang="fr-BE" sz="1600" dirty="0">
                <a:solidFill>
                  <a:schemeClr val="tx1"/>
                </a:solidFill>
              </a:rPr>
              <a:t>ne devraient </a:t>
            </a:r>
            <a:r>
              <a:rPr lang="fr-BE" sz="1600" b="1" i="1" dirty="0">
                <a:solidFill>
                  <a:srgbClr val="C00000"/>
                </a:solidFill>
              </a:rPr>
              <a:t>pas</a:t>
            </a:r>
            <a:r>
              <a:rPr lang="fr-BE" sz="1600" dirty="0">
                <a:solidFill>
                  <a:schemeClr val="tx1"/>
                </a:solidFill>
              </a:rPr>
              <a:t> être </a:t>
            </a:r>
            <a:r>
              <a:rPr lang="fr-BE" sz="1600" b="1" i="1" dirty="0">
                <a:solidFill>
                  <a:srgbClr val="C00000"/>
                </a:solidFill>
              </a:rPr>
              <a:t>concernées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(épure).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date d’entrée en vigueur de la mesure envisagée et ses éventuels effets rétroactifs ne manqueront pas de faire l’objet d’une attention particulière…</a:t>
            </a:r>
          </a:p>
          <a:p>
            <a:pPr marL="361950" lvl="2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2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base imposable des revenus du patrimoine devrait tenir compte des </a:t>
            </a:r>
            <a:r>
              <a:rPr lang="fr-BE" sz="1600" b="1" i="1" dirty="0">
                <a:solidFill>
                  <a:srgbClr val="C00000"/>
                </a:solidFill>
              </a:rPr>
              <a:t>moins-values</a:t>
            </a:r>
            <a:endParaRPr lang="fr-BE" sz="16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3540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Qu’est-ce que le « </a:t>
            </a:r>
            <a:r>
              <a:rPr lang="fr-BE" sz="1600" b="1" i="1" dirty="0">
                <a:solidFill>
                  <a:srgbClr val="C00000"/>
                </a:solidFill>
              </a:rPr>
              <a:t>rendement patrimonial </a:t>
            </a:r>
            <a:r>
              <a:rPr lang="fr-BE" sz="1600" i="1" dirty="0">
                <a:solidFill>
                  <a:schemeClr val="tx1"/>
                </a:solidFill>
              </a:rPr>
              <a:t>» taxé à 25% en tant que </a:t>
            </a:r>
            <a:r>
              <a:rPr lang="fr-BE" sz="1600" b="1" i="1" dirty="0">
                <a:solidFill>
                  <a:srgbClr val="C00000"/>
                </a:solidFill>
              </a:rPr>
              <a:t>revenu récurrent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?</a:t>
            </a:r>
          </a:p>
          <a:p>
            <a:pPr marL="3540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endParaRPr lang="fr-BE" sz="400" b="1" i="1" dirty="0">
              <a:solidFill>
                <a:srgbClr val="C00000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Les revenus des biens affectés à l’usage d’une activité professionnelle sont actuellement imposés au titre de revenus professionnels. </a:t>
            </a: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La note envisage de les y soustraire et de les soumettre au régime des « revenus du patrimoine ». L’idée serait d’imposer un </a:t>
            </a:r>
            <a:r>
              <a:rPr lang="fr-BE" sz="1400" b="1" i="1" dirty="0">
                <a:solidFill>
                  <a:schemeClr val="tx1"/>
                </a:solidFill>
              </a:rPr>
              <a:t>rendement patrimonial présumé </a:t>
            </a:r>
            <a:r>
              <a:rPr lang="fr-BE" sz="1400" dirty="0">
                <a:solidFill>
                  <a:schemeClr val="tx1"/>
                </a:solidFill>
              </a:rPr>
              <a:t>qui, du moins pour les biens d’investissement immobilisés, serait par exemple déterminé en référence au rendement </a:t>
            </a:r>
            <a:r>
              <a:rPr lang="fr-BE" sz="1400" i="1" dirty="0">
                <a:solidFill>
                  <a:schemeClr val="tx1"/>
                </a:solidFill>
              </a:rPr>
              <a:t>« OLO 10 ans + une prime de risque de 4%, calculé sur la valeur comptable résiduelle des immobilisations éligibles, moins le montant des crédits en cours ». </a:t>
            </a: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001713" lvl="2" indent="-285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L’épure n’en fait aucune allusion. Choix de ne pas implémenter cette idée ? A suivre…</a:t>
            </a:r>
            <a:endParaRPr lang="fr-BE" sz="1600" dirty="0">
              <a:solidFill>
                <a:srgbClr val="C0000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56983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Plus-values sur actions</a:t>
            </a:r>
            <a:r>
              <a:rPr lang="fr-BE" sz="1600" b="1" i="1" dirty="0">
                <a:solidFill>
                  <a:schemeClr val="tx1"/>
                </a:solidFill>
              </a:rPr>
              <a:t> : quelques éléments épinglés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plus-values sur actions </a:t>
            </a:r>
            <a:r>
              <a:rPr lang="fr-BE" sz="1200" dirty="0">
                <a:solidFill>
                  <a:schemeClr val="tx1"/>
                </a:solidFill>
              </a:rPr>
              <a:t>(obligations et autres produits financiers) </a:t>
            </a:r>
            <a:r>
              <a:rPr lang="fr-BE" sz="1600" dirty="0">
                <a:solidFill>
                  <a:schemeClr val="tx1"/>
                </a:solidFill>
              </a:rPr>
              <a:t>seront imposées à </a:t>
            </a:r>
            <a:r>
              <a:rPr lang="fr-BE" sz="1600" b="1" i="1" dirty="0">
                <a:solidFill>
                  <a:srgbClr val="C00000"/>
                </a:solidFill>
              </a:rPr>
              <a:t>15%</a:t>
            </a:r>
            <a:r>
              <a:rPr lang="fr-BE" sz="1600" i="1" dirty="0">
                <a:solidFill>
                  <a:schemeClr val="tx1"/>
                </a:solidFill>
              </a:rPr>
              <a:t>,</a:t>
            </a:r>
            <a:r>
              <a:rPr lang="fr-BE" sz="1600" b="1" i="1" dirty="0">
                <a:solidFill>
                  <a:srgbClr val="C00000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au titre de revenu non-récurrents du patrimoine «</a:t>
            </a:r>
            <a:r>
              <a:rPr lang="fr-BE" sz="1400" i="1" dirty="0">
                <a:solidFill>
                  <a:schemeClr val="tx1"/>
                </a:solidFill>
              </a:rPr>
              <a:t> car elles sont généralement constituées sur plusieurs années » </a:t>
            </a:r>
            <a:r>
              <a:rPr lang="fr-BE" sz="1400" dirty="0">
                <a:solidFill>
                  <a:schemeClr val="tx1"/>
                </a:solidFill>
              </a:rPr>
              <a:t>(épure), </a:t>
            </a:r>
            <a:r>
              <a:rPr lang="fr-BE" sz="1600" dirty="0">
                <a:solidFill>
                  <a:schemeClr val="tx1"/>
                </a:solidFill>
              </a:rPr>
              <a:t>en </a:t>
            </a:r>
            <a:r>
              <a:rPr lang="fr-BE" sz="1600" b="1" i="1" dirty="0">
                <a:solidFill>
                  <a:srgbClr val="C00000"/>
                </a:solidFill>
              </a:rPr>
              <a:t>tentant compte des moins-values.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En </a:t>
            </a:r>
            <a:r>
              <a:rPr lang="fr-BE" sz="1600" b="1" i="1" dirty="0">
                <a:solidFill>
                  <a:schemeClr val="tx1"/>
                </a:solidFill>
              </a:rPr>
              <a:t>contrepartie</a:t>
            </a:r>
            <a:r>
              <a:rPr lang="fr-BE" sz="1600" dirty="0">
                <a:solidFill>
                  <a:schemeClr val="tx1"/>
                </a:solidFill>
              </a:rPr>
              <a:t>, </a:t>
            </a:r>
            <a:r>
              <a:rPr lang="fr-BE" sz="1600" i="1" dirty="0">
                <a:solidFill>
                  <a:schemeClr val="tx1"/>
                </a:solidFill>
              </a:rPr>
              <a:t>« les impôts existants sur la fortune ou les transactions patrimoniales, tels que la </a:t>
            </a:r>
            <a:r>
              <a:rPr lang="fr-BE" sz="1600" b="1" i="1" dirty="0">
                <a:solidFill>
                  <a:srgbClr val="C00000"/>
                </a:solidFill>
              </a:rPr>
              <a:t>taxe annuelle sur les comptes-titres</a:t>
            </a:r>
            <a:r>
              <a:rPr lang="fr-BE" sz="1600" i="1" dirty="0">
                <a:solidFill>
                  <a:srgbClr val="C00000"/>
                </a:solidFill>
              </a:rPr>
              <a:t> </a:t>
            </a:r>
            <a:r>
              <a:rPr lang="fr-BE" sz="1600" i="1" dirty="0">
                <a:solidFill>
                  <a:schemeClr val="tx1"/>
                </a:solidFill>
              </a:rPr>
              <a:t>et la </a:t>
            </a:r>
            <a:r>
              <a:rPr lang="fr-BE" sz="1600" b="1" i="1" dirty="0">
                <a:solidFill>
                  <a:srgbClr val="C00000"/>
                </a:solidFill>
              </a:rPr>
              <a:t>taxe sur les opérations de bourse </a:t>
            </a:r>
            <a:r>
              <a:rPr lang="fr-BE" sz="1600" i="1" dirty="0">
                <a:solidFill>
                  <a:schemeClr val="tx1"/>
                </a:solidFill>
              </a:rPr>
              <a:t>» </a:t>
            </a:r>
            <a:r>
              <a:rPr lang="fr-BE" sz="1600" dirty="0">
                <a:solidFill>
                  <a:schemeClr val="tx1"/>
                </a:solidFill>
              </a:rPr>
              <a:t>seront </a:t>
            </a:r>
            <a:r>
              <a:rPr lang="fr-BE" sz="1600" b="1" i="1" dirty="0">
                <a:solidFill>
                  <a:srgbClr val="C00000"/>
                </a:solidFill>
              </a:rPr>
              <a:t>supprimées</a:t>
            </a:r>
            <a:r>
              <a:rPr lang="fr-BE" sz="1600" dirty="0">
                <a:solidFill>
                  <a:schemeClr val="tx1"/>
                </a:solidFill>
              </a:rPr>
              <a:t>. </a:t>
            </a:r>
          </a:p>
          <a:p>
            <a:pPr marL="715963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01713" lvl="2" indent="-285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Quid</a:t>
            </a:r>
            <a:r>
              <a:rPr lang="fr-BE" sz="1400" dirty="0">
                <a:solidFill>
                  <a:schemeClr val="tx1"/>
                </a:solidFill>
              </a:rPr>
              <a:t> en cas d’opérations spéculatives : revenus professionnels (« d’activité »), revenus du patrimoine récurrents taxé à 25%, autre ?</a:t>
            </a:r>
          </a:p>
          <a:p>
            <a:pPr marL="1001713" lvl="2" indent="-285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01713" lvl="2" indent="-2857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PV imposée par titre, par portefeuille, en FIFO, LIFO, etc. ?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Exonération spéciale </a:t>
            </a:r>
            <a:r>
              <a:rPr lang="fr-BE" sz="1600" i="1" dirty="0">
                <a:solidFill>
                  <a:schemeClr val="tx1"/>
                </a:solidFill>
              </a:rPr>
              <a:t>« limitée » </a:t>
            </a:r>
            <a:r>
              <a:rPr lang="fr-BE" sz="1600" dirty="0">
                <a:solidFill>
                  <a:schemeClr val="tx1"/>
                </a:solidFill>
              </a:rPr>
              <a:t>pour </a:t>
            </a:r>
            <a:r>
              <a:rPr lang="fr-BE" sz="1600" i="1" dirty="0">
                <a:solidFill>
                  <a:schemeClr val="tx1"/>
                </a:solidFill>
              </a:rPr>
              <a:t>« l’entreprenariat actif »</a:t>
            </a:r>
            <a:r>
              <a:rPr lang="fr-BE" sz="1600" dirty="0">
                <a:solidFill>
                  <a:schemeClr val="tx1"/>
                </a:solidFill>
              </a:rPr>
              <a:t> : </a:t>
            </a:r>
            <a:r>
              <a:rPr lang="fr-BE" sz="1600" b="1" i="1" dirty="0">
                <a:solidFill>
                  <a:srgbClr val="C00000"/>
                </a:solidFill>
              </a:rPr>
              <a:t>exonération des PV </a:t>
            </a:r>
            <a:r>
              <a:rPr lang="fr-BE" sz="1600" dirty="0">
                <a:solidFill>
                  <a:schemeClr val="tx1"/>
                </a:solidFill>
              </a:rPr>
              <a:t>sur actions «</a:t>
            </a:r>
            <a:r>
              <a:rPr lang="fr-BE" sz="1600" i="1" dirty="0">
                <a:solidFill>
                  <a:schemeClr val="tx1"/>
                </a:solidFill>
              </a:rPr>
              <a:t> </a:t>
            </a:r>
            <a:r>
              <a:rPr lang="fr-BE" sz="1600" b="1" i="1" dirty="0">
                <a:solidFill>
                  <a:srgbClr val="C00000"/>
                </a:solidFill>
              </a:rPr>
              <a:t>si</a:t>
            </a:r>
            <a:r>
              <a:rPr lang="fr-BE" sz="1600" i="1" dirty="0">
                <a:solidFill>
                  <a:schemeClr val="tx1"/>
                </a:solidFill>
              </a:rPr>
              <a:t> la </a:t>
            </a:r>
            <a:r>
              <a:rPr lang="fr-BE" sz="1600" b="1" i="1" dirty="0">
                <a:solidFill>
                  <a:srgbClr val="C00000"/>
                </a:solidFill>
              </a:rPr>
              <a:t>société</a:t>
            </a:r>
            <a:r>
              <a:rPr lang="fr-BE" sz="1600" i="1" dirty="0">
                <a:solidFill>
                  <a:schemeClr val="tx1"/>
                </a:solidFill>
              </a:rPr>
              <a:t> est transférée tout en </a:t>
            </a:r>
            <a:r>
              <a:rPr lang="fr-BE" sz="1600" b="1" i="1" dirty="0">
                <a:solidFill>
                  <a:srgbClr val="C00000"/>
                </a:solidFill>
              </a:rPr>
              <a:t>maintenant son activité </a:t>
            </a:r>
            <a:r>
              <a:rPr lang="fr-BE" sz="1600" i="1" dirty="0">
                <a:solidFill>
                  <a:schemeClr val="tx1"/>
                </a:solidFill>
              </a:rPr>
              <a:t>» (épure). 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Pour qui : uniquement les fondateurs ? </a:t>
            </a:r>
            <a:r>
              <a:rPr lang="fr-BE" sz="1400" i="1" dirty="0">
                <a:solidFill>
                  <a:schemeClr val="tx1"/>
                </a:solidFill>
              </a:rPr>
              <a:t>Quid</a:t>
            </a:r>
            <a:r>
              <a:rPr lang="fr-BE" sz="1400" dirty="0">
                <a:solidFill>
                  <a:schemeClr val="tx1"/>
                </a:solidFill>
              </a:rPr>
              <a:t> de la cession de son fonds de commerce ? …</a:t>
            </a: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Quelles limites ? </a:t>
            </a:r>
          </a:p>
          <a:p>
            <a:pPr marL="107791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27177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Fiscalité immobilière</a:t>
            </a:r>
            <a:r>
              <a:rPr lang="fr-BE" sz="1600" b="1" i="1" dirty="0">
                <a:solidFill>
                  <a:schemeClr val="tx1"/>
                </a:solidFill>
              </a:rPr>
              <a:t> : quelques éléments épinglés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Revenus récurrents </a:t>
            </a:r>
            <a:r>
              <a:rPr lang="fr-BE" sz="1600" dirty="0">
                <a:solidFill>
                  <a:schemeClr val="tx1"/>
                </a:solidFill>
              </a:rPr>
              <a:t>: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loyers</a:t>
            </a:r>
            <a:r>
              <a:rPr lang="fr-BE" sz="1600" dirty="0">
                <a:solidFill>
                  <a:schemeClr val="tx1"/>
                </a:solidFill>
              </a:rPr>
              <a:t> seront  </a:t>
            </a:r>
            <a:r>
              <a:rPr lang="fr-BE" sz="1600" b="1" i="1" dirty="0">
                <a:solidFill>
                  <a:srgbClr val="C00000"/>
                </a:solidFill>
              </a:rPr>
              <a:t>imposés à 25 %</a:t>
            </a:r>
            <a:r>
              <a:rPr lang="fr-BE" sz="1600" dirty="0">
                <a:solidFill>
                  <a:schemeClr val="tx1"/>
                </a:solidFill>
              </a:rPr>
              <a:t> :</a:t>
            </a:r>
          </a:p>
          <a:p>
            <a:pPr marL="715963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sur base des </a:t>
            </a:r>
            <a:r>
              <a:rPr lang="fr-BE" sz="1600" b="1" i="1" dirty="0">
                <a:solidFill>
                  <a:srgbClr val="C00000"/>
                </a:solidFill>
              </a:rPr>
              <a:t>revenus locatifs réels </a:t>
            </a:r>
            <a:r>
              <a:rPr lang="fr-BE" sz="1600" dirty="0">
                <a:solidFill>
                  <a:schemeClr val="tx1"/>
                </a:solidFill>
              </a:rPr>
              <a:t>mais avec un </a:t>
            </a:r>
            <a:r>
              <a:rPr lang="fr-BE" sz="1600" i="1" dirty="0">
                <a:solidFill>
                  <a:schemeClr val="tx1"/>
                </a:solidFill>
              </a:rPr>
              <a:t>« </a:t>
            </a:r>
            <a:r>
              <a:rPr lang="fr-BE" sz="1600" b="1" i="1" dirty="0">
                <a:solidFill>
                  <a:srgbClr val="C00000"/>
                </a:solidFill>
              </a:rPr>
              <a:t>’rendement escompté’ </a:t>
            </a:r>
            <a:r>
              <a:rPr lang="fr-BE" sz="1600" i="1" dirty="0">
                <a:solidFill>
                  <a:schemeClr val="tx1"/>
                </a:solidFill>
              </a:rPr>
              <a:t>ajusté annuellement » </a:t>
            </a:r>
            <a:r>
              <a:rPr lang="fr-BE" sz="1600" dirty="0">
                <a:solidFill>
                  <a:schemeClr val="tx1"/>
                </a:solidFill>
              </a:rPr>
              <a:t>comme « </a:t>
            </a:r>
            <a:r>
              <a:rPr lang="fr-BE" sz="1600" b="1" i="1" dirty="0">
                <a:solidFill>
                  <a:srgbClr val="C00000"/>
                </a:solidFill>
              </a:rPr>
              <a:t>base minimale </a:t>
            </a:r>
            <a:r>
              <a:rPr lang="fr-BE" sz="1600" dirty="0">
                <a:solidFill>
                  <a:schemeClr val="tx1"/>
                </a:solidFill>
              </a:rPr>
              <a:t>» </a:t>
            </a:r>
            <a:r>
              <a:rPr lang="fr-BE" sz="1400" dirty="0">
                <a:solidFill>
                  <a:schemeClr val="tx1"/>
                </a:solidFill>
              </a:rPr>
              <a:t>(épure)</a:t>
            </a: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Quel mode de détermination du « rendement escompté » ? </a:t>
            </a: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Quid</a:t>
            </a:r>
            <a:r>
              <a:rPr lang="fr-BE" sz="1400" dirty="0">
                <a:solidFill>
                  <a:schemeClr val="tx1"/>
                </a:solidFill>
              </a:rPr>
              <a:t> des immeubles à l’étranger… ? </a:t>
            </a: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Quid pour les immeubles non donnés en location ? A priori, ils seront imposés sur un « rendement escompté » ? </a:t>
            </a:r>
          </a:p>
          <a:p>
            <a:pPr marL="1431925" lvl="2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avec </a:t>
            </a:r>
            <a:r>
              <a:rPr lang="fr-BE" sz="1600" b="1" i="1" dirty="0">
                <a:solidFill>
                  <a:srgbClr val="C00000"/>
                </a:solidFill>
              </a:rPr>
              <a:t>déduction forfaitaire de 30% </a:t>
            </a:r>
            <a:r>
              <a:rPr lang="fr-BE" sz="1600" b="1" i="1" u="sng" dirty="0">
                <a:solidFill>
                  <a:schemeClr val="tx1"/>
                </a:solidFill>
              </a:rPr>
              <a:t>ou</a:t>
            </a:r>
            <a:r>
              <a:rPr lang="fr-BE" sz="1600" dirty="0">
                <a:solidFill>
                  <a:schemeClr val="tx1"/>
                </a:solidFill>
              </a:rPr>
              <a:t>, au choix pour encourager la rénovation, déduction des </a:t>
            </a:r>
            <a:r>
              <a:rPr lang="fr-BE" sz="1600" b="1" i="1" dirty="0">
                <a:solidFill>
                  <a:srgbClr val="C00000"/>
                </a:solidFill>
              </a:rPr>
              <a:t>frais réels</a:t>
            </a: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300" b="1" i="1" dirty="0">
              <a:solidFill>
                <a:srgbClr val="C00000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300" b="1" i="1" dirty="0">
              <a:solidFill>
                <a:srgbClr val="C00000"/>
              </a:solidFill>
            </a:endParaRP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Exonération des revenus de l’habitation propre</a:t>
            </a:r>
            <a:r>
              <a:rPr lang="fr-BE" sz="1400" i="1" dirty="0">
                <a:solidFill>
                  <a:schemeClr val="tx1"/>
                </a:solidFill>
              </a:rPr>
              <a:t> (« pierre angulaire de la sécurité financière »)</a:t>
            </a:r>
            <a:endParaRPr lang="fr-BE" sz="1600" i="1" dirty="0">
              <a:solidFill>
                <a:schemeClr val="tx1"/>
              </a:solidFill>
            </a:endParaRP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062163" algn="l"/>
                <a:tab pos="2243138" algn="l"/>
                <a:tab pos="2778125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Suppression </a:t>
            </a:r>
            <a:r>
              <a:rPr lang="fr-BE" sz="1600" i="1" dirty="0">
                <a:solidFill>
                  <a:schemeClr val="tx1"/>
                </a:solidFill>
              </a:rPr>
              <a:t>progressive</a:t>
            </a:r>
            <a:r>
              <a:rPr lang="fr-BE" sz="1600" b="1" i="1" dirty="0">
                <a:solidFill>
                  <a:srgbClr val="C00000"/>
                </a:solidFill>
              </a:rPr>
              <a:t> </a:t>
            </a:r>
            <a:r>
              <a:rPr lang="fr-BE" sz="1600" i="1" dirty="0">
                <a:solidFill>
                  <a:schemeClr val="tx1"/>
                </a:solidFill>
              </a:rPr>
              <a:t>de la </a:t>
            </a:r>
            <a:r>
              <a:rPr lang="fr-BE" sz="1600" b="1" i="1" dirty="0">
                <a:solidFill>
                  <a:srgbClr val="C00000"/>
                </a:solidFill>
              </a:rPr>
              <a:t>déduction des intérêts. </a:t>
            </a:r>
            <a:r>
              <a:rPr lang="fr-BE" sz="1400" dirty="0">
                <a:solidFill>
                  <a:schemeClr val="tx1"/>
                </a:solidFill>
              </a:rPr>
              <a:t>(Elle ne trouve à s’appliquer qu’aux habitations non-propres (dont les secondes résidences), ce qui est désormais jugé inéquitable).</a:t>
            </a: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3655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Fiscalité immobilière</a:t>
            </a:r>
            <a:r>
              <a:rPr lang="fr-BE" sz="1600" b="1" i="1" dirty="0">
                <a:solidFill>
                  <a:schemeClr val="tx1"/>
                </a:solidFill>
              </a:rPr>
              <a:t> : quelques éléments épinglés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Revenus non-récurrents : </a:t>
            </a: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PV immobilières </a:t>
            </a:r>
            <a:r>
              <a:rPr lang="fr-BE" sz="1600" i="1" dirty="0">
                <a:solidFill>
                  <a:schemeClr val="tx1"/>
                </a:solidFill>
              </a:rPr>
              <a:t>seront imposées à </a:t>
            </a:r>
            <a:r>
              <a:rPr lang="fr-BE" sz="1600" b="1" i="1" dirty="0">
                <a:solidFill>
                  <a:srgbClr val="C00000"/>
                </a:solidFill>
              </a:rPr>
              <a:t>15%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Sur quelle base ?  </a:t>
            </a:r>
          </a:p>
          <a:p>
            <a:pPr marL="647700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moins-values</a:t>
            </a:r>
            <a:r>
              <a:rPr lang="fr-BE" sz="1600" dirty="0">
                <a:solidFill>
                  <a:schemeClr val="tx1"/>
                </a:solidFill>
              </a:rPr>
              <a:t> seront </a:t>
            </a:r>
            <a:r>
              <a:rPr lang="fr-BE" sz="1600" b="1" i="1" dirty="0">
                <a:solidFill>
                  <a:srgbClr val="C00000"/>
                </a:solidFill>
              </a:rPr>
              <a:t>déductibles</a:t>
            </a:r>
            <a:r>
              <a:rPr lang="fr-BE" sz="1600" dirty="0">
                <a:solidFill>
                  <a:schemeClr val="tx1"/>
                </a:solidFill>
              </a:rPr>
              <a:t>. </a:t>
            </a:r>
          </a:p>
          <a:p>
            <a:pPr marL="1363663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400" dirty="0">
              <a:solidFill>
                <a:schemeClr val="tx1"/>
              </a:solidFill>
            </a:endParaRPr>
          </a:p>
          <a:p>
            <a:pPr marL="1363663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A priori</a:t>
            </a:r>
            <a:r>
              <a:rPr lang="fr-BE" sz="1600" dirty="0">
                <a:solidFill>
                  <a:schemeClr val="tx1"/>
                </a:solidFill>
              </a:rPr>
              <a:t>, déductibilité sur l’ensemble des revenus du patrimoine </a:t>
            </a:r>
            <a:r>
              <a:rPr lang="fr-BE" sz="1400" dirty="0">
                <a:solidFill>
                  <a:schemeClr val="tx1"/>
                </a:solidFill>
              </a:rPr>
              <a:t>(récurrents et non-récurrents ?) </a:t>
            </a:r>
            <a:r>
              <a:rPr lang="fr-BE" sz="1600" dirty="0">
                <a:solidFill>
                  <a:schemeClr val="tx1"/>
                </a:solidFill>
              </a:rPr>
              <a:t>de l’exercice considéré </a:t>
            </a:r>
            <a:r>
              <a:rPr lang="fr-BE" sz="1400" dirty="0">
                <a:solidFill>
                  <a:schemeClr val="tx1"/>
                </a:solidFill>
              </a:rPr>
              <a:t>(qui bénéficient de l’exemption annuelle sur 6.000 EUR)</a:t>
            </a:r>
          </a:p>
          <a:p>
            <a:pPr marL="1363663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363663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Report des moins-values possible ?</a:t>
            </a:r>
          </a:p>
          <a:p>
            <a:pPr marL="1077913" lvl="1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« Les </a:t>
            </a:r>
            <a:r>
              <a:rPr lang="fr-BE" sz="1600" b="1" i="1" dirty="0">
                <a:solidFill>
                  <a:srgbClr val="C00000"/>
                </a:solidFill>
              </a:rPr>
              <a:t>plus-values historiques </a:t>
            </a:r>
            <a:r>
              <a:rPr lang="fr-BE" sz="1600" i="1" dirty="0">
                <a:solidFill>
                  <a:schemeClr val="tx1"/>
                </a:solidFill>
              </a:rPr>
              <a:t>ne sont </a:t>
            </a:r>
            <a:r>
              <a:rPr lang="fr-BE" sz="1600" b="1" i="1" dirty="0">
                <a:solidFill>
                  <a:srgbClr val="C00000"/>
                </a:solidFill>
              </a:rPr>
              <a:t>pas prises en compte </a:t>
            </a:r>
            <a:r>
              <a:rPr lang="fr-BE" sz="1600" i="1" dirty="0">
                <a:solidFill>
                  <a:schemeClr val="tx1"/>
                </a:solidFill>
              </a:rPr>
              <a:t>»</a:t>
            </a:r>
            <a:r>
              <a:rPr lang="fr-BE" sz="1600" dirty="0">
                <a:solidFill>
                  <a:schemeClr val="tx1"/>
                </a:solidFill>
              </a:rPr>
              <a:t> (épure)</a:t>
            </a: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Quid</a:t>
            </a:r>
            <a:r>
              <a:rPr lang="fr-BE" sz="1600" dirty="0">
                <a:solidFill>
                  <a:schemeClr val="tx1"/>
                </a:solidFill>
              </a:rPr>
              <a:t> des « PV » conséquentes, par exemple, à l’inflation ; laquelle n’engendrant aucun enrichissement ?</a:t>
            </a:r>
          </a:p>
          <a:p>
            <a:pPr marL="1077913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1077913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647700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PV sur habitation propre ? </a:t>
            </a:r>
          </a:p>
          <a:p>
            <a:pPr marL="647700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A priori</a:t>
            </a:r>
            <a:r>
              <a:rPr lang="fr-BE" sz="1600" i="1" dirty="0">
                <a:solidFill>
                  <a:schemeClr val="tx1"/>
                </a:solidFill>
              </a:rPr>
              <a:t>, </a:t>
            </a:r>
            <a:r>
              <a:rPr lang="fr-BE" sz="1600" b="1" i="1" dirty="0">
                <a:solidFill>
                  <a:srgbClr val="C00000"/>
                </a:solidFill>
              </a:rPr>
              <a:t>exonération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400" i="1" dirty="0">
                <a:solidFill>
                  <a:schemeClr val="tx1"/>
                </a:solidFill>
              </a:rPr>
              <a:t>(l’épure ne brille pas par sa clarté à cet égard mais la volonté semble bien de protéger l’habitation propre – « pierre angulaire de la sécurité financière » – d’une telle charge fiscale). </a:t>
            </a:r>
          </a:p>
          <a:p>
            <a:pPr marL="647700" lvl="1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1600" i="1" dirty="0">
              <a:solidFill>
                <a:schemeClr val="tx1"/>
              </a:solidFill>
            </a:endParaRP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8228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Pension complémentaire</a:t>
            </a:r>
            <a:endParaRPr lang="fr-BE" sz="1600" b="1" i="1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Réaffirmation : </a:t>
            </a: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du </a:t>
            </a:r>
            <a:r>
              <a:rPr lang="fr-BE" sz="1600" b="1" i="1" dirty="0">
                <a:solidFill>
                  <a:srgbClr val="C00000"/>
                </a:solidFill>
              </a:rPr>
              <a:t>droit à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compléter sa pension légale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par </a:t>
            </a:r>
            <a:r>
              <a:rPr lang="fr-BE" sz="1600" b="1" dirty="0">
                <a:solidFill>
                  <a:srgbClr val="C00000"/>
                </a:solidFill>
              </a:rPr>
              <a:t>une</a:t>
            </a:r>
            <a:r>
              <a:rPr lang="fr-BE" sz="1600" dirty="0">
                <a:solidFill>
                  <a:srgbClr val="C00000"/>
                </a:solidFill>
              </a:rPr>
              <a:t> « </a:t>
            </a:r>
            <a:r>
              <a:rPr lang="fr-BE" sz="1600" b="1" i="1" dirty="0">
                <a:solidFill>
                  <a:srgbClr val="C00000"/>
                </a:solidFill>
              </a:rPr>
              <a:t>pension complémentaire fiscalement avantageuse </a:t>
            </a:r>
            <a:r>
              <a:rPr lang="fr-BE" sz="1600" dirty="0">
                <a:solidFill>
                  <a:schemeClr val="tx1"/>
                </a:solidFill>
              </a:rPr>
              <a:t>»…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avec </a:t>
            </a:r>
            <a:r>
              <a:rPr lang="fr-BE" sz="1600" b="1" i="1" dirty="0">
                <a:solidFill>
                  <a:srgbClr val="C00000"/>
                </a:solidFill>
              </a:rPr>
              <a:t>généralisation</a:t>
            </a:r>
            <a:r>
              <a:rPr lang="fr-BE" sz="1600" dirty="0">
                <a:solidFill>
                  <a:schemeClr val="tx1"/>
                </a:solidFill>
              </a:rPr>
              <a:t> de l’</a:t>
            </a:r>
            <a:r>
              <a:rPr lang="fr-BE" sz="1600" b="1" i="1" dirty="0">
                <a:solidFill>
                  <a:srgbClr val="C00000"/>
                </a:solidFill>
              </a:rPr>
              <a:t>accès au deuxième pilier </a:t>
            </a:r>
            <a:r>
              <a:rPr lang="fr-BE" sz="1200" dirty="0">
                <a:solidFill>
                  <a:schemeClr val="tx1"/>
                </a:solidFill>
              </a:rPr>
              <a:t>(assurance groupe, PLC I ou S, EIP, …)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mais :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en </a:t>
            </a:r>
            <a:r>
              <a:rPr lang="fr-BE" sz="1600" b="1" i="1" dirty="0">
                <a:solidFill>
                  <a:srgbClr val="C00000"/>
                </a:solidFill>
              </a:rPr>
              <a:t>supprimant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i="1" dirty="0">
                <a:solidFill>
                  <a:schemeClr val="tx1"/>
                </a:solidFill>
              </a:rPr>
              <a:t>« progressivement le </a:t>
            </a:r>
            <a:r>
              <a:rPr lang="fr-BE" sz="1600" b="1" i="1" dirty="0">
                <a:solidFill>
                  <a:srgbClr val="C00000"/>
                </a:solidFill>
              </a:rPr>
              <a:t>traitement préférentiel d’un paiement en capital </a:t>
            </a:r>
            <a:r>
              <a:rPr lang="fr-BE" sz="1600" i="1" dirty="0">
                <a:solidFill>
                  <a:schemeClr val="tx1"/>
                </a:solidFill>
              </a:rPr>
              <a:t>par rapport à un paiement en intérêts [NLDR : rente ?] » </a:t>
            </a:r>
            <a:r>
              <a:rPr lang="fr-BE" sz="1400" dirty="0">
                <a:solidFill>
                  <a:schemeClr val="tx1"/>
                </a:solidFill>
              </a:rPr>
              <a:t>(épure)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Parmi la rubrique « revenus du patrimoine » de l’épure, il est supposé que </a:t>
            </a:r>
            <a:r>
              <a:rPr lang="fr-BE" sz="1400" b="1" i="1" dirty="0">
                <a:solidFill>
                  <a:schemeClr val="tx1"/>
                </a:solidFill>
              </a:rPr>
              <a:t>l’imposition des rentes à un taux de 25% </a:t>
            </a:r>
            <a:r>
              <a:rPr lang="fr-BE" sz="1400" dirty="0">
                <a:solidFill>
                  <a:schemeClr val="tx1"/>
                </a:solidFill>
              </a:rPr>
              <a:t>en tant que revenus récurrents du patrimoine.</a:t>
            </a:r>
          </a:p>
          <a:p>
            <a:pPr marL="1069975" lvl="1" indent="0" algn="just">
              <a:spcBef>
                <a:spcPts val="0"/>
              </a:spcBef>
              <a:buClrTx/>
              <a:buNone/>
              <a:tabLst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7913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instauration « d’un plafond individuel</a:t>
            </a:r>
            <a:r>
              <a:rPr lang="fr-BE" sz="1600" i="1" dirty="0">
                <a:solidFill>
                  <a:schemeClr val="tx1"/>
                </a:solidFill>
              </a:rPr>
              <a:t> pour l’avantage fiscal » </a:t>
            </a:r>
            <a:r>
              <a:rPr lang="fr-BE" sz="1600" dirty="0">
                <a:solidFill>
                  <a:schemeClr val="tx1"/>
                </a:solidFill>
              </a:rPr>
              <a:t>?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7913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Quid</a:t>
            </a:r>
            <a:r>
              <a:rPr lang="fr-BE" sz="1400" dirty="0">
                <a:solidFill>
                  <a:schemeClr val="tx1"/>
                </a:solidFill>
              </a:rPr>
              <a:t> de la </a:t>
            </a:r>
            <a:r>
              <a:rPr lang="fr-BE" sz="1400" b="1" i="1" dirty="0">
                <a:solidFill>
                  <a:schemeClr val="tx1"/>
                </a:solidFill>
              </a:rPr>
              <a:t>règle des 80% </a:t>
            </a:r>
            <a:r>
              <a:rPr lang="fr-BE" sz="1400" dirty="0">
                <a:solidFill>
                  <a:schemeClr val="tx1"/>
                </a:solidFill>
              </a:rPr>
              <a:t>actuelle (dont le contrôle s’intensifie avec par ailleurs de nouvelles interprétations administratives et qui est actuellement un casse-tête pour les assureurs en raison de l’augmentation de la pension légale minimum; laquelle augmentation diminue drastiquement l’intérêt du régime pour toute personne en début de carrière) ? 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Que restera-t-il du traitement fiscalement avantageux ? </a:t>
            </a: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Quid du troisième pilier </a:t>
            </a:r>
            <a:r>
              <a:rPr lang="fr-BE" sz="1400" dirty="0">
                <a:solidFill>
                  <a:schemeClr val="tx1"/>
                </a:solidFill>
              </a:rPr>
              <a:t>(épargne pension et épargne long terme) </a:t>
            </a:r>
            <a:r>
              <a:rPr lang="fr-BE" sz="1600" b="1" i="1" dirty="0">
                <a:solidFill>
                  <a:srgbClr val="C00000"/>
                </a:solidFill>
              </a:rPr>
              <a:t>?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Sa suppression a été plusieurs fois évoquée.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L’épure n’en dit strictement rien.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723900" lvl="2" indent="0" algn="just">
              <a:spcBef>
                <a:spcPts val="0"/>
              </a:spcBef>
              <a:buClrTx/>
              <a:buNone/>
              <a:tabLst>
                <a:tab pos="2062163" algn="l"/>
                <a:tab pos="2243138" algn="l"/>
                <a:tab pos="2778125" algn="l"/>
              </a:tabLst>
              <a:defRPr/>
            </a:pPr>
            <a:endParaRPr lang="fr-BE" sz="1400" i="1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Revenus du patrimoine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5637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497639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05.2020 : 	Avis du CSF «</a:t>
            </a:r>
            <a:r>
              <a:rPr lang="fr-BE" sz="1800" i="1" dirty="0">
                <a:solidFill>
                  <a:schemeClr val="tx1"/>
                </a:solidFill>
              </a:rPr>
              <a:t> Réduction des prélèvements sur le travail et les 	possibilité de financement »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09.2020 : 	Accord de gouvernement 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974850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	</a:t>
            </a:r>
            <a:r>
              <a:rPr lang="fr-BE" sz="1400" i="1" dirty="0">
                <a:solidFill>
                  <a:schemeClr val="tx1"/>
                </a:solidFill>
              </a:rPr>
              <a:t>« </a:t>
            </a:r>
            <a:r>
              <a:rPr lang="fr-FR" sz="1400" b="1" i="1" u="none" strike="noStrike" baseline="0" dirty="0">
                <a:solidFill>
                  <a:srgbClr val="C00000"/>
                </a:solidFill>
              </a:rPr>
              <a:t>Aucune taxe nouvelle </a:t>
            </a:r>
            <a:r>
              <a:rPr lang="fr-FR" sz="1400" b="0" i="1" u="none" strike="noStrike" baseline="0" dirty="0">
                <a:solidFill>
                  <a:srgbClr val="000000"/>
                </a:solidFill>
              </a:rPr>
              <a:t>ne sera introduite </a:t>
            </a:r>
            <a:r>
              <a:rPr lang="fr-FR" sz="1400" b="1" i="1" u="none" strike="noStrike" baseline="0" dirty="0">
                <a:solidFill>
                  <a:srgbClr val="C00000"/>
                </a:solidFill>
              </a:rPr>
              <a:t>sauf dans le cadre des discussions 	budgétaires</a:t>
            </a:r>
            <a:r>
              <a:rPr lang="fr-FR" sz="1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fr-FR" sz="1200" b="0" i="1" u="none" strike="noStrike" baseline="0" dirty="0">
                <a:solidFill>
                  <a:srgbClr val="000000"/>
                </a:solidFill>
              </a:rPr>
              <a:t>où les équilibres convenus sont respectés (recettes, dépenses et divers) et dans le 	respect des travailleurs, de l’entrepreneuriat et des épargnants ». </a:t>
            </a:r>
            <a:endParaRPr lang="fr-BE" sz="14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11.2020 : 	«</a:t>
            </a:r>
            <a:r>
              <a:rPr lang="fr-BE" sz="1800" i="1" dirty="0">
                <a:solidFill>
                  <a:schemeClr val="tx1"/>
                </a:solidFill>
              </a:rPr>
              <a:t> Note de politique générale » </a:t>
            </a:r>
            <a:r>
              <a:rPr lang="fr-BE" sz="1800" dirty="0">
                <a:solidFill>
                  <a:schemeClr val="tx1"/>
                </a:solidFill>
              </a:rPr>
              <a:t>du ministre des Finances, chargé de la 	Coordination de la lutte contre la fraude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07.2021 : 	CSF </a:t>
            </a:r>
            <a:r>
              <a:rPr lang="fr-BE" sz="1800" i="1" dirty="0">
                <a:solidFill>
                  <a:schemeClr val="tx1"/>
                </a:solidFill>
              </a:rPr>
              <a:t>« </a:t>
            </a:r>
            <a:r>
              <a:rPr lang="fr-BE" sz="1800" b="1" i="1" dirty="0">
                <a:solidFill>
                  <a:srgbClr val="C00000"/>
                </a:solidFill>
              </a:rPr>
              <a:t>Premier rapport concernant une vaste réforme fiscale </a:t>
            </a:r>
            <a:r>
              <a:rPr lang="fr-BE" sz="1800" i="1" dirty="0">
                <a:solidFill>
                  <a:schemeClr val="tx1"/>
                </a:solidFill>
              </a:rPr>
              <a:t>» 		</a:t>
            </a:r>
            <a:r>
              <a:rPr lang="fr-BE" sz="1400" i="1" dirty="0">
                <a:solidFill>
                  <a:schemeClr val="tx1"/>
                </a:solidFill>
              </a:rPr>
              <a:t>(2</a:t>
            </a:r>
            <a:r>
              <a:rPr lang="fr-BE" sz="1400" i="1" baseline="30000" dirty="0">
                <a:solidFill>
                  <a:schemeClr val="tx1"/>
                </a:solidFill>
              </a:rPr>
              <a:t>e</a:t>
            </a:r>
            <a:r>
              <a:rPr lang="fr-BE" sz="1400" i="1" dirty="0">
                <a:solidFill>
                  <a:schemeClr val="tx1"/>
                </a:solidFill>
              </a:rPr>
              <a:t> rapport annoncé pour fin de l’été 2022 suite aux fuites de mai 2022)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06.2022 : 	</a:t>
            </a:r>
            <a:r>
              <a:rPr lang="fr-BE" sz="1800" i="1" dirty="0">
                <a:solidFill>
                  <a:schemeClr val="tx1"/>
                </a:solidFill>
              </a:rPr>
              <a:t>« </a:t>
            </a:r>
            <a:r>
              <a:rPr lang="fr-BE" sz="1800" b="1" i="1" dirty="0">
                <a:solidFill>
                  <a:srgbClr val="C00000"/>
                </a:solidFill>
              </a:rPr>
              <a:t>Note de vision générale concernant la réforme fiscale plus large </a:t>
            </a:r>
            <a:r>
              <a:rPr lang="fr-BE" sz="1800" i="1" dirty="0">
                <a:solidFill>
                  <a:schemeClr val="tx1"/>
                </a:solidFill>
              </a:rPr>
              <a:t>»</a:t>
            </a:r>
            <a:r>
              <a:rPr lang="fr-BE" sz="1800" dirty="0">
                <a:solidFill>
                  <a:schemeClr val="tx1"/>
                </a:solidFill>
              </a:rPr>
              <a:t> 	</a:t>
            </a:r>
            <a:r>
              <a:rPr lang="fr-BE" sz="1400" i="1" dirty="0">
                <a:solidFill>
                  <a:schemeClr val="tx1"/>
                </a:solidFill>
              </a:rPr>
              <a:t>(présentée au symposium du 05.07.2022; rapport d’experts, </a:t>
            </a:r>
            <a:r>
              <a:rPr lang="fr-BE" sz="1400" i="1" dirty="0" err="1">
                <a:solidFill>
                  <a:schemeClr val="tx1"/>
                </a:solidFill>
              </a:rPr>
              <a:t>coord</a:t>
            </a:r>
            <a:r>
              <a:rPr lang="fr-BE" sz="1400" i="1" dirty="0">
                <a:solidFill>
                  <a:schemeClr val="tx1"/>
                </a:solidFill>
              </a:rPr>
              <a:t>. Pr. </a:t>
            </a:r>
            <a:r>
              <a:rPr lang="fr-BE" sz="1400" i="1" dirty="0" err="1">
                <a:solidFill>
                  <a:schemeClr val="tx1"/>
                </a:solidFill>
              </a:rPr>
              <a:t>Delanote</a:t>
            </a:r>
            <a:r>
              <a:rPr lang="fr-BE" sz="1400" i="1" dirty="0">
                <a:solidFill>
                  <a:schemeClr val="tx1"/>
                </a:solidFill>
              </a:rPr>
              <a:t>, UGent)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07.2022 : 	</a:t>
            </a:r>
            <a:r>
              <a:rPr lang="fr-BE" sz="1800" i="1" dirty="0">
                <a:solidFill>
                  <a:schemeClr val="tx1"/>
                </a:solidFill>
              </a:rPr>
              <a:t>« </a:t>
            </a:r>
            <a:r>
              <a:rPr lang="fr-BE" sz="1800" b="1" i="1" cap="all" dirty="0">
                <a:solidFill>
                  <a:srgbClr val="C00000"/>
                </a:solidFill>
              </a:rPr>
              <a:t>é</a:t>
            </a:r>
            <a:r>
              <a:rPr lang="fr-BE" sz="1800" b="1" i="1" dirty="0">
                <a:solidFill>
                  <a:srgbClr val="C00000"/>
                </a:solidFill>
              </a:rPr>
              <a:t>pure pour une vaste réforme fiscale </a:t>
            </a:r>
            <a:r>
              <a:rPr lang="fr-BE" sz="1800" i="1" dirty="0">
                <a:solidFill>
                  <a:schemeClr val="tx1"/>
                </a:solidFill>
              </a:rPr>
              <a:t>» </a:t>
            </a:r>
            <a:r>
              <a:rPr lang="fr-BE" sz="1400" dirty="0">
                <a:solidFill>
                  <a:schemeClr val="tx1"/>
                </a:solidFill>
              </a:rPr>
              <a:t>(ministre des Finances)</a:t>
            </a:r>
          </a:p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	Epure qui peut constituer </a:t>
            </a:r>
            <a:r>
              <a:rPr lang="fr-BE" sz="1800" i="1" dirty="0">
                <a:solidFill>
                  <a:schemeClr val="tx1"/>
                </a:solidFill>
              </a:rPr>
              <a:t>« la base d’un </a:t>
            </a:r>
            <a:r>
              <a:rPr lang="fr-BE" sz="1800" b="1" i="1" dirty="0">
                <a:solidFill>
                  <a:schemeClr val="tx1"/>
                </a:solidFill>
              </a:rPr>
              <a:t>nouveau contrat social </a:t>
            </a:r>
            <a:r>
              <a:rPr lang="fr-BE" sz="1800" i="1" dirty="0">
                <a:solidFill>
                  <a:schemeClr val="tx1"/>
                </a:solidFill>
              </a:rPr>
              <a:t>»</a:t>
            </a:r>
            <a:r>
              <a:rPr lang="fr-BE" sz="1800" dirty="0">
                <a:solidFill>
                  <a:schemeClr val="tx1"/>
                </a:solidFill>
              </a:rPr>
              <a:t>. </a:t>
            </a:r>
          </a:p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just">
              <a:buClr>
                <a:schemeClr val="tx1"/>
              </a:buClr>
              <a:tabLst>
                <a:tab pos="268288" algn="l"/>
              </a:tabLst>
              <a:defRPr/>
            </a:pPr>
            <a:endParaRPr lang="fr-BE" sz="2400" b="1" i="1" dirty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tabLst>
                <a:tab pos="268288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Quelques</a:t>
            </a:r>
            <a:r>
              <a:rPr lang="fr-BE" sz="2100" b="1" i="1" dirty="0">
                <a:solidFill>
                  <a:schemeClr val="tx1"/>
                </a:solidFill>
              </a:rPr>
              <a:t> </a:t>
            </a:r>
            <a:r>
              <a:rPr lang="fr-BE" sz="2100" b="1" i="1" dirty="0">
                <a:solidFill>
                  <a:srgbClr val="C00000"/>
                </a:solidFill>
              </a:rPr>
              <a:t>points de repères chronologiques</a:t>
            </a:r>
            <a:r>
              <a:rPr lang="fr-BE" sz="2100" b="1" i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36730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Application d’</a:t>
            </a:r>
            <a:r>
              <a:rPr lang="fr-BE" sz="1600" b="1" i="1" dirty="0">
                <a:solidFill>
                  <a:srgbClr val="C00000"/>
                </a:solidFill>
              </a:rPr>
              <a:t>un seul taux de TVA réduit de 9% </a:t>
            </a:r>
            <a:r>
              <a:rPr lang="fr-BE" sz="1400" dirty="0">
                <a:solidFill>
                  <a:schemeClr val="tx1"/>
                </a:solidFill>
              </a:rPr>
              <a:t>(au lieu des taux actuels de 6% et 12%)</a:t>
            </a: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71596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9500" algn="l"/>
                <a:tab pos="1976438" algn="l"/>
              </a:tabLst>
              <a:defRPr/>
            </a:pPr>
            <a:r>
              <a:rPr lang="fr-BE" sz="1500" i="1" dirty="0">
                <a:solidFill>
                  <a:schemeClr val="tx1"/>
                </a:solidFill>
              </a:rPr>
              <a:t>Quid de la pérennisation de taux de TVA réduit à 6% sur l’électricité ?</a:t>
            </a:r>
          </a:p>
          <a:p>
            <a:pPr marL="354013" lvl="1" indent="0" algn="just">
              <a:spcBef>
                <a:spcPts val="0"/>
              </a:spcBef>
              <a:buClrTx/>
              <a:buNone/>
              <a:tabLst>
                <a:tab pos="715963" algn="l"/>
                <a:tab pos="1976438" algn="l"/>
              </a:tabLst>
              <a:defRPr/>
            </a:pPr>
            <a:r>
              <a:rPr lang="fr-BE" sz="1500" i="1" dirty="0">
                <a:solidFill>
                  <a:schemeClr val="tx1"/>
                </a:solidFill>
              </a:rPr>
              <a:t>	Il sera porté à 9% ou réduit à 0% ?</a:t>
            </a:r>
          </a:p>
          <a:p>
            <a:pPr marL="354013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54013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r>
              <a:rPr lang="fr-BE" sz="500" i="1" dirty="0">
                <a:solidFill>
                  <a:schemeClr val="tx1"/>
                </a:solidFill>
              </a:rPr>
              <a:t>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Maintien</a:t>
            </a:r>
            <a:r>
              <a:rPr lang="fr-BE" sz="1600" dirty="0">
                <a:solidFill>
                  <a:schemeClr val="tx1"/>
                </a:solidFill>
              </a:rPr>
              <a:t> du </a:t>
            </a:r>
            <a:r>
              <a:rPr lang="fr-BE" sz="1600" b="1" i="1" dirty="0">
                <a:solidFill>
                  <a:srgbClr val="C00000"/>
                </a:solidFill>
              </a:rPr>
              <a:t>taux ordinaire de TVA à 21% </a:t>
            </a:r>
            <a:r>
              <a:rPr lang="fr-BE" sz="1500" i="1" dirty="0">
                <a:solidFill>
                  <a:schemeClr val="tx1"/>
                </a:solidFill>
              </a:rPr>
              <a:t>(Une augmentation à 22% était envisagée. La note de vision générale épinglait les taux moindres pratiqués par nos pays voisins et la nécessité d’envisager les effets d’une augmentation sur « </a:t>
            </a:r>
            <a:r>
              <a:rPr lang="fr-BE" sz="15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pouvoir d'achat, la compétitivité et la redistribution » et la nécessité de tenir compte des « éventuels changements de comportement »).</a:t>
            </a:r>
            <a:r>
              <a:rPr lang="fr-B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Application du taux de </a:t>
            </a:r>
            <a:r>
              <a:rPr lang="fr-BE" sz="1600" b="1" i="1" dirty="0">
                <a:solidFill>
                  <a:srgbClr val="C00000"/>
                </a:solidFill>
              </a:rPr>
              <a:t>TVA de 0%</a:t>
            </a:r>
            <a:r>
              <a:rPr lang="fr-BE" sz="1600" dirty="0">
                <a:solidFill>
                  <a:schemeClr val="tx1"/>
                </a:solidFill>
              </a:rPr>
              <a:t> sur les </a:t>
            </a:r>
            <a:r>
              <a:rPr lang="fr-BE" sz="1600" b="1" i="1" dirty="0">
                <a:solidFill>
                  <a:srgbClr val="C00000"/>
                </a:solidFill>
              </a:rPr>
              <a:t>fruits</a:t>
            </a:r>
            <a:r>
              <a:rPr lang="fr-BE" sz="1600" dirty="0">
                <a:solidFill>
                  <a:schemeClr val="tx1"/>
                </a:solidFill>
              </a:rPr>
              <a:t> et les </a:t>
            </a:r>
            <a:r>
              <a:rPr lang="fr-BE" sz="1600" b="1" i="1" dirty="0">
                <a:solidFill>
                  <a:srgbClr val="C00000"/>
                </a:solidFill>
              </a:rPr>
              <a:t>légumes</a:t>
            </a:r>
            <a:r>
              <a:rPr lang="fr-BE" sz="1600" dirty="0">
                <a:solidFill>
                  <a:schemeClr val="tx1"/>
                </a:solidFill>
              </a:rPr>
              <a:t>, les </a:t>
            </a:r>
            <a:r>
              <a:rPr lang="fr-BE" sz="1600" b="1" i="1" dirty="0">
                <a:solidFill>
                  <a:srgbClr val="C00000"/>
                </a:solidFill>
              </a:rPr>
              <a:t>transports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publics</a:t>
            </a:r>
            <a:r>
              <a:rPr lang="fr-BE" sz="1600" dirty="0">
                <a:solidFill>
                  <a:schemeClr val="tx1"/>
                </a:solidFill>
              </a:rPr>
              <a:t>, les </a:t>
            </a:r>
            <a:r>
              <a:rPr lang="fr-BE" sz="1600" b="1" i="1" dirty="0">
                <a:solidFill>
                  <a:srgbClr val="C00000"/>
                </a:solidFill>
              </a:rPr>
              <a:t>soins médicaux</a:t>
            </a:r>
            <a:r>
              <a:rPr lang="fr-BE" sz="1600" dirty="0">
                <a:solidFill>
                  <a:schemeClr val="tx1"/>
                </a:solidFill>
              </a:rPr>
              <a:t>, les </a:t>
            </a:r>
            <a:r>
              <a:rPr lang="fr-BE" sz="1600" b="1" i="1" dirty="0">
                <a:solidFill>
                  <a:srgbClr val="C00000"/>
                </a:solidFill>
              </a:rPr>
              <a:t>médicaments</a:t>
            </a:r>
            <a:r>
              <a:rPr lang="fr-BE" sz="1600" dirty="0">
                <a:solidFill>
                  <a:schemeClr val="tx1"/>
                </a:solidFill>
              </a:rPr>
              <a:t> et les produits d’hygiène tels que les </a:t>
            </a:r>
            <a:r>
              <a:rPr lang="fr-BE" sz="1600" b="1" i="1" dirty="0">
                <a:solidFill>
                  <a:srgbClr val="C00000"/>
                </a:solidFill>
              </a:rPr>
              <a:t>couches</a:t>
            </a:r>
            <a:r>
              <a:rPr lang="fr-BE" sz="1600" dirty="0">
                <a:solidFill>
                  <a:schemeClr val="tx1"/>
                </a:solidFill>
              </a:rPr>
              <a:t> et autres </a:t>
            </a:r>
            <a:r>
              <a:rPr lang="fr-BE" sz="1600" b="1" i="1" dirty="0">
                <a:solidFill>
                  <a:srgbClr val="C00000"/>
                </a:solidFill>
              </a:rPr>
              <a:t>produits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hygiéniques intimes</a:t>
            </a:r>
            <a:r>
              <a:rPr lang="fr-BE" sz="1600" b="1" i="1" dirty="0">
                <a:solidFill>
                  <a:schemeClr val="tx1"/>
                </a:solidFill>
              </a:rPr>
              <a:t>.</a:t>
            </a:r>
            <a:endParaRPr lang="fr-BE" sz="16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079500" algn="l"/>
                <a:tab pos="1976438" algn="l"/>
              </a:tabLst>
              <a:defRPr/>
            </a:pPr>
            <a:endParaRPr lang="fr-BE" sz="500" b="1" i="1" dirty="0">
              <a:solidFill>
                <a:srgbClr val="C00000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Application du système des </a:t>
            </a:r>
            <a:r>
              <a:rPr lang="fr-BE" sz="1600" b="1" i="1" dirty="0">
                <a:solidFill>
                  <a:srgbClr val="C00000"/>
                </a:solidFill>
              </a:rPr>
              <a:t>accises aux « nouvelles variantes et alternatives » au tabac</a:t>
            </a:r>
            <a:r>
              <a:rPr lang="fr-BE" sz="1600" dirty="0">
                <a:solidFill>
                  <a:schemeClr val="tx1"/>
                </a:solidFill>
              </a:rPr>
              <a:t>.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079500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Autres mesures : </a:t>
            </a:r>
            <a:r>
              <a:rPr lang="fr-BE" sz="1600" i="1" dirty="0">
                <a:solidFill>
                  <a:schemeClr val="tx1"/>
                </a:solidFill>
              </a:rPr>
              <a:t>cf.</a:t>
            </a:r>
            <a:r>
              <a:rPr lang="fr-BE" sz="1600" dirty="0">
                <a:solidFill>
                  <a:schemeClr val="tx1"/>
                </a:solidFill>
              </a:rPr>
              <a:t> ci-avant le slide concernant le pilier « durabilité » évoquant des </a:t>
            </a:r>
            <a:r>
              <a:rPr lang="fr-BE" sz="1600" b="1" i="1" dirty="0">
                <a:solidFill>
                  <a:schemeClr val="tx1"/>
                </a:solidFill>
              </a:rPr>
              <a:t>taxes environnementales </a:t>
            </a:r>
            <a:r>
              <a:rPr lang="fr-BE" sz="1600" dirty="0">
                <a:solidFill>
                  <a:schemeClr val="tx1"/>
                </a:solidFill>
              </a:rPr>
              <a:t>et un « </a:t>
            </a:r>
            <a:r>
              <a:rPr lang="fr-BE" sz="1600" b="1" i="1" dirty="0">
                <a:solidFill>
                  <a:schemeClr val="tx1"/>
                </a:solidFill>
              </a:rPr>
              <a:t>crédit écotaxe </a:t>
            </a:r>
            <a:r>
              <a:rPr lang="fr-BE" sz="1600" dirty="0">
                <a:solidFill>
                  <a:schemeClr val="tx1"/>
                </a:solidFill>
              </a:rPr>
              <a:t>» </a:t>
            </a:r>
            <a:r>
              <a:rPr lang="fr-BE" sz="1200" dirty="0">
                <a:solidFill>
                  <a:schemeClr val="tx1"/>
                </a:solidFill>
              </a:rPr>
              <a:t>(l’épure n’apportant aucune précision substantielle à leur égard).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Consommation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0127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497639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0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1800" b="1" i="1" dirty="0">
              <a:solidFill>
                <a:srgbClr val="C00000"/>
              </a:solidFill>
            </a:endParaRPr>
          </a:p>
          <a:p>
            <a:pPr marL="0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1800" b="1" i="1" dirty="0">
                <a:solidFill>
                  <a:srgbClr val="C00000"/>
                </a:solidFill>
              </a:rPr>
              <a:t>Quelles certitudes découlent des différents travaux évoqués ?  </a:t>
            </a:r>
          </a:p>
          <a:p>
            <a:pPr marL="685800" lvl="2" indent="-2857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685800" lvl="2" indent="-2857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Aucune mesure n’a été votée ou est en état de l’être. </a:t>
            </a: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Il existe encore de nombreux désaccords entre les partis de la Vivaldi sur les mesures envisagées.</a:t>
            </a: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Un « chiffrage » de l’impact budgétaire des mesures envisagées est nécessaire et toujours en cours. </a:t>
            </a:r>
          </a:p>
          <a:p>
            <a:pPr marL="361950" lvl="2" indent="0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r>
              <a:rPr lang="fr-BE" sz="500" dirty="0">
                <a:solidFill>
                  <a:schemeClr val="tx1"/>
                </a:solidFill>
              </a:rPr>
              <a:t> </a:t>
            </a: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La conjecture actuelle (prix de l’énergie et pouvoir d’achat) pourrait modifier les priorités.</a:t>
            </a: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Le timing pour une entrée en vigueur complète de la « réforme fiscale » est désormais envisagé </a:t>
            </a:r>
            <a:r>
              <a:rPr lang="fr-BE" sz="1400" i="1" dirty="0">
                <a:solidFill>
                  <a:schemeClr val="tx1"/>
                </a:solidFill>
              </a:rPr>
              <a:t>« explicitement sur les dix années à venir » </a:t>
            </a:r>
            <a:r>
              <a:rPr lang="fr-BE" sz="1200" dirty="0">
                <a:solidFill>
                  <a:schemeClr val="tx1"/>
                </a:solidFill>
              </a:rPr>
              <a:t>(</a:t>
            </a:r>
            <a:r>
              <a:rPr lang="fr-BE" sz="1200" dirty="0" err="1">
                <a:solidFill>
                  <a:schemeClr val="tx1"/>
                </a:solidFill>
              </a:rPr>
              <a:t>Ccl</a:t>
            </a:r>
            <a:r>
              <a:rPr lang="fr-BE" sz="1200" dirty="0">
                <a:solidFill>
                  <a:schemeClr val="tx1"/>
                </a:solidFill>
              </a:rPr>
              <a:t> de l’épure)</a:t>
            </a: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200" dirty="0">
                <a:solidFill>
                  <a:schemeClr val="tx1"/>
                </a:solidFill>
              </a:rPr>
              <a:t>…</a:t>
            </a:r>
            <a:endParaRPr lang="fr-BE" sz="14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Le principal risque induit par tous ces éléments est une entrée en vigueur disparate de mesures fiscales envisagées comme un tout cohérent. </a:t>
            </a:r>
          </a:p>
          <a:p>
            <a:pPr marL="361950" lvl="2" indent="0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361950" lvl="2" indent="0">
              <a:spcBef>
                <a:spcPts val="0"/>
              </a:spcBef>
              <a:buClrTx/>
              <a:buNone/>
              <a:tabLst>
                <a:tab pos="715963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	A suivre…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just">
              <a:buClr>
                <a:schemeClr val="tx1"/>
              </a:buClr>
              <a:tabLst>
                <a:tab pos="268288" algn="l"/>
              </a:tabLst>
              <a:defRPr/>
            </a:pPr>
            <a:r>
              <a:rPr lang="fr-BE" sz="2100" b="1" i="1" dirty="0">
                <a:latin typeface="+mn-lt"/>
                <a:ea typeface="+mn-ea"/>
              </a:rPr>
              <a:t>Et maintenant ? 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63542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36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284648"/>
            <a:ext cx="8497639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0" lvl="1" indent="0" algn="ctr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1800" b="1" i="1" cap="all" dirty="0">
                <a:solidFill>
                  <a:srgbClr val="C00000"/>
                </a:solidFill>
              </a:rPr>
              <a:t>é</a:t>
            </a:r>
            <a:r>
              <a:rPr lang="fr-BE" sz="1800" b="1" i="1" dirty="0">
                <a:solidFill>
                  <a:srgbClr val="C00000"/>
                </a:solidFill>
              </a:rPr>
              <a:t>pure</a:t>
            </a:r>
            <a:r>
              <a:rPr lang="fr-BE" sz="1800" dirty="0">
                <a:solidFill>
                  <a:schemeClr val="tx1"/>
                </a:solidFill>
              </a:rPr>
              <a:t> : « </a:t>
            </a:r>
            <a:r>
              <a:rPr lang="fr-FR" sz="1800" i="1" dirty="0">
                <a:solidFill>
                  <a:schemeClr val="tx1"/>
                </a:solidFill>
              </a:rPr>
              <a:t>Au fig. </a:t>
            </a:r>
            <a:r>
              <a:rPr lang="fr-FR" sz="1800" b="1" i="1" dirty="0">
                <a:solidFill>
                  <a:srgbClr val="C00000"/>
                </a:solidFill>
              </a:rPr>
              <a:t>Grandes lignes d'une œuvre ou d'un système de pensée </a:t>
            </a:r>
            <a:r>
              <a:rPr lang="fr-FR" sz="1800" i="1" dirty="0">
                <a:solidFill>
                  <a:schemeClr val="tx1"/>
                </a:solidFill>
              </a:rPr>
              <a:t>» </a:t>
            </a:r>
            <a:r>
              <a:rPr lang="fr-FR" sz="1800" dirty="0">
                <a:solidFill>
                  <a:schemeClr val="tx1"/>
                </a:solidFill>
              </a:rPr>
              <a:t>(TLF). </a:t>
            </a: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FR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FR" sz="500" b="1" i="1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800" b="1" i="1" dirty="0">
                <a:solidFill>
                  <a:srgbClr val="C00000"/>
                </a:solidFill>
              </a:rPr>
              <a:t>L’épure</a:t>
            </a:r>
            <a:r>
              <a:rPr lang="fr-BE" sz="1800" dirty="0">
                <a:solidFill>
                  <a:schemeClr val="tx1"/>
                </a:solidFill>
              </a:rPr>
              <a:t> du ministre : </a:t>
            </a:r>
          </a:p>
          <a:p>
            <a:pPr marL="715963" lvl="2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800" b="1" i="1" dirty="0">
                <a:solidFill>
                  <a:srgbClr val="C00000"/>
                </a:solidFill>
              </a:rPr>
              <a:t>synthétise</a:t>
            </a:r>
            <a:r>
              <a:rPr lang="fr-BE" sz="1800" dirty="0">
                <a:solidFill>
                  <a:schemeClr val="tx1"/>
                </a:solidFill>
              </a:rPr>
              <a:t> la note de vision générale ; </a:t>
            </a:r>
          </a:p>
          <a:p>
            <a:pPr marL="715963" lvl="2" indent="0">
              <a:spcBef>
                <a:spcPts val="0"/>
              </a:spcBef>
              <a:buClrTx/>
              <a:buNone/>
              <a:tabLst>
                <a:tab pos="1077913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1925" lvl="2" indent="0">
              <a:spcBef>
                <a:spcPts val="0"/>
              </a:spcBef>
              <a:buClrTx/>
              <a:buNone/>
              <a:tabLst>
                <a:tab pos="1077913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Ex. : 	</a:t>
            </a:r>
            <a:r>
              <a:rPr lang="fr-BE" sz="1400" b="1" i="1" dirty="0">
                <a:solidFill>
                  <a:schemeClr val="tx1"/>
                </a:solidFill>
              </a:rPr>
              <a:t>La note </a:t>
            </a:r>
            <a:r>
              <a:rPr lang="fr-BE" sz="1400" dirty="0">
                <a:solidFill>
                  <a:schemeClr val="tx1"/>
                </a:solidFill>
              </a:rPr>
              <a:t>de vision générale s’articule autour de 4 axes portant sur la fiscalité : </a:t>
            </a:r>
          </a:p>
          <a:p>
            <a:pPr marL="2155825" lvl="4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i="1" dirty="0">
                <a:solidFill>
                  <a:srgbClr val="0070C0"/>
                </a:solidFill>
              </a:rPr>
              <a:t>du travail et des entreprises</a:t>
            </a:r>
          </a:p>
          <a:p>
            <a:pPr marL="2155825" lvl="4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i="1" dirty="0">
                <a:solidFill>
                  <a:srgbClr val="0070C0"/>
                </a:solidFill>
              </a:rPr>
              <a:t>des pensions et des revenus de remplacement</a:t>
            </a:r>
          </a:p>
          <a:p>
            <a:pPr marL="2155825" lvl="4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dirty="0">
                <a:solidFill>
                  <a:schemeClr val="tx1"/>
                </a:solidFill>
              </a:rPr>
              <a:t>du patrimoine</a:t>
            </a:r>
          </a:p>
          <a:p>
            <a:pPr marL="2155825" lvl="4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dirty="0">
                <a:solidFill>
                  <a:schemeClr val="tx1"/>
                </a:solidFill>
              </a:rPr>
              <a:t>de la consommation </a:t>
            </a:r>
          </a:p>
          <a:p>
            <a:pPr marL="1077913" lvl="4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4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4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2155825" lvl="4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</a:tabLst>
              <a:defRPr/>
            </a:pPr>
            <a:r>
              <a:rPr lang="fr-BE" sz="1400" b="1" i="1" dirty="0">
                <a:solidFill>
                  <a:schemeClr val="tx1"/>
                </a:solidFill>
              </a:rPr>
              <a:t>L’épure</a:t>
            </a:r>
            <a:r>
              <a:rPr lang="fr-BE" sz="1400" dirty="0">
                <a:solidFill>
                  <a:schemeClr val="tx1"/>
                </a:solidFill>
              </a:rPr>
              <a:t> retient les 3 axes (« chantiers ») suivants : </a:t>
            </a:r>
          </a:p>
          <a:p>
            <a:pPr marL="1077913" lvl="4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2509838" lvl="4" indent="-361950" defTabSz="4699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i="1" dirty="0">
                <a:solidFill>
                  <a:srgbClr val="0070C0"/>
                </a:solidFill>
              </a:rPr>
              <a:t>Les revenus d’activité et de remplacement</a:t>
            </a:r>
          </a:p>
          <a:p>
            <a:pPr marL="2509838" lvl="4" indent="-361950" defTabSz="4699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dirty="0">
                <a:solidFill>
                  <a:schemeClr val="tx1"/>
                </a:solidFill>
              </a:rPr>
              <a:t>Les revenus du patrimoine </a:t>
            </a:r>
          </a:p>
          <a:p>
            <a:pPr marL="2509838" lvl="4" indent="-361950" defTabSz="469900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400" dirty="0">
                <a:solidFill>
                  <a:schemeClr val="tx1"/>
                </a:solidFill>
              </a:rPr>
              <a:t>La consommation </a:t>
            </a:r>
          </a:p>
          <a:p>
            <a:pPr marL="1431925" lvl="4" indent="0">
              <a:spcBef>
                <a:spcPts val="0"/>
              </a:spcBef>
              <a:buClrTx/>
              <a:buNone/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800" dirty="0">
                <a:solidFill>
                  <a:schemeClr val="tx1"/>
                </a:solidFill>
              </a:rPr>
              <a:t>traduit quelques </a:t>
            </a:r>
            <a:r>
              <a:rPr lang="fr-BE" sz="1800" b="1" i="1" dirty="0">
                <a:solidFill>
                  <a:srgbClr val="C00000"/>
                </a:solidFill>
              </a:rPr>
              <a:t>premiers choix</a:t>
            </a:r>
            <a:r>
              <a:rPr lang="fr-BE" sz="1600" dirty="0">
                <a:solidFill>
                  <a:schemeClr val="tx1"/>
                </a:solidFill>
              </a:rPr>
              <a:t>, parmi les mesures proposées dans la note de vision générale </a:t>
            </a:r>
            <a:r>
              <a:rPr lang="fr-BE" sz="1200" dirty="0">
                <a:solidFill>
                  <a:schemeClr val="tx1"/>
                </a:solidFill>
              </a:rPr>
              <a:t>(présentes, pour beaucoup d’entres elles, dans les avis du CSF de 2020 et 2021),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800" b="1" i="1" dirty="0">
                <a:solidFill>
                  <a:srgbClr val="C00000"/>
                </a:solidFill>
              </a:rPr>
              <a:t>des mesures que le ministre souhaiterait implémenter</a:t>
            </a:r>
            <a:r>
              <a:rPr lang="fr-BE" sz="1800" dirty="0">
                <a:solidFill>
                  <a:schemeClr val="tx1"/>
                </a:solidFill>
              </a:rPr>
              <a:t>. </a:t>
            </a:r>
            <a:r>
              <a:rPr lang="fr-BE" sz="1100" dirty="0">
                <a:solidFill>
                  <a:schemeClr val="tx1"/>
                </a:solidFill>
              </a:rPr>
              <a:t>(L’épure est d’ailleurs très affirmative, voire cavalière et/ou péremptoire) </a:t>
            </a:r>
            <a:endParaRPr lang="fr-BE" sz="1800" dirty="0">
              <a:solidFill>
                <a:schemeClr val="tx1"/>
              </a:solidFill>
            </a:endParaRPr>
          </a:p>
          <a:p>
            <a:pPr marL="400050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431925" lvl="2" indent="0">
              <a:spcBef>
                <a:spcPts val="0"/>
              </a:spcBef>
              <a:buClrTx/>
              <a:buNone/>
              <a:tabLst>
                <a:tab pos="1077913" algn="l"/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Ex. :  </a:t>
            </a:r>
            <a:r>
              <a:rPr lang="fr-BE" sz="1400" b="1" i="1" dirty="0">
                <a:solidFill>
                  <a:schemeClr val="tx1"/>
                </a:solidFill>
              </a:rPr>
              <a:t>La note </a:t>
            </a:r>
            <a:r>
              <a:rPr lang="fr-BE" sz="1400" dirty="0">
                <a:solidFill>
                  <a:schemeClr val="tx1"/>
                </a:solidFill>
              </a:rPr>
              <a:t>de vision générale ne se prononce, à dessein, sur </a:t>
            </a:r>
            <a:r>
              <a:rPr lang="fr-BE" sz="1400" b="1" i="1" dirty="0">
                <a:solidFill>
                  <a:schemeClr val="tx1"/>
                </a:solidFill>
              </a:rPr>
              <a:t>aucune tranche d’imposition ni 	aucun 	taux concret </a:t>
            </a:r>
            <a:r>
              <a:rPr lang="fr-BE" sz="1400" dirty="0">
                <a:solidFill>
                  <a:schemeClr val="tx1"/>
                </a:solidFill>
              </a:rPr>
              <a:t>à retenir. </a:t>
            </a:r>
          </a:p>
          <a:p>
            <a:pPr marL="1077913" lvl="2" indent="0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	Elle envisage la suppression d’un des 2 taux de TVA réduits (6 et 12%) en prenant 	l’</a:t>
            </a:r>
            <a:r>
              <a:rPr lang="fr-BE" sz="1400" i="1" dirty="0">
                <a:solidFill>
                  <a:srgbClr val="0070C0"/>
                </a:solidFill>
              </a:rPr>
              <a:t>exemple</a:t>
            </a:r>
            <a:r>
              <a:rPr lang="fr-BE" sz="1400" dirty="0">
                <a:solidFill>
                  <a:schemeClr val="tx1"/>
                </a:solidFill>
              </a:rPr>
              <a:t> d’un </a:t>
            </a:r>
            <a:r>
              <a:rPr lang="fr-BE" sz="1400" i="1" dirty="0">
                <a:solidFill>
                  <a:srgbClr val="0070C0"/>
                </a:solidFill>
              </a:rPr>
              <a:t>taux de TVA réduit unique </a:t>
            </a:r>
            <a:r>
              <a:rPr lang="fr-BE" sz="1400" dirty="0">
                <a:solidFill>
                  <a:schemeClr val="tx1"/>
                </a:solidFill>
              </a:rPr>
              <a:t>de </a:t>
            </a:r>
            <a:r>
              <a:rPr lang="fr-BE" sz="1400" i="1" dirty="0">
                <a:solidFill>
                  <a:srgbClr val="0070C0"/>
                </a:solidFill>
              </a:rPr>
              <a:t>7% ou 10%</a:t>
            </a:r>
            <a:r>
              <a:rPr lang="fr-BE" sz="1400" dirty="0">
                <a:solidFill>
                  <a:schemeClr val="tx1"/>
                </a:solidFill>
              </a:rPr>
              <a:t>. </a:t>
            </a:r>
          </a:p>
          <a:p>
            <a:pPr marL="1077913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2155825" lvl="4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</a:tabLst>
              <a:defRPr/>
            </a:pPr>
            <a:r>
              <a:rPr lang="fr-BE" sz="1400" b="1" i="1" dirty="0">
                <a:solidFill>
                  <a:schemeClr val="tx1"/>
                </a:solidFill>
              </a:rPr>
              <a:t>L’épure </a:t>
            </a:r>
            <a:r>
              <a:rPr lang="fr-BE" sz="1400" dirty="0">
                <a:solidFill>
                  <a:schemeClr val="tx1"/>
                </a:solidFill>
              </a:rPr>
              <a:t>affirme retenir un </a:t>
            </a:r>
            <a:r>
              <a:rPr lang="fr-BE" sz="1400" i="1" dirty="0">
                <a:solidFill>
                  <a:srgbClr val="0070C0"/>
                </a:solidFill>
              </a:rPr>
              <a:t>taux réduit unique de 9%. </a:t>
            </a:r>
            <a:r>
              <a:rPr lang="fr-BE" sz="1400" dirty="0">
                <a:solidFill>
                  <a:schemeClr val="tx1"/>
                </a:solidFill>
              </a:rPr>
              <a:t>A l’IPP, elle présente également les nouveaux barèmes fiscaux (tranches et taux) « retenus » </a:t>
            </a:r>
            <a:r>
              <a:rPr lang="fr-BE" sz="1200" i="1" dirty="0">
                <a:solidFill>
                  <a:schemeClr val="tx1"/>
                </a:solidFill>
              </a:rPr>
              <a:t>(cf. ci-après).</a:t>
            </a:r>
            <a:endParaRPr lang="fr-BE" sz="1400" i="1" dirty="0">
              <a:solidFill>
                <a:schemeClr val="tx1"/>
              </a:solidFill>
            </a:endParaRPr>
          </a:p>
          <a:p>
            <a:pPr marL="400050" lvl="2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762000" lvl="2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6063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497639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685800" lvl="2" indent="-2857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</a:t>
            </a:r>
            <a:r>
              <a:rPr lang="fr-BE" sz="1600" b="1" i="1" dirty="0">
                <a:solidFill>
                  <a:srgbClr val="C00000"/>
                </a:solidFill>
              </a:rPr>
              <a:t>note de vision </a:t>
            </a:r>
            <a:r>
              <a:rPr lang="fr-BE" sz="1600" dirty="0">
                <a:solidFill>
                  <a:schemeClr val="tx1"/>
                </a:solidFill>
              </a:rPr>
              <a:t>générale se limite, par hypothèse de travail imposée, aux sphères de </a:t>
            </a:r>
            <a:r>
              <a:rPr lang="fr-BE" sz="1600" b="1" i="1" dirty="0">
                <a:solidFill>
                  <a:schemeClr val="tx1"/>
                </a:solidFill>
              </a:rPr>
              <a:t>compétences fédérales </a:t>
            </a:r>
            <a:r>
              <a:rPr lang="fr-BE" sz="1600" dirty="0">
                <a:solidFill>
                  <a:schemeClr val="tx1"/>
                </a:solidFill>
              </a:rPr>
              <a:t>et à la </a:t>
            </a:r>
            <a:r>
              <a:rPr lang="fr-BE" sz="1600" b="1" i="1" dirty="0">
                <a:solidFill>
                  <a:schemeClr val="tx1"/>
                </a:solidFill>
              </a:rPr>
              <a:t>fiscalité au sens strict</a:t>
            </a:r>
            <a:r>
              <a:rPr lang="fr-BE" sz="1600" dirty="0">
                <a:solidFill>
                  <a:schemeClr val="tx1"/>
                </a:solidFill>
              </a:rPr>
              <a:t>. Elle insiste néanmoins sur la </a:t>
            </a:r>
            <a:r>
              <a:rPr lang="fr-BE" sz="1600" b="1" i="1" dirty="0">
                <a:solidFill>
                  <a:srgbClr val="C00000"/>
                </a:solidFill>
              </a:rPr>
              <a:t>nécessité</a:t>
            </a:r>
            <a:r>
              <a:rPr lang="fr-BE" sz="1600" dirty="0">
                <a:solidFill>
                  <a:schemeClr val="tx1"/>
                </a:solidFill>
              </a:rPr>
              <a:t> de réformer en </a:t>
            </a:r>
            <a:r>
              <a:rPr lang="fr-BE" sz="1600" b="1" i="1" dirty="0">
                <a:solidFill>
                  <a:srgbClr val="C00000"/>
                </a:solidFill>
              </a:rPr>
              <a:t>cohérence</a:t>
            </a:r>
            <a:r>
              <a:rPr lang="fr-BE" sz="1600" dirty="0">
                <a:solidFill>
                  <a:schemeClr val="tx1"/>
                </a:solidFill>
              </a:rPr>
              <a:t> avec : </a:t>
            </a: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les </a:t>
            </a:r>
            <a:r>
              <a:rPr lang="fr-BE" sz="1600" b="1" i="1" dirty="0">
                <a:solidFill>
                  <a:srgbClr val="C00000"/>
                </a:solidFill>
              </a:rPr>
              <a:t>cotisations sociales</a:t>
            </a:r>
            <a:r>
              <a:rPr lang="fr-BE" sz="1600" dirty="0">
                <a:solidFill>
                  <a:schemeClr val="tx1"/>
                </a:solidFill>
              </a:rPr>
              <a:t>; </a:t>
            </a: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</a:t>
            </a:r>
            <a:r>
              <a:rPr lang="fr-BE" sz="1600" b="1" i="1" dirty="0">
                <a:solidFill>
                  <a:srgbClr val="C00000"/>
                </a:solidFill>
              </a:rPr>
              <a:t>fiscalité régionale</a:t>
            </a:r>
            <a:r>
              <a:rPr lang="fr-BE" sz="1600" dirty="0">
                <a:solidFill>
                  <a:schemeClr val="tx1"/>
                </a:solidFill>
              </a:rPr>
              <a:t>. </a:t>
            </a:r>
          </a:p>
          <a:p>
            <a:pPr marL="361950" lvl="2" indent="-36195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</a:tabLst>
              <a:defRPr/>
            </a:pPr>
            <a:r>
              <a:rPr lang="fr-BE" sz="1200" dirty="0">
                <a:solidFill>
                  <a:schemeClr val="tx1"/>
                </a:solidFill>
              </a:rPr>
              <a:t>Le FMI a commenté cette note et relève d’ailleurs que </a:t>
            </a:r>
            <a:r>
              <a:rPr lang="fr-BE" sz="1200" b="1" i="1" dirty="0">
                <a:solidFill>
                  <a:srgbClr val="C00000"/>
                </a:solidFill>
              </a:rPr>
              <a:t>l’exclusion des cotisations sociales </a:t>
            </a:r>
            <a:r>
              <a:rPr lang="fr-BE" sz="1200" dirty="0">
                <a:solidFill>
                  <a:schemeClr val="tx1"/>
                </a:solidFill>
              </a:rPr>
              <a:t>(qui, économiquement, constituent des impôts) pourrait </a:t>
            </a:r>
            <a:r>
              <a:rPr lang="fr-BE" sz="1200" b="1" i="1" dirty="0">
                <a:solidFill>
                  <a:srgbClr val="C00000"/>
                </a:solidFill>
              </a:rPr>
              <a:t>entacher sérieusement la validité et les effets escomptés </a:t>
            </a:r>
            <a:r>
              <a:rPr lang="fr-BE" sz="1200" dirty="0">
                <a:solidFill>
                  <a:schemeClr val="tx1"/>
                </a:solidFill>
              </a:rPr>
              <a:t>des mesures fiscales proposées. </a:t>
            </a:r>
          </a:p>
          <a:p>
            <a:pPr marL="1077913" lvl="2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2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</a:tabLst>
              <a:defRPr/>
            </a:pPr>
            <a:r>
              <a:rPr lang="fr-BE" sz="1200" dirty="0">
                <a:solidFill>
                  <a:schemeClr val="tx1"/>
                </a:solidFill>
              </a:rPr>
              <a:t>Le FMI va même plus loin en épinglant qu’il y aurait également lieu de tenir compte des </a:t>
            </a:r>
            <a:r>
              <a:rPr lang="fr-BE" sz="1200" i="1" dirty="0">
                <a:solidFill>
                  <a:schemeClr val="tx1"/>
                </a:solidFill>
              </a:rPr>
              <a:t>« </a:t>
            </a:r>
            <a:r>
              <a:rPr lang="fr-BE" sz="1200" b="1" i="1" dirty="0">
                <a:solidFill>
                  <a:srgbClr val="C00000"/>
                </a:solidFill>
              </a:rPr>
              <a:t>impôts implicites induits </a:t>
            </a:r>
            <a:r>
              <a:rPr lang="fr-BE" sz="1200" i="1" dirty="0">
                <a:solidFill>
                  <a:schemeClr val="tx1"/>
                </a:solidFill>
              </a:rPr>
              <a:t>» </a:t>
            </a:r>
            <a:r>
              <a:rPr lang="fr-BE" sz="1200" dirty="0">
                <a:solidFill>
                  <a:schemeClr val="tx1"/>
                </a:solidFill>
              </a:rPr>
              <a:t>par les différents </a:t>
            </a:r>
            <a:r>
              <a:rPr lang="fr-BE" sz="1200" i="1" dirty="0">
                <a:solidFill>
                  <a:schemeClr val="tx1"/>
                </a:solidFill>
              </a:rPr>
              <a:t>« ajustement de prix » </a:t>
            </a:r>
            <a:r>
              <a:rPr lang="fr-BE" sz="1200" dirty="0">
                <a:solidFill>
                  <a:schemeClr val="tx1"/>
                </a:solidFill>
              </a:rPr>
              <a:t>(NDLR : </a:t>
            </a:r>
            <a:r>
              <a:rPr lang="fr-BE" sz="1200" b="1" i="1" dirty="0">
                <a:solidFill>
                  <a:srgbClr val="C00000"/>
                </a:solidFill>
              </a:rPr>
              <a:t>aides sociales</a:t>
            </a:r>
            <a:r>
              <a:rPr lang="fr-BE" sz="1200" dirty="0">
                <a:solidFill>
                  <a:schemeClr val="tx1"/>
                </a:solidFill>
              </a:rPr>
              <a:t>) </a:t>
            </a:r>
            <a:r>
              <a:rPr lang="fr-BE" sz="1200" b="1" i="1" dirty="0">
                <a:solidFill>
                  <a:srgbClr val="C00000"/>
                </a:solidFill>
              </a:rPr>
              <a:t>liés aux revenus</a:t>
            </a:r>
            <a:r>
              <a:rPr lang="fr-BE" sz="1200" dirty="0">
                <a:solidFill>
                  <a:schemeClr val="tx1"/>
                </a:solidFill>
              </a:rPr>
              <a:t>, </a:t>
            </a:r>
            <a:r>
              <a:rPr lang="fr-BE" sz="1200" i="1" dirty="0">
                <a:solidFill>
                  <a:schemeClr val="tx1"/>
                </a:solidFill>
              </a:rPr>
              <a:t>« allant de la tarification préférentielle pour l’électricité aux prix des soins de santé, en passant par les allocations [diverses], les crèches subventionnées et autres subventions pour le chauffage dont bénéficie une part non négligeable des ménages » </a:t>
            </a:r>
            <a:r>
              <a:rPr lang="fr-BE" sz="1200" dirty="0">
                <a:solidFill>
                  <a:schemeClr val="tx1"/>
                </a:solidFill>
              </a:rPr>
              <a:t>(trad. libre). </a:t>
            </a:r>
          </a:p>
          <a:p>
            <a:pPr marL="361950" lvl="2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L’</a:t>
            </a:r>
            <a:r>
              <a:rPr lang="fr-BE" sz="1600" b="1" i="1" dirty="0">
                <a:solidFill>
                  <a:srgbClr val="C00000"/>
                </a:solidFill>
              </a:rPr>
              <a:t>épure</a:t>
            </a:r>
            <a:r>
              <a:rPr lang="fr-BE" sz="1600" dirty="0">
                <a:solidFill>
                  <a:schemeClr val="tx1"/>
                </a:solidFill>
              </a:rPr>
              <a:t> ne contient </a:t>
            </a:r>
            <a:r>
              <a:rPr lang="fr-BE" sz="1600" b="1" i="1" dirty="0">
                <a:solidFill>
                  <a:srgbClr val="C00000"/>
                </a:solidFill>
              </a:rPr>
              <a:t>rien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concernant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la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cohérence</a:t>
            </a:r>
            <a:r>
              <a:rPr lang="fr-BE" sz="1600" dirty="0">
                <a:solidFill>
                  <a:schemeClr val="tx1"/>
                </a:solidFill>
              </a:rPr>
              <a:t> à assurer </a:t>
            </a:r>
            <a:r>
              <a:rPr lang="fr-BE" sz="1600" b="1" i="1" dirty="0">
                <a:solidFill>
                  <a:srgbClr val="C00000"/>
                </a:solidFill>
              </a:rPr>
              <a:t>avec</a:t>
            </a:r>
            <a:r>
              <a:rPr lang="fr-BE" sz="1600" dirty="0">
                <a:solidFill>
                  <a:schemeClr val="tx1"/>
                </a:solidFill>
              </a:rPr>
              <a:t> la </a:t>
            </a:r>
            <a:r>
              <a:rPr lang="fr-BE" sz="1600" b="1" i="1" dirty="0">
                <a:solidFill>
                  <a:srgbClr val="C00000"/>
                </a:solidFill>
              </a:rPr>
              <a:t>fiscalité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régionale</a:t>
            </a:r>
            <a:r>
              <a:rPr lang="fr-BE" sz="1600" dirty="0">
                <a:solidFill>
                  <a:schemeClr val="tx1"/>
                </a:solidFill>
              </a:rPr>
              <a:t> ni avec les </a:t>
            </a:r>
            <a:r>
              <a:rPr lang="fr-BE" sz="1600" b="1" i="1" dirty="0">
                <a:solidFill>
                  <a:srgbClr val="C00000"/>
                </a:solidFill>
              </a:rPr>
              <a:t>cotisations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sociales</a:t>
            </a:r>
            <a:r>
              <a:rPr lang="fr-BE" sz="1600" dirty="0">
                <a:solidFill>
                  <a:schemeClr val="tx1"/>
                </a:solidFill>
              </a:rPr>
              <a:t>,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hormis :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(i.) la suppression de la Cotisation spéciale de sécurité sociale (CSSS) </a:t>
            </a:r>
            <a:r>
              <a:rPr lang="fr-BE" sz="1200" dirty="0">
                <a:solidFill>
                  <a:schemeClr val="tx1"/>
                </a:solidFill>
              </a:rPr>
              <a:t>– calculée non sur le salaire mais sur le revenu imposable, incluant celui du conjoint en cas d’imposition commune – </a:t>
            </a:r>
            <a:r>
              <a:rPr lang="fr-BE" sz="1400" dirty="0">
                <a:solidFill>
                  <a:schemeClr val="tx1"/>
                </a:solidFill>
              </a:rPr>
              <a:t>annoncée depuis avril 2021 et à ce jour uniquement réduite </a:t>
            </a:r>
            <a:r>
              <a:rPr lang="fr-BE" sz="1200" dirty="0">
                <a:solidFill>
                  <a:schemeClr val="tx1"/>
                </a:solidFill>
              </a:rPr>
              <a:t>(max. 731,28 €/an) ;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Courier New" panose="02070309020205020404" pitchFamily="49" charset="0"/>
              <a:buChar char="o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(ii.) la volonté d’aligner, </a:t>
            </a:r>
            <a:r>
              <a:rPr lang="fr-BE" sz="1400" i="1" dirty="0">
                <a:solidFill>
                  <a:schemeClr val="tx1"/>
                </a:solidFill>
              </a:rPr>
              <a:t>« autant que possible », </a:t>
            </a:r>
            <a:r>
              <a:rPr lang="fr-BE" sz="1400" dirty="0">
                <a:solidFill>
                  <a:schemeClr val="tx1"/>
                </a:solidFill>
              </a:rPr>
              <a:t>la notion fiscale et sociale de rémunération. </a:t>
            </a:r>
          </a:p>
          <a:p>
            <a:pPr marL="715963" lvl="1" indent="0" algn="just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357188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155825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Aucune conséquence des mesures n’est chiffrée</a:t>
            </a:r>
            <a:r>
              <a:rPr lang="fr-BE" sz="300" b="1" i="1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:</a:t>
            </a:r>
            <a:r>
              <a:rPr lang="fr-BE" sz="300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la </a:t>
            </a:r>
            <a:r>
              <a:rPr lang="fr-BE" sz="1600" b="1" i="1" dirty="0">
                <a:solidFill>
                  <a:srgbClr val="C00000"/>
                </a:solidFill>
              </a:rPr>
              <a:t>faisabilité</a:t>
            </a:r>
            <a:r>
              <a:rPr lang="fr-BE" sz="1600" dirty="0">
                <a:solidFill>
                  <a:schemeClr val="tx1"/>
                </a:solidFill>
              </a:rPr>
              <a:t> de la réforme est donc </a:t>
            </a:r>
            <a:r>
              <a:rPr lang="fr-BE" sz="1600" b="1" i="1" dirty="0">
                <a:solidFill>
                  <a:srgbClr val="C00000"/>
                </a:solidFill>
              </a:rPr>
              <a:t>inconnue</a:t>
            </a:r>
            <a:r>
              <a:rPr lang="fr-BE" sz="1600" dirty="0">
                <a:solidFill>
                  <a:schemeClr val="tx1"/>
                </a:solidFill>
              </a:rPr>
              <a:t>…</a:t>
            </a:r>
          </a:p>
          <a:p>
            <a:pPr marL="714375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21558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Un rapport chiffré est très prochainement attendu</a:t>
            </a: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1400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tabLst>
                <a:tab pos="1698625" algn="l"/>
                <a:tab pos="2155825" algn="l"/>
              </a:tabLst>
              <a:defRPr/>
            </a:pPr>
            <a:endParaRPr lang="fr-BE" sz="1600" dirty="0">
              <a:solidFill>
                <a:schemeClr val="tx1"/>
              </a:solidFill>
            </a:endParaRPr>
          </a:p>
          <a:p>
            <a:pPr marL="361950" lvl="1" indent="-361950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215582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7164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b="1" dirty="0">
                <a:solidFill>
                  <a:srgbClr val="C00000"/>
                </a:solidFill>
              </a:rPr>
              <a:t>Efficience et neutralité</a:t>
            </a:r>
            <a:r>
              <a:rPr lang="fr-BE" sz="1600" dirty="0">
                <a:solidFill>
                  <a:schemeClr val="tx1"/>
                </a:solidFill>
              </a:rPr>
              <a:t> : 	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200" b="1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b="1" i="1" u="sng" dirty="0">
                <a:solidFill>
                  <a:schemeClr val="tx1"/>
                </a:solidFill>
              </a:rPr>
              <a:t>Neutralité budgétaire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: la réduction de la fiscalité sur le travail doit être compensée par un élargissement de la base imposable =&gt;</a:t>
            </a:r>
            <a:r>
              <a:rPr lang="fr-BE" sz="1000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vases</a:t>
            </a:r>
            <a:r>
              <a:rPr lang="fr-BE" sz="1050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communicants</a:t>
            </a:r>
            <a:r>
              <a:rPr lang="fr-BE" sz="1100" dirty="0">
                <a:solidFill>
                  <a:schemeClr val="tx1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avec ses perdants et ses gagnants. 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« </a:t>
            </a:r>
            <a:r>
              <a:rPr lang="fr-BE" sz="1600" b="1" i="1" u="sng" dirty="0">
                <a:solidFill>
                  <a:schemeClr val="tx1"/>
                </a:solidFill>
              </a:rPr>
              <a:t>Neutralité comportementale</a:t>
            </a:r>
            <a:r>
              <a:rPr lang="fr-BE" sz="1600" b="1" i="1" dirty="0">
                <a:solidFill>
                  <a:schemeClr val="tx1"/>
                </a:solidFill>
              </a:rPr>
              <a:t> » </a:t>
            </a:r>
            <a:r>
              <a:rPr lang="fr-BE" sz="1600" dirty="0">
                <a:solidFill>
                  <a:schemeClr val="tx1"/>
                </a:solidFill>
              </a:rPr>
              <a:t>: pour être efficiente, la réforme doit éviter d’induire des modifications de comportements visant, pour un contribuable, à réduire sa pression fiscale. </a:t>
            </a:r>
          </a:p>
          <a:p>
            <a:pPr marL="107791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Cela devrait principalement se traduire par  :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une </a:t>
            </a:r>
            <a:r>
              <a:rPr lang="fr-BE" sz="1600" b="1" i="1" dirty="0">
                <a:solidFill>
                  <a:srgbClr val="C00000"/>
                </a:solidFill>
              </a:rPr>
              <a:t>fiscalité accrue </a:t>
            </a:r>
            <a:r>
              <a:rPr lang="fr-BE" sz="1600" dirty="0">
                <a:solidFill>
                  <a:schemeClr val="tx1"/>
                </a:solidFill>
              </a:rPr>
              <a:t>et plus « homogène » sur le </a:t>
            </a:r>
            <a:r>
              <a:rPr lang="fr-BE" sz="1600" i="1" dirty="0">
                <a:solidFill>
                  <a:schemeClr val="tx1"/>
                </a:solidFill>
              </a:rPr>
              <a:t>« </a:t>
            </a:r>
            <a:r>
              <a:rPr lang="fr-BE" sz="1600" b="1" i="1" dirty="0">
                <a:solidFill>
                  <a:srgbClr val="C00000"/>
                </a:solidFill>
              </a:rPr>
              <a:t>patrimoine</a:t>
            </a:r>
            <a:r>
              <a:rPr lang="fr-BE" sz="1600" i="1" dirty="0">
                <a:solidFill>
                  <a:schemeClr val="tx1"/>
                </a:solidFill>
              </a:rPr>
              <a:t> exploité ou réalisé »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</a:t>
            </a:r>
            <a:r>
              <a:rPr lang="fr-BE" sz="1600" b="1" i="1" dirty="0">
                <a:solidFill>
                  <a:srgbClr val="C00000"/>
                </a:solidFill>
              </a:rPr>
              <a:t>suppression des avantages fiscaux </a:t>
            </a:r>
            <a:r>
              <a:rPr lang="fr-BE" sz="1200" i="1" dirty="0">
                <a:solidFill>
                  <a:schemeClr val="tx1"/>
                </a:solidFill>
              </a:rPr>
              <a:t>(exonérations, réductions, régimes d’exception, etc.)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des </a:t>
            </a:r>
            <a:r>
              <a:rPr lang="fr-BE" sz="1600" b="1" i="1" dirty="0">
                <a:solidFill>
                  <a:srgbClr val="C00000"/>
                </a:solidFill>
              </a:rPr>
              <a:t>mesures ciblées </a:t>
            </a:r>
            <a:r>
              <a:rPr lang="fr-BE" sz="1600" dirty="0">
                <a:solidFill>
                  <a:schemeClr val="tx1"/>
                </a:solidFill>
              </a:rPr>
              <a:t>pour luter </a:t>
            </a:r>
            <a:r>
              <a:rPr lang="fr-BE" sz="1600" b="1" i="1" dirty="0">
                <a:solidFill>
                  <a:srgbClr val="C00000"/>
                </a:solidFill>
              </a:rPr>
              <a:t>contre les « abus » : </a:t>
            </a: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« </a:t>
            </a:r>
            <a:r>
              <a:rPr lang="fr-BE" sz="1400" b="1" i="1" dirty="0">
                <a:solidFill>
                  <a:schemeClr val="tx1"/>
                </a:solidFill>
              </a:rPr>
              <a:t>endiguer</a:t>
            </a:r>
            <a:r>
              <a:rPr lang="fr-BE" sz="1400" i="1" dirty="0">
                <a:solidFill>
                  <a:schemeClr val="tx1"/>
                </a:solidFill>
              </a:rPr>
              <a:t> ce que l’on appelle </a:t>
            </a:r>
            <a:r>
              <a:rPr lang="fr-BE" sz="1400" b="1" i="1" dirty="0">
                <a:solidFill>
                  <a:schemeClr val="tx1"/>
                </a:solidFill>
              </a:rPr>
              <a:t>la ‘</a:t>
            </a:r>
            <a:r>
              <a:rPr lang="fr-BE" sz="1400" b="1" i="1" dirty="0" err="1">
                <a:solidFill>
                  <a:schemeClr val="tx1"/>
                </a:solidFill>
              </a:rPr>
              <a:t>sociétisation</a:t>
            </a:r>
            <a:r>
              <a:rPr lang="fr-BE" sz="1400" b="1" i="1" dirty="0">
                <a:solidFill>
                  <a:schemeClr val="tx1"/>
                </a:solidFill>
              </a:rPr>
              <a:t>’ </a:t>
            </a:r>
            <a:r>
              <a:rPr lang="fr-BE" sz="1400" i="1" dirty="0">
                <a:solidFill>
                  <a:schemeClr val="tx1"/>
                </a:solidFill>
              </a:rPr>
              <a:t>» </a:t>
            </a:r>
            <a:r>
              <a:rPr lang="fr-BE" sz="1200" i="1" dirty="0">
                <a:solidFill>
                  <a:schemeClr val="tx1"/>
                </a:solidFill>
              </a:rPr>
              <a:t>(via not. l’indexation de la rémunération minimale des dirigeants pour bénéficier du taux ISOC réduit) </a:t>
            </a:r>
            <a:endParaRPr lang="fr-BE" sz="1100" i="1" dirty="0">
              <a:solidFill>
                <a:schemeClr val="tx1"/>
              </a:solidFill>
            </a:endParaRP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b="1" i="1" dirty="0">
                <a:solidFill>
                  <a:schemeClr val="tx1"/>
                </a:solidFill>
              </a:rPr>
              <a:t>soutenir</a:t>
            </a:r>
            <a:r>
              <a:rPr lang="fr-BE" sz="1400" dirty="0">
                <a:solidFill>
                  <a:schemeClr val="tx1"/>
                </a:solidFill>
              </a:rPr>
              <a:t> «</a:t>
            </a:r>
            <a:r>
              <a:rPr lang="fr-BE" sz="1400" i="1" dirty="0">
                <a:solidFill>
                  <a:schemeClr val="tx1"/>
                </a:solidFill>
              </a:rPr>
              <a:t> </a:t>
            </a:r>
            <a:r>
              <a:rPr lang="fr-BE" sz="1400" b="1" i="1" dirty="0">
                <a:solidFill>
                  <a:schemeClr val="tx1"/>
                </a:solidFill>
              </a:rPr>
              <a:t>la créativité</a:t>
            </a:r>
            <a:r>
              <a:rPr lang="fr-BE" sz="1400" i="1" dirty="0">
                <a:solidFill>
                  <a:schemeClr val="tx1"/>
                </a:solidFill>
              </a:rPr>
              <a:t> et le talent, mais [</a:t>
            </a:r>
            <a:r>
              <a:rPr lang="fr-BE" sz="1400" b="1" i="1" dirty="0">
                <a:solidFill>
                  <a:schemeClr val="tx1"/>
                </a:solidFill>
              </a:rPr>
              <a:t>lutter] contre les</a:t>
            </a:r>
            <a:r>
              <a:rPr lang="fr-BE" sz="1400" i="1" dirty="0">
                <a:solidFill>
                  <a:schemeClr val="tx1"/>
                </a:solidFill>
              </a:rPr>
              <a:t> </a:t>
            </a:r>
            <a:r>
              <a:rPr lang="fr-BE" sz="1400" b="1" i="1" dirty="0">
                <a:solidFill>
                  <a:schemeClr val="tx1"/>
                </a:solidFill>
              </a:rPr>
              <a:t>abus</a:t>
            </a:r>
            <a:r>
              <a:rPr lang="fr-BE" sz="1400" i="1" dirty="0">
                <a:solidFill>
                  <a:schemeClr val="tx1"/>
                </a:solidFill>
              </a:rPr>
              <a:t> » </a:t>
            </a:r>
          </a:p>
          <a:p>
            <a:pPr marL="1431925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b="1" i="1" dirty="0">
                <a:solidFill>
                  <a:schemeClr val="tx1"/>
                </a:solidFill>
              </a:rPr>
              <a:t>stopper</a:t>
            </a:r>
            <a:r>
              <a:rPr lang="fr-BE" sz="1400" dirty="0">
                <a:solidFill>
                  <a:schemeClr val="tx1"/>
                </a:solidFill>
              </a:rPr>
              <a:t> « </a:t>
            </a:r>
            <a:r>
              <a:rPr lang="fr-BE" sz="1400" b="1" i="1" dirty="0">
                <a:solidFill>
                  <a:schemeClr val="tx1"/>
                </a:solidFill>
              </a:rPr>
              <a:t>l’érosion de la notion de rémunération </a:t>
            </a:r>
            <a:r>
              <a:rPr lang="fr-BE" sz="1400" dirty="0">
                <a:solidFill>
                  <a:schemeClr val="tx1"/>
                </a:solidFill>
              </a:rPr>
              <a:t>» (plans cafétéria, stock options, ATN forfaitaires, …)</a:t>
            </a:r>
          </a:p>
          <a:p>
            <a:pPr marL="285750" lvl="1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690813" algn="l"/>
              </a:tabLst>
              <a:defRPr/>
            </a:pPr>
            <a:endParaRPr lang="fr-BE" sz="500" b="1" dirty="0">
              <a:solidFill>
                <a:srgbClr val="C00000"/>
              </a:solidFill>
            </a:endParaRPr>
          </a:p>
          <a:p>
            <a:pPr marL="285750" lvl="1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508250" algn="l"/>
              </a:tabLst>
              <a:defRPr/>
            </a:pPr>
            <a:r>
              <a:rPr lang="fr-BE" sz="1600" b="1" dirty="0">
                <a:solidFill>
                  <a:srgbClr val="C00000"/>
                </a:solidFill>
              </a:rPr>
              <a:t>Equité / redistribution </a:t>
            </a:r>
            <a:r>
              <a:rPr lang="fr-BE" sz="1600" dirty="0">
                <a:solidFill>
                  <a:schemeClr val="tx1"/>
                </a:solidFill>
              </a:rPr>
              <a:t>:   	</a:t>
            </a:r>
            <a:r>
              <a:rPr lang="fr-BE" sz="1600" i="1" dirty="0">
                <a:solidFill>
                  <a:schemeClr val="tx1"/>
                </a:solidFill>
              </a:rPr>
              <a:t>« </a:t>
            </a:r>
            <a:r>
              <a:rPr lang="fr-FR" sz="1600" b="0" i="1" u="none" strike="noStrike" baseline="0" dirty="0">
                <a:solidFill>
                  <a:srgbClr val="000000"/>
                </a:solidFill>
              </a:rPr>
              <a:t>selon le principe que les </a:t>
            </a:r>
            <a:r>
              <a:rPr lang="fr-FR" sz="1600" b="1" i="1" u="none" strike="noStrike" baseline="0" dirty="0">
                <a:solidFill>
                  <a:srgbClr val="C00000"/>
                </a:solidFill>
              </a:rPr>
              <a:t>épaules les plus solides </a:t>
            </a:r>
            <a:r>
              <a:rPr lang="fr-FR" sz="1600" b="0" i="1" u="none" strike="noStrike" baseline="0" dirty="0">
                <a:solidFill>
                  <a:srgbClr val="000000"/>
                </a:solidFill>
              </a:rPr>
              <a:t>supportent les 			charges les plus lourdes » </a:t>
            </a:r>
            <a:r>
              <a:rPr lang="fr-FR" sz="1400" b="0" i="1" u="none" strike="noStrike" baseline="0" dirty="0">
                <a:solidFill>
                  <a:srgbClr val="000000"/>
                </a:solidFill>
              </a:rPr>
              <a:t>(épure) </a:t>
            </a:r>
          </a:p>
          <a:p>
            <a:pPr marL="285750" lvl="1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690813" algn="l"/>
              </a:tabLst>
              <a:defRPr/>
            </a:pPr>
            <a:endParaRPr lang="fr-FR" sz="300" b="0" i="1" u="none" strike="noStrike" baseline="0" dirty="0">
              <a:solidFill>
                <a:srgbClr val="000000"/>
              </a:solidFill>
            </a:endParaRPr>
          </a:p>
          <a:p>
            <a:pPr marL="715963" lvl="1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Cela devrait principalement se traduire par  : </a:t>
            </a:r>
          </a:p>
          <a:p>
            <a:pPr marL="1077913" lvl="1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une </a:t>
            </a:r>
            <a:r>
              <a:rPr lang="fr-BE" sz="1600" b="1" i="1" dirty="0">
                <a:solidFill>
                  <a:srgbClr val="C00000"/>
                </a:solidFill>
              </a:rPr>
              <a:t>meilleure</a:t>
            </a:r>
            <a:r>
              <a:rPr lang="fr-BE" sz="1600" dirty="0">
                <a:solidFill>
                  <a:srgbClr val="C00000"/>
                </a:solidFill>
              </a:rPr>
              <a:t> </a:t>
            </a:r>
            <a:r>
              <a:rPr lang="fr-BE" sz="1600" b="1" i="1" dirty="0">
                <a:solidFill>
                  <a:srgbClr val="C00000"/>
                </a:solidFill>
              </a:rPr>
              <a:t>progressivité de l’impôt</a:t>
            </a:r>
            <a:r>
              <a:rPr lang="fr-BE" sz="1600" dirty="0">
                <a:solidFill>
                  <a:schemeClr val="tx1"/>
                </a:solidFill>
              </a:rPr>
              <a:t>, dont une </a:t>
            </a:r>
            <a:r>
              <a:rPr lang="fr-BE" sz="1600" b="1" i="1" dirty="0">
                <a:solidFill>
                  <a:srgbClr val="C00000"/>
                </a:solidFill>
              </a:rPr>
              <a:t>quotité exemptée inspirée du RIS</a:t>
            </a:r>
          </a:p>
          <a:p>
            <a:pPr marL="1077913" lvl="1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une </a:t>
            </a:r>
            <a:r>
              <a:rPr lang="fr-BE" sz="1600" b="1" i="1" dirty="0">
                <a:solidFill>
                  <a:srgbClr val="C00000"/>
                </a:solidFill>
              </a:rPr>
              <a:t>fiscalité accrue</a:t>
            </a:r>
            <a:r>
              <a:rPr lang="fr-BE" sz="1600" dirty="0">
                <a:solidFill>
                  <a:srgbClr val="C00000"/>
                </a:solidFill>
              </a:rPr>
              <a:t> </a:t>
            </a:r>
            <a:r>
              <a:rPr lang="fr-BE" sz="1600" dirty="0">
                <a:solidFill>
                  <a:schemeClr val="tx1"/>
                </a:solidFill>
              </a:rPr>
              <a:t>et plus « homogène » </a:t>
            </a:r>
            <a:r>
              <a:rPr lang="fr-BE" sz="1600" b="1" i="1" dirty="0">
                <a:solidFill>
                  <a:srgbClr val="C00000"/>
                </a:solidFill>
              </a:rPr>
              <a:t>sur</a:t>
            </a:r>
            <a:r>
              <a:rPr lang="fr-BE" sz="1600" dirty="0">
                <a:solidFill>
                  <a:schemeClr val="tx1"/>
                </a:solidFill>
              </a:rPr>
              <a:t> les revenus du </a:t>
            </a:r>
            <a:r>
              <a:rPr lang="fr-BE" sz="1600" b="1" i="1" dirty="0">
                <a:solidFill>
                  <a:srgbClr val="C00000"/>
                </a:solidFill>
              </a:rPr>
              <a:t>patrimoine</a:t>
            </a:r>
          </a:p>
          <a:p>
            <a:pPr marL="1077913" lvl="1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des </a:t>
            </a:r>
            <a:r>
              <a:rPr lang="fr-BE" sz="1600" b="1" i="1" dirty="0">
                <a:solidFill>
                  <a:srgbClr val="C00000"/>
                </a:solidFill>
              </a:rPr>
              <a:t>taxes sur la pollution </a:t>
            </a:r>
            <a:r>
              <a:rPr lang="fr-BE" sz="1600" dirty="0">
                <a:solidFill>
                  <a:schemeClr val="tx1"/>
                </a:solidFill>
              </a:rPr>
              <a:t>plus lourdes </a:t>
            </a:r>
            <a:r>
              <a:rPr lang="fr-BE" sz="1400" dirty="0">
                <a:solidFill>
                  <a:schemeClr val="tx1"/>
                </a:solidFill>
              </a:rPr>
              <a:t>(not. sur le gaz, le fioul, le charbon ou le bois..), </a:t>
            </a:r>
            <a:r>
              <a:rPr lang="fr-BE" sz="1600" dirty="0">
                <a:solidFill>
                  <a:schemeClr val="tx1"/>
                </a:solidFill>
              </a:rPr>
              <a:t>mais avec un « </a:t>
            </a:r>
            <a:r>
              <a:rPr lang="fr-BE" sz="1600" b="1" i="0" u="none" strike="noStrike" baseline="0" dirty="0">
                <a:solidFill>
                  <a:srgbClr val="000000"/>
                </a:solidFill>
              </a:rPr>
              <a:t>crédit d’écotaxe » </a:t>
            </a:r>
            <a:r>
              <a:rPr lang="fr-BE" sz="1600" i="0" u="none" strike="noStrike" baseline="0" dirty="0">
                <a:solidFill>
                  <a:srgbClr val="000000"/>
                </a:solidFill>
              </a:rPr>
              <a:t>(?) financé par la taxe CO2 pour les « familles vulnérables »</a:t>
            </a:r>
            <a:endParaRPr lang="fr-BE" sz="160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BE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775D6D-BA3F-884C-F919-F0D3747139E6}"/>
              </a:ext>
            </a:extLst>
          </p:cNvPr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Les</a:t>
            </a:r>
            <a:r>
              <a:rPr lang="fr-BE" sz="2100" b="1" i="1" dirty="0">
                <a:solidFill>
                  <a:schemeClr val="tx1"/>
                </a:solidFill>
              </a:rPr>
              <a:t> </a:t>
            </a:r>
            <a:r>
              <a:rPr lang="fr-BE" sz="2100" b="1" i="1" dirty="0">
                <a:solidFill>
                  <a:srgbClr val="C00000"/>
                </a:solidFill>
              </a:rPr>
              <a:t>4 piliers de la réforme </a:t>
            </a:r>
          </a:p>
        </p:txBody>
      </p:sp>
    </p:spTree>
    <p:extLst>
      <p:ext uri="{BB962C8B-B14F-4D97-AF65-F5344CB8AC3E}">
        <p14:creationId xmlns:p14="http://schemas.microsoft.com/office/powerpoint/2010/main" val="384646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b="1" dirty="0">
                <a:solidFill>
                  <a:srgbClr val="C00000"/>
                </a:solidFill>
              </a:rPr>
              <a:t>Simplicité </a:t>
            </a:r>
            <a:r>
              <a:rPr lang="fr-BE" sz="1600" dirty="0">
                <a:solidFill>
                  <a:schemeClr val="tx1"/>
                </a:solidFill>
              </a:rPr>
              <a:t>: 	</a:t>
            </a:r>
          </a:p>
          <a:p>
            <a:pPr marL="762000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Note</a:t>
            </a:r>
            <a:r>
              <a:rPr lang="fr-BE" sz="1600" dirty="0">
                <a:solidFill>
                  <a:schemeClr val="tx1"/>
                </a:solidFill>
              </a:rPr>
              <a:t> : la </a:t>
            </a:r>
            <a:r>
              <a:rPr lang="fr-BE" sz="1600" b="1" i="1" dirty="0">
                <a:solidFill>
                  <a:schemeClr val="tx1"/>
                </a:solidFill>
              </a:rPr>
              <a:t>complexité</a:t>
            </a:r>
            <a:r>
              <a:rPr lang="fr-BE" sz="1600" dirty="0">
                <a:solidFill>
                  <a:schemeClr val="tx1"/>
                </a:solidFill>
              </a:rPr>
              <a:t> due par des années de modifications induit not. un </a:t>
            </a:r>
            <a:r>
              <a:rPr lang="fr-BE" sz="1600" b="1" i="1" dirty="0">
                <a:solidFill>
                  <a:schemeClr val="tx1"/>
                </a:solidFill>
              </a:rPr>
              <a:t>coût élevé </a:t>
            </a:r>
            <a:r>
              <a:rPr lang="fr-BE" sz="1600" dirty="0">
                <a:solidFill>
                  <a:schemeClr val="tx1"/>
                </a:solidFill>
              </a:rPr>
              <a:t>pour le contribuable </a:t>
            </a:r>
            <a:r>
              <a:rPr lang="fr-BE" sz="1200" dirty="0">
                <a:solidFill>
                  <a:schemeClr val="tx1"/>
                </a:solidFill>
              </a:rPr>
              <a:t>(mise en conformité)</a:t>
            </a:r>
            <a:r>
              <a:rPr lang="fr-BE" sz="1600" dirty="0">
                <a:solidFill>
                  <a:schemeClr val="tx1"/>
                </a:solidFill>
              </a:rPr>
              <a:t> et pour l’administration </a:t>
            </a:r>
            <a:r>
              <a:rPr lang="fr-BE" sz="1200" dirty="0">
                <a:solidFill>
                  <a:schemeClr val="tx1"/>
                </a:solidFill>
              </a:rPr>
              <a:t>(contrôle et perception) </a:t>
            </a:r>
            <a:r>
              <a:rPr lang="fr-BE" sz="1600" dirty="0">
                <a:solidFill>
                  <a:schemeClr val="tx1"/>
                </a:solidFill>
              </a:rPr>
              <a:t>	</a:t>
            </a:r>
          </a:p>
          <a:p>
            <a:pPr marL="762000" lvl="2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b="1" i="1" cap="all" dirty="0">
                <a:solidFill>
                  <a:schemeClr val="tx1"/>
                </a:solidFill>
              </a:rPr>
              <a:t>é</a:t>
            </a:r>
            <a:r>
              <a:rPr lang="fr-BE" sz="1600" b="1" i="1" dirty="0">
                <a:solidFill>
                  <a:schemeClr val="tx1"/>
                </a:solidFill>
              </a:rPr>
              <a:t>pure</a:t>
            </a:r>
            <a:r>
              <a:rPr lang="fr-BE" sz="1600" dirty="0">
                <a:solidFill>
                  <a:schemeClr val="tx1"/>
                </a:solidFill>
              </a:rPr>
              <a:t> : la </a:t>
            </a:r>
            <a:r>
              <a:rPr lang="fr-BE" sz="1600" b="1" i="1" dirty="0">
                <a:solidFill>
                  <a:srgbClr val="C00000"/>
                </a:solidFill>
              </a:rPr>
              <a:t>déclaration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i="1" dirty="0">
                <a:solidFill>
                  <a:schemeClr val="tx1"/>
                </a:solidFill>
              </a:rPr>
              <a:t>« est devenue un </a:t>
            </a:r>
            <a:r>
              <a:rPr lang="fr-BE" sz="1600" b="1" i="1" dirty="0">
                <a:solidFill>
                  <a:srgbClr val="C00000"/>
                </a:solidFill>
              </a:rPr>
              <a:t>monstre à 800 têtes</a:t>
            </a:r>
            <a:r>
              <a:rPr lang="fr-BE" sz="1600" i="1" dirty="0">
                <a:solidFill>
                  <a:schemeClr val="tx1"/>
                </a:solidFill>
              </a:rPr>
              <a:t>. Souvent </a:t>
            </a:r>
            <a:r>
              <a:rPr lang="fr-BE" sz="1600" b="1" i="1" dirty="0">
                <a:solidFill>
                  <a:srgbClr val="C00000"/>
                </a:solidFill>
              </a:rPr>
              <a:t>en raison de dépenses fiscales </a:t>
            </a:r>
            <a:r>
              <a:rPr lang="fr-BE" sz="1600" i="1" dirty="0">
                <a:solidFill>
                  <a:schemeClr val="tx1"/>
                </a:solidFill>
              </a:rPr>
              <a:t>[NDLR: avantages fiscaux accordés] » </a:t>
            </a:r>
            <a:r>
              <a:rPr lang="fr-BE" sz="1600" dirty="0">
                <a:solidFill>
                  <a:schemeClr val="tx1"/>
                </a:solidFill>
              </a:rPr>
              <a:t>qui, selon le CSF, ne seraient utilisées que </a:t>
            </a:r>
            <a:r>
              <a:rPr lang="fr-BE" sz="1600" i="1" dirty="0">
                <a:solidFill>
                  <a:schemeClr val="tx1"/>
                </a:solidFill>
              </a:rPr>
              <a:t>« par moins de 0,01% des contribuables ». </a:t>
            </a:r>
            <a:r>
              <a:rPr lang="fr-BE" sz="1600" b="1" i="1" dirty="0">
                <a:solidFill>
                  <a:srgbClr val="C00000"/>
                </a:solidFill>
              </a:rPr>
              <a:t>Objectif : supprimer 1 code sur 4 de la déclaration</a:t>
            </a:r>
            <a:r>
              <a:rPr lang="fr-BE" sz="1600" dirty="0">
                <a:solidFill>
                  <a:schemeClr val="tx1"/>
                </a:solidFill>
              </a:rPr>
              <a:t>.</a:t>
            </a:r>
            <a:endParaRPr lang="fr-BE" sz="1600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Cela devrait principalement se traduire par  </a:t>
            </a:r>
            <a:r>
              <a:rPr lang="fr-BE" sz="1600" dirty="0">
                <a:solidFill>
                  <a:schemeClr val="tx1"/>
                </a:solidFill>
              </a:rPr>
              <a:t>: 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l’instauration d’un « </a:t>
            </a:r>
            <a:r>
              <a:rPr lang="fr-BE" sz="1600" i="1" dirty="0">
                <a:solidFill>
                  <a:schemeClr val="tx1"/>
                </a:solidFill>
              </a:rPr>
              <a:t>dual </a:t>
            </a:r>
            <a:r>
              <a:rPr lang="fr-BE" sz="1600" i="1" dirty="0" err="1">
                <a:solidFill>
                  <a:schemeClr val="tx1"/>
                </a:solidFill>
              </a:rPr>
              <a:t>income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  <a:r>
              <a:rPr lang="fr-BE" sz="1600" i="1" dirty="0" err="1">
                <a:solidFill>
                  <a:schemeClr val="tx1"/>
                </a:solidFill>
              </a:rPr>
              <a:t>tax</a:t>
            </a:r>
            <a:r>
              <a:rPr lang="fr-BE" sz="1600" i="1" dirty="0">
                <a:solidFill>
                  <a:schemeClr val="tx1"/>
                </a:solidFill>
              </a:rPr>
              <a:t> </a:t>
            </a:r>
            <a:r>
              <a:rPr lang="fr-BE" sz="1600" dirty="0">
                <a:solidFill>
                  <a:schemeClr val="tx1"/>
                </a:solidFill>
              </a:rPr>
              <a:t>» </a:t>
            </a:r>
            <a:r>
              <a:rPr lang="fr-BE" sz="1400" dirty="0">
                <a:solidFill>
                  <a:schemeClr val="tx1"/>
                </a:solidFill>
              </a:rPr>
              <a:t>(</a:t>
            </a:r>
            <a:r>
              <a:rPr lang="fr-BE" sz="1400" i="1" dirty="0">
                <a:solidFill>
                  <a:schemeClr val="tx1"/>
                </a:solidFill>
              </a:rPr>
              <a:t>cf</a:t>
            </a:r>
            <a:r>
              <a:rPr lang="fr-BE" sz="1400" dirty="0">
                <a:solidFill>
                  <a:schemeClr val="tx1"/>
                </a:solidFill>
              </a:rPr>
              <a:t>. ci-après)</a:t>
            </a:r>
            <a:endParaRPr lang="fr-BE" sz="1400" i="1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la </a:t>
            </a:r>
            <a:r>
              <a:rPr lang="fr-BE" sz="1600" b="1" i="1" dirty="0">
                <a:solidFill>
                  <a:srgbClr val="C00000"/>
                </a:solidFill>
              </a:rPr>
              <a:t>suppression des avantages fiscaux </a:t>
            </a:r>
            <a:r>
              <a:rPr lang="fr-BE" sz="1200" i="1" dirty="0">
                <a:solidFill>
                  <a:schemeClr val="tx1"/>
                </a:solidFill>
              </a:rPr>
              <a:t>(exonérations, réductions, régimes d’exception, etc.)</a:t>
            </a:r>
          </a:p>
          <a:p>
            <a:pPr marL="1077913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« une </a:t>
            </a:r>
            <a:r>
              <a:rPr lang="fr-BE" sz="1600" b="1" i="1" dirty="0">
                <a:solidFill>
                  <a:srgbClr val="C00000"/>
                </a:solidFill>
              </a:rPr>
              <a:t>retenue à la source libératoire </a:t>
            </a:r>
            <a:r>
              <a:rPr lang="fr-BE" sz="1600" i="1" dirty="0">
                <a:solidFill>
                  <a:schemeClr val="tx1"/>
                </a:solidFill>
              </a:rPr>
              <a:t>chaque fois que cela est possible » </a:t>
            </a:r>
            <a:r>
              <a:rPr lang="fr-BE" sz="1200" i="1" dirty="0">
                <a:solidFill>
                  <a:schemeClr val="tx1"/>
                </a:solidFill>
              </a:rPr>
              <a:t>(=&gt; nouvelles obligations déclaratives ?, cadastre des fortunes ?) </a:t>
            </a:r>
            <a:endParaRPr lang="fr-BE" sz="1600" i="1" dirty="0">
              <a:solidFill>
                <a:schemeClr val="tx1"/>
              </a:solidFill>
            </a:endParaRPr>
          </a:p>
          <a:p>
            <a:pPr marL="285750" lvl="1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690813" algn="l"/>
              </a:tabLst>
              <a:defRPr/>
            </a:pPr>
            <a:endParaRPr lang="fr-BE" sz="500" b="1" dirty="0">
              <a:solidFill>
                <a:srgbClr val="C00000"/>
              </a:solidFill>
            </a:endParaRPr>
          </a:p>
          <a:p>
            <a:pPr algn="l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BE" sz="1600" b="1" dirty="0">
                <a:solidFill>
                  <a:srgbClr val="C00000"/>
                </a:solidFill>
              </a:rPr>
              <a:t>Sécurité juridique </a:t>
            </a:r>
            <a:r>
              <a:rPr lang="fr-BE" sz="1600" dirty="0">
                <a:solidFill>
                  <a:schemeClr val="tx1"/>
                </a:solidFill>
              </a:rPr>
              <a:t>:   	</a:t>
            </a:r>
            <a:r>
              <a:rPr lang="fr-BE" sz="1600" i="1" dirty="0">
                <a:solidFill>
                  <a:schemeClr val="tx1"/>
                </a:solidFill>
              </a:rPr>
              <a:t>le principe de légalité exige qu’il n’y ait </a:t>
            </a:r>
            <a:r>
              <a:rPr lang="fr-BE" sz="1600" b="1" i="1" dirty="0">
                <a:solidFill>
                  <a:schemeClr val="tx1"/>
                </a:solidFill>
              </a:rPr>
              <a:t>pas d’impôt sans une </a:t>
            </a:r>
            <a:r>
              <a:rPr lang="fr-BE" sz="1600" b="1" i="1" dirty="0">
                <a:solidFill>
                  <a:srgbClr val="C00000"/>
                </a:solidFill>
              </a:rPr>
              <a:t>loi</a:t>
            </a:r>
            <a:r>
              <a:rPr lang="fr-BE" sz="1600" b="1" i="1" dirty="0">
                <a:solidFill>
                  <a:schemeClr val="tx1"/>
                </a:solidFill>
              </a:rPr>
              <a:t> </a:t>
            </a:r>
            <a:r>
              <a:rPr lang="fr-FR" sz="1600" b="1" i="1" dirty="0">
                <a:solidFill>
                  <a:srgbClr val="C00000"/>
                </a:solidFill>
              </a:rPr>
              <a:t>claire</a:t>
            </a:r>
            <a:r>
              <a:rPr lang="fr-FR" sz="1600" i="1" dirty="0">
                <a:solidFill>
                  <a:schemeClr val="tx1"/>
                </a:solidFill>
              </a:rPr>
              <a:t>, 						</a:t>
            </a:r>
            <a:r>
              <a:rPr lang="fr-FR" sz="1600" b="1" i="1" dirty="0">
                <a:solidFill>
                  <a:srgbClr val="C00000"/>
                </a:solidFill>
              </a:rPr>
              <a:t>précise</a:t>
            </a:r>
            <a:r>
              <a:rPr lang="fr-FR" sz="1600" i="1" dirty="0">
                <a:solidFill>
                  <a:schemeClr val="tx1"/>
                </a:solidFill>
              </a:rPr>
              <a:t> et </a:t>
            </a:r>
            <a:r>
              <a:rPr lang="fr-FR" sz="1600" b="1" i="1" dirty="0">
                <a:solidFill>
                  <a:srgbClr val="C00000"/>
                </a:solidFill>
              </a:rPr>
              <a:t>accessible</a:t>
            </a:r>
            <a:r>
              <a:rPr lang="fr-FR" sz="1600" i="1" dirty="0">
                <a:solidFill>
                  <a:schemeClr val="tx1"/>
                </a:solidFill>
              </a:rPr>
              <a:t> afin que son </a:t>
            </a:r>
            <a:r>
              <a:rPr lang="fr-FR" sz="1600" b="1" i="1" dirty="0">
                <a:solidFill>
                  <a:srgbClr val="C00000"/>
                </a:solidFill>
              </a:rPr>
              <a:t>application</a:t>
            </a:r>
            <a:r>
              <a:rPr lang="fr-FR" sz="1600" i="1" dirty="0">
                <a:solidFill>
                  <a:schemeClr val="tx1"/>
                </a:solidFill>
              </a:rPr>
              <a:t> effective soit </a:t>
            </a:r>
            <a:r>
              <a:rPr lang="fr-FR" sz="1600" b="1" i="1" dirty="0">
                <a:solidFill>
                  <a:srgbClr val="C00000"/>
                </a:solidFill>
              </a:rPr>
              <a:t>prévisible</a:t>
            </a:r>
            <a:endParaRPr lang="fr-FR" sz="1600" i="1" dirty="0">
              <a:solidFill>
                <a:schemeClr val="tx1"/>
              </a:solidFill>
            </a:endParaRPr>
          </a:p>
          <a:p>
            <a:pPr marL="285750" lvl="1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2690813" algn="l"/>
              </a:tabLst>
              <a:defRPr/>
            </a:pPr>
            <a:endParaRPr lang="fr-FR" sz="300" b="0" i="1" u="none" strike="noStrike" baseline="0" dirty="0">
              <a:solidFill>
                <a:srgbClr val="000000"/>
              </a:solidFill>
            </a:endParaRPr>
          </a:p>
          <a:p>
            <a:pPr marL="715963" lvl="1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Cela devrait principalement se traduire par  : </a:t>
            </a:r>
          </a:p>
          <a:p>
            <a:pPr marL="1077913" lvl="1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une </a:t>
            </a:r>
            <a:r>
              <a:rPr lang="fr-BE" sz="1600" b="1" i="1" dirty="0">
                <a:solidFill>
                  <a:srgbClr val="C00000"/>
                </a:solidFill>
              </a:rPr>
              <a:t>annonce en temps utiles </a:t>
            </a:r>
            <a:r>
              <a:rPr lang="fr-BE" sz="1600" dirty="0">
                <a:solidFill>
                  <a:schemeClr val="tx1"/>
                </a:solidFill>
              </a:rPr>
              <a:t>des plans de réforme</a:t>
            </a:r>
          </a:p>
          <a:p>
            <a:pPr marL="1077913" lvl="1" indent="-354013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des </a:t>
            </a:r>
            <a:r>
              <a:rPr lang="fr-BE" sz="1600" b="1" i="1" dirty="0">
                <a:solidFill>
                  <a:srgbClr val="C00000"/>
                </a:solidFill>
              </a:rPr>
              <a:t>mesures transitoires </a:t>
            </a:r>
            <a:r>
              <a:rPr lang="fr-BE" sz="1600" dirty="0">
                <a:solidFill>
                  <a:schemeClr val="tx1"/>
                </a:solidFill>
              </a:rPr>
              <a:t>devant </a:t>
            </a:r>
            <a:r>
              <a:rPr lang="fr-BE" sz="1600" i="1" dirty="0">
                <a:solidFill>
                  <a:schemeClr val="tx1"/>
                </a:solidFill>
              </a:rPr>
              <a:t>« tenir compte des </a:t>
            </a:r>
            <a:r>
              <a:rPr lang="fr-BE" sz="1600" b="1" i="1" dirty="0">
                <a:solidFill>
                  <a:srgbClr val="C00000"/>
                </a:solidFill>
              </a:rPr>
              <a:t>intérêts déjà légitimement acquis </a:t>
            </a:r>
            <a:r>
              <a:rPr lang="fr-BE" sz="1600" i="1" dirty="0">
                <a:solidFill>
                  <a:schemeClr val="tx1"/>
                </a:solidFill>
              </a:rPr>
              <a:t>»</a:t>
            </a:r>
          </a:p>
          <a:p>
            <a:pPr marL="1431925" lvl="1" indent="-354013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« Cette </a:t>
            </a:r>
            <a:r>
              <a:rPr lang="fr-BE" sz="1600" b="1" i="1" dirty="0">
                <a:solidFill>
                  <a:srgbClr val="C00000"/>
                </a:solidFill>
              </a:rPr>
              <a:t>réforme</a:t>
            </a:r>
            <a:r>
              <a:rPr lang="fr-BE" sz="1600" i="1" dirty="0">
                <a:solidFill>
                  <a:schemeClr val="tx1"/>
                </a:solidFill>
              </a:rPr>
              <a:t> se concentre donc explicitement sur les </a:t>
            </a:r>
            <a:r>
              <a:rPr lang="fr-BE" sz="1600" b="1" i="1" dirty="0">
                <a:solidFill>
                  <a:srgbClr val="C00000"/>
                </a:solidFill>
              </a:rPr>
              <a:t>dix années à venir </a:t>
            </a:r>
            <a:r>
              <a:rPr lang="fr-BE" sz="1600" i="1" dirty="0">
                <a:solidFill>
                  <a:schemeClr val="tx1"/>
                </a:solidFill>
              </a:rPr>
              <a:t>» (épure)</a:t>
            </a:r>
          </a:p>
          <a:p>
            <a:pPr marL="72390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endParaRPr lang="fr-BE" sz="500" b="1" i="1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077913" algn="l"/>
                <a:tab pos="1698625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FMI : 	</a:t>
            </a:r>
            <a:r>
              <a:rPr lang="fr-BE" sz="1500" dirty="0">
                <a:solidFill>
                  <a:schemeClr val="tx1"/>
                </a:solidFill>
              </a:rPr>
              <a:t>les 4 piliers </a:t>
            </a:r>
            <a:r>
              <a:rPr lang="fr-BE" sz="1500" i="1" dirty="0">
                <a:solidFill>
                  <a:schemeClr val="tx1"/>
                </a:solidFill>
              </a:rPr>
              <a:t>« sont </a:t>
            </a:r>
            <a:r>
              <a:rPr lang="fr-BE" sz="1500" b="1" i="1" dirty="0">
                <a:solidFill>
                  <a:srgbClr val="C00000"/>
                </a:solidFill>
              </a:rPr>
              <a:t>louables</a:t>
            </a:r>
            <a:r>
              <a:rPr lang="fr-BE" sz="1500" i="1" dirty="0">
                <a:solidFill>
                  <a:schemeClr val="tx1"/>
                </a:solidFill>
              </a:rPr>
              <a:t> » </a:t>
            </a:r>
            <a:r>
              <a:rPr lang="fr-BE" sz="1500" dirty="0">
                <a:solidFill>
                  <a:schemeClr val="tx1"/>
                </a:solidFill>
              </a:rPr>
              <a:t>mais difficiles à concilier en pratique.  </a:t>
            </a:r>
            <a:endParaRPr lang="fr-BE" sz="500" dirty="0">
              <a:solidFill>
                <a:schemeClr val="tx1"/>
              </a:solidFill>
            </a:endParaRPr>
          </a:p>
          <a:p>
            <a:pPr marL="1077913" lvl="1" indent="0" algn="just">
              <a:spcBef>
                <a:spcPts val="0"/>
              </a:spcBef>
              <a:buClrTx/>
              <a:buNone/>
              <a:defRPr/>
            </a:pPr>
            <a:r>
              <a:rPr lang="fr-BE" sz="1500" dirty="0">
                <a:solidFill>
                  <a:schemeClr val="tx1"/>
                </a:solidFill>
              </a:rPr>
              <a:t>Pourront-ils tous être respectés ou </a:t>
            </a:r>
            <a:r>
              <a:rPr lang="fr-BE" sz="1500" i="1" dirty="0">
                <a:solidFill>
                  <a:schemeClr val="tx1"/>
                </a:solidFill>
              </a:rPr>
              <a:t>« les autorités devront[-elles] reconnaître qu’il existe une </a:t>
            </a:r>
            <a:r>
              <a:rPr lang="fr-BE" sz="1500" b="1" i="1" dirty="0">
                <a:solidFill>
                  <a:srgbClr val="C00000"/>
                </a:solidFill>
              </a:rPr>
              <a:t>tension entre eux</a:t>
            </a:r>
            <a:r>
              <a:rPr lang="fr-BE" sz="1500" i="1" dirty="0">
                <a:solidFill>
                  <a:schemeClr val="tx1"/>
                </a:solidFill>
              </a:rPr>
              <a:t>, ce qui donne lieu à une </a:t>
            </a:r>
            <a:r>
              <a:rPr lang="fr-BE" sz="1500" b="1" i="1" dirty="0">
                <a:solidFill>
                  <a:srgbClr val="C00000"/>
                </a:solidFill>
              </a:rPr>
              <a:t>frontière de possibilités </a:t>
            </a:r>
            <a:r>
              <a:rPr lang="fr-BE" sz="1500" i="1" dirty="0">
                <a:solidFill>
                  <a:schemeClr val="tx1"/>
                </a:solidFill>
              </a:rPr>
              <a:t>et </a:t>
            </a:r>
            <a:r>
              <a:rPr lang="fr-BE" sz="1500" b="1" i="1" dirty="0">
                <a:solidFill>
                  <a:srgbClr val="C00000"/>
                </a:solidFill>
              </a:rPr>
              <a:t>nécessite des efforts de conception des politiques</a:t>
            </a:r>
            <a:r>
              <a:rPr lang="fr-BE" sz="1500" i="1" dirty="0">
                <a:solidFill>
                  <a:schemeClr val="tx1"/>
                </a:solidFill>
              </a:rPr>
              <a:t> pour les atténuer » </a:t>
            </a:r>
            <a:r>
              <a:rPr lang="fr-BE" sz="1500" dirty="0">
                <a:solidFill>
                  <a:schemeClr val="tx1"/>
                </a:solidFill>
              </a:rPr>
              <a:t>(trad. libre). </a:t>
            </a:r>
            <a:endParaRPr lang="fr-BE" sz="1500" dirty="0">
              <a:solidFill>
                <a:srgbClr val="C0000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Les</a:t>
            </a:r>
            <a:r>
              <a:rPr lang="fr-BE" sz="2100" b="1" i="1" dirty="0">
                <a:solidFill>
                  <a:schemeClr val="tx1"/>
                </a:solidFill>
              </a:rPr>
              <a:t> </a:t>
            </a:r>
            <a:r>
              <a:rPr lang="fr-BE" sz="2100" b="1" i="1" dirty="0">
                <a:solidFill>
                  <a:srgbClr val="C00000"/>
                </a:solidFill>
              </a:rPr>
              <a:t>4 piliers de la réforme 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6490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</a:tabLst>
              <a:defRPr/>
            </a:pPr>
            <a:r>
              <a:rPr lang="fr-BE" sz="1600" b="1" dirty="0">
                <a:solidFill>
                  <a:srgbClr val="C00000"/>
                </a:solidFill>
              </a:rPr>
              <a:t>Les « formes de cohabitation » / fiscalité familiale </a:t>
            </a:r>
            <a:r>
              <a:rPr lang="fr-BE" sz="1600" dirty="0">
                <a:solidFill>
                  <a:schemeClr val="tx1"/>
                </a:solidFill>
              </a:rPr>
              <a:t>: 	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600" i="1" dirty="0">
                <a:solidFill>
                  <a:schemeClr val="tx1"/>
                </a:solidFill>
              </a:rPr>
              <a:t>L’</a:t>
            </a:r>
            <a:r>
              <a:rPr lang="fr-BE" sz="1600" b="1" i="1" dirty="0">
                <a:solidFill>
                  <a:srgbClr val="C00000"/>
                </a:solidFill>
              </a:rPr>
              <a:t>individu</a:t>
            </a:r>
            <a:r>
              <a:rPr lang="fr-BE" sz="1600" i="1" dirty="0">
                <a:solidFill>
                  <a:schemeClr val="tx1"/>
                </a:solidFill>
              </a:rPr>
              <a:t> est l’</a:t>
            </a:r>
            <a:r>
              <a:rPr lang="fr-BE" sz="1600" b="1" i="1" dirty="0">
                <a:solidFill>
                  <a:srgbClr val="C00000"/>
                </a:solidFill>
              </a:rPr>
              <a:t>unité imposable </a:t>
            </a:r>
            <a:r>
              <a:rPr lang="fr-BE" sz="1600" dirty="0">
                <a:solidFill>
                  <a:schemeClr val="tx1"/>
                </a:solidFill>
              </a:rPr>
              <a:t>la plus évidente… </a:t>
            </a:r>
            <a:r>
              <a:rPr lang="fr-BE" sz="1600" i="1" dirty="0">
                <a:solidFill>
                  <a:schemeClr val="tx1"/>
                </a:solidFill>
              </a:rPr>
              <a:t> 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poursuite du « </a:t>
            </a:r>
            <a:r>
              <a:rPr lang="fr-BE" sz="1400" b="1" i="1" dirty="0">
                <a:solidFill>
                  <a:schemeClr val="tx1"/>
                </a:solidFill>
              </a:rPr>
              <a:t>décumul</a:t>
            </a:r>
            <a:r>
              <a:rPr lang="fr-BE" sz="1400" dirty="0">
                <a:solidFill>
                  <a:schemeClr val="tx1"/>
                </a:solidFill>
              </a:rPr>
              <a:t> » afin de diminuer </a:t>
            </a:r>
            <a:r>
              <a:rPr lang="fr-BE" sz="1400" i="1" dirty="0">
                <a:solidFill>
                  <a:schemeClr val="tx1"/>
                </a:solidFill>
              </a:rPr>
              <a:t>« la distinction fiscale entre les isolés, les cohabitants et les personnes mariées »</a:t>
            </a:r>
            <a:r>
              <a:rPr lang="fr-BE" sz="1400" dirty="0">
                <a:solidFill>
                  <a:schemeClr val="tx1"/>
                </a:solidFill>
              </a:rPr>
              <a:t> =&gt; </a:t>
            </a:r>
            <a:r>
              <a:rPr lang="fr-BE" sz="1400" b="1" i="1" dirty="0">
                <a:solidFill>
                  <a:schemeClr val="tx1"/>
                </a:solidFill>
              </a:rPr>
              <a:t>suppression</a:t>
            </a:r>
            <a:r>
              <a:rPr lang="fr-BE" sz="1400" dirty="0">
                <a:solidFill>
                  <a:schemeClr val="tx1"/>
                </a:solidFill>
              </a:rPr>
              <a:t> progressive du </a:t>
            </a:r>
            <a:r>
              <a:rPr lang="fr-BE" sz="1400" b="1" i="1" dirty="0">
                <a:solidFill>
                  <a:schemeClr val="tx1"/>
                </a:solidFill>
              </a:rPr>
              <a:t>quotient conjugal</a:t>
            </a: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1082675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…mais il faut </a:t>
            </a:r>
            <a:r>
              <a:rPr lang="fr-BE" sz="1600" b="1" i="1" dirty="0">
                <a:solidFill>
                  <a:srgbClr val="C00000"/>
                </a:solidFill>
              </a:rPr>
              <a:t>tenir compte </a:t>
            </a:r>
            <a:r>
              <a:rPr lang="fr-BE" sz="1600" b="1" i="1" dirty="0">
                <a:solidFill>
                  <a:schemeClr val="tx1"/>
                </a:solidFill>
              </a:rPr>
              <a:t>de la </a:t>
            </a:r>
            <a:r>
              <a:rPr lang="fr-BE" sz="1600" b="1" i="1" dirty="0">
                <a:solidFill>
                  <a:srgbClr val="C00000"/>
                </a:solidFill>
              </a:rPr>
              <a:t>situation des ménages </a:t>
            </a:r>
            <a:r>
              <a:rPr lang="fr-BE" sz="1400" dirty="0">
                <a:solidFill>
                  <a:schemeClr val="tx1"/>
                </a:solidFill>
              </a:rPr>
              <a:t>(du gain et de la perte de capacité contributive causée par la situation des familles) : 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57188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600" b="1" i="1" dirty="0">
                <a:solidFill>
                  <a:schemeClr val="tx1"/>
                </a:solidFill>
              </a:rPr>
              <a:t>Concrètement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b="1" i="1" dirty="0">
                <a:solidFill>
                  <a:schemeClr val="tx1"/>
                </a:solidFill>
              </a:rPr>
              <a:t>envisagé</a:t>
            </a:r>
            <a:r>
              <a:rPr lang="fr-BE" sz="1600" dirty="0">
                <a:solidFill>
                  <a:schemeClr val="tx1"/>
                </a:solidFill>
              </a:rPr>
              <a:t> : 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500" b="1" i="1" dirty="0">
                <a:solidFill>
                  <a:srgbClr val="C00000"/>
                </a:solidFill>
              </a:rPr>
              <a:t>Chaque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contribuable</a:t>
            </a:r>
            <a:r>
              <a:rPr lang="fr-BE" sz="1500" dirty="0">
                <a:solidFill>
                  <a:schemeClr val="tx1"/>
                </a:solidFill>
              </a:rPr>
              <a:t> = </a:t>
            </a:r>
            <a:r>
              <a:rPr lang="fr-BE" sz="1500" b="1" i="1" dirty="0">
                <a:solidFill>
                  <a:srgbClr val="C00000"/>
                </a:solidFill>
              </a:rPr>
              <a:t>même</a:t>
            </a:r>
            <a:r>
              <a:rPr lang="fr-BE" sz="1500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quotité</a:t>
            </a:r>
            <a:r>
              <a:rPr lang="fr-BE" sz="1500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exonérée</a:t>
            </a:r>
            <a:r>
              <a:rPr lang="fr-BE" sz="1500" dirty="0">
                <a:solidFill>
                  <a:schemeClr val="tx1"/>
                </a:solidFill>
              </a:rPr>
              <a:t> d’impôt </a:t>
            </a:r>
            <a:r>
              <a:rPr lang="fr-BE" sz="1400" dirty="0">
                <a:solidFill>
                  <a:schemeClr val="tx1"/>
                </a:solidFill>
              </a:rPr>
              <a:t>(inspirée du RIS), </a:t>
            </a:r>
            <a:r>
              <a:rPr lang="fr-BE" sz="1500" dirty="0">
                <a:solidFill>
                  <a:schemeClr val="tx1"/>
                </a:solidFill>
              </a:rPr>
              <a:t>mais  </a:t>
            </a:r>
          </a:p>
          <a:p>
            <a:pPr marL="1254125" lvl="1" indent="0" algn="just">
              <a:spcBef>
                <a:spcPts val="0"/>
              </a:spcBef>
              <a:buClrTx/>
              <a:buNone/>
              <a:tabLst>
                <a:tab pos="1254125" algn="l"/>
              </a:tabLst>
              <a:defRPr/>
            </a:pPr>
            <a:r>
              <a:rPr lang="fr-BE" sz="1500" dirty="0">
                <a:solidFill>
                  <a:schemeClr val="tx1"/>
                </a:solidFill>
              </a:rPr>
              <a:t>	toujours avec possibilité de transfert au conjoint</a:t>
            </a:r>
          </a:p>
          <a:p>
            <a:pPr marL="1079500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9500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500" b="1" i="1" dirty="0">
                <a:solidFill>
                  <a:srgbClr val="C00000"/>
                </a:solidFill>
              </a:rPr>
              <a:t>Augmentation</a:t>
            </a:r>
            <a:r>
              <a:rPr lang="fr-BE" sz="1500" b="1" i="1" dirty="0">
                <a:solidFill>
                  <a:schemeClr val="tx1"/>
                </a:solidFill>
              </a:rPr>
              <a:t> de la </a:t>
            </a:r>
            <a:r>
              <a:rPr lang="fr-BE" sz="1500" b="1" i="1" dirty="0">
                <a:solidFill>
                  <a:srgbClr val="C00000"/>
                </a:solidFill>
              </a:rPr>
              <a:t>réduction</a:t>
            </a:r>
            <a:r>
              <a:rPr lang="fr-BE" sz="1500" b="1" i="1" dirty="0">
                <a:solidFill>
                  <a:schemeClr val="tx1"/>
                </a:solidFill>
              </a:rPr>
              <a:t> pour </a:t>
            </a:r>
            <a:r>
              <a:rPr lang="fr-BE" sz="1500" b="1" i="1" dirty="0">
                <a:solidFill>
                  <a:srgbClr val="C00000"/>
                </a:solidFill>
              </a:rPr>
              <a:t>frais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de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garde</a:t>
            </a:r>
            <a:r>
              <a:rPr lang="fr-BE" sz="1500" b="1" i="1" dirty="0">
                <a:solidFill>
                  <a:schemeClr val="tx1"/>
                </a:solidFill>
              </a:rPr>
              <a:t> d’enfants</a:t>
            </a:r>
          </a:p>
          <a:p>
            <a:pPr marL="1079500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1079500" lvl="1" indent="-357188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fr-BE" sz="1500" b="1" i="1" dirty="0">
                <a:solidFill>
                  <a:srgbClr val="C00000"/>
                </a:solidFill>
              </a:rPr>
              <a:t>Chaque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enfant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à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charge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dirty="0">
                <a:solidFill>
                  <a:schemeClr val="tx1"/>
                </a:solidFill>
              </a:rPr>
              <a:t>= </a:t>
            </a:r>
            <a:r>
              <a:rPr lang="fr-BE" sz="1500" b="1" i="1" dirty="0">
                <a:solidFill>
                  <a:srgbClr val="C00000"/>
                </a:solidFill>
              </a:rPr>
              <a:t>même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quotité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b="1" i="1" dirty="0">
                <a:solidFill>
                  <a:srgbClr val="C00000"/>
                </a:solidFill>
              </a:rPr>
              <a:t>exemptée</a:t>
            </a:r>
            <a:r>
              <a:rPr lang="fr-BE" sz="1500" b="1" i="1" dirty="0">
                <a:solidFill>
                  <a:schemeClr val="tx1"/>
                </a:solidFill>
              </a:rPr>
              <a:t> </a:t>
            </a:r>
            <a:r>
              <a:rPr lang="fr-BE" sz="1500" dirty="0">
                <a:solidFill>
                  <a:schemeClr val="tx1"/>
                </a:solidFill>
              </a:rPr>
              <a:t>supplémentaire, mais</a:t>
            </a:r>
          </a:p>
          <a:p>
            <a:pPr marL="1254125" lvl="1" indent="0" algn="just">
              <a:spcBef>
                <a:spcPts val="0"/>
              </a:spcBef>
              <a:buClrTx/>
              <a:buNone/>
              <a:tabLst>
                <a:tab pos="1254125" algn="l"/>
              </a:tabLst>
              <a:defRPr/>
            </a:pPr>
            <a:r>
              <a:rPr lang="fr-BE" sz="300" dirty="0">
                <a:solidFill>
                  <a:schemeClr val="tx1"/>
                </a:solidFill>
              </a:rPr>
              <a:t>	</a:t>
            </a:r>
          </a:p>
          <a:p>
            <a:pPr marL="1341438" lvl="1" indent="0" algn="just">
              <a:spcBef>
                <a:spcPts val="0"/>
              </a:spcBef>
              <a:buClrTx/>
              <a:buNone/>
              <a:defRPr/>
            </a:pPr>
            <a:r>
              <a:rPr lang="fr-BE" sz="1500" dirty="0">
                <a:solidFill>
                  <a:schemeClr val="tx1"/>
                </a:solidFill>
              </a:rPr>
              <a:t>en tenant compte des </a:t>
            </a:r>
            <a:r>
              <a:rPr lang="fr-BE" sz="1500" i="1" dirty="0">
                <a:solidFill>
                  <a:schemeClr val="tx1"/>
                </a:solidFill>
              </a:rPr>
              <a:t>« </a:t>
            </a:r>
            <a:r>
              <a:rPr lang="fr-BE" sz="1500" b="1" i="1" dirty="0">
                <a:solidFill>
                  <a:schemeClr val="tx1"/>
                </a:solidFill>
              </a:rPr>
              <a:t>enfants handicapés </a:t>
            </a:r>
            <a:r>
              <a:rPr lang="fr-BE" sz="1500" i="1" dirty="0">
                <a:solidFill>
                  <a:schemeClr val="tx1"/>
                </a:solidFill>
              </a:rPr>
              <a:t>et [d]es </a:t>
            </a:r>
            <a:r>
              <a:rPr lang="fr-BE" sz="1500" b="1" i="1" dirty="0">
                <a:solidFill>
                  <a:schemeClr val="tx1"/>
                </a:solidFill>
              </a:rPr>
              <a:t>familles vulnérables </a:t>
            </a:r>
            <a:r>
              <a:rPr lang="fr-BE" sz="1500" i="1" dirty="0">
                <a:solidFill>
                  <a:schemeClr val="tx1"/>
                </a:solidFill>
              </a:rPr>
              <a:t>»</a:t>
            </a:r>
          </a:p>
          <a:p>
            <a:pPr marL="1254125" lvl="1" indent="0" algn="just">
              <a:spcBef>
                <a:spcPts val="0"/>
              </a:spcBef>
              <a:buClrTx/>
              <a:buNone/>
              <a:tabLst>
                <a:tab pos="1254125" algn="l"/>
              </a:tabLst>
              <a:defRPr/>
            </a:pPr>
            <a:r>
              <a:rPr lang="fr-BE" sz="300" i="1" dirty="0">
                <a:solidFill>
                  <a:schemeClr val="tx1"/>
                </a:solidFill>
              </a:rPr>
              <a:t>	</a:t>
            </a:r>
          </a:p>
          <a:p>
            <a:pPr marL="1341438" lvl="1" indent="0" algn="just" defTabSz="447675">
              <a:spcBef>
                <a:spcPts val="0"/>
              </a:spcBef>
              <a:buClrTx/>
              <a:buNone/>
              <a:defRPr/>
            </a:pPr>
            <a:r>
              <a:rPr lang="fr-BE" sz="1500" dirty="0">
                <a:solidFill>
                  <a:schemeClr val="tx1"/>
                </a:solidFill>
              </a:rPr>
              <a:t>en tenant compte des</a:t>
            </a:r>
            <a:r>
              <a:rPr lang="fr-BE" sz="1500" i="1" dirty="0">
                <a:solidFill>
                  <a:schemeClr val="tx1"/>
                </a:solidFill>
              </a:rPr>
              <a:t> « </a:t>
            </a:r>
            <a:r>
              <a:rPr lang="fr-BE" sz="1500" b="1" i="1" dirty="0">
                <a:solidFill>
                  <a:schemeClr val="tx1"/>
                </a:solidFill>
              </a:rPr>
              <a:t>véritables parents isolés </a:t>
            </a:r>
            <a:r>
              <a:rPr lang="fr-BE" sz="1500" i="1" dirty="0">
                <a:solidFill>
                  <a:schemeClr val="tx1"/>
                </a:solidFill>
              </a:rPr>
              <a:t>» </a:t>
            </a:r>
            <a:r>
              <a:rPr lang="fr-BE" sz="1200" dirty="0">
                <a:solidFill>
                  <a:schemeClr val="tx1"/>
                </a:solidFill>
              </a:rPr>
              <a:t>(sans doute une allusion à toutes les formes de cohabitation à envisager de la même manière (neutralité) selon la note ; personnes mariées, en cohabitation légale ou en </a:t>
            </a:r>
            <a:r>
              <a:rPr lang="fr-BE" sz="1200" b="1" i="1" dirty="0">
                <a:solidFill>
                  <a:schemeClr val="tx1"/>
                </a:solidFill>
              </a:rPr>
              <a:t>cohabitation de fait</a:t>
            </a:r>
            <a:r>
              <a:rPr lang="fr-BE" sz="1200" dirty="0">
                <a:solidFill>
                  <a:schemeClr val="tx1"/>
                </a:solidFill>
              </a:rPr>
              <a:t>) </a:t>
            </a:r>
            <a:endParaRPr lang="fr-BE" sz="1200" i="1" dirty="0">
              <a:solidFill>
                <a:schemeClr val="tx1"/>
              </a:solidFill>
            </a:endParaRPr>
          </a:p>
          <a:p>
            <a:pPr marL="1341438" lvl="1" indent="0" algn="just">
              <a:spcBef>
                <a:spcPts val="0"/>
              </a:spcBef>
              <a:buClrTx/>
              <a:buNone/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1341438" lvl="1" indent="0" algn="just">
              <a:spcBef>
                <a:spcPts val="0"/>
              </a:spcBef>
              <a:buClrTx/>
              <a:buNone/>
              <a:defRPr/>
            </a:pPr>
            <a:r>
              <a:rPr lang="fr-BE" sz="1500" dirty="0">
                <a:solidFill>
                  <a:schemeClr val="tx1"/>
                </a:solidFill>
              </a:rPr>
              <a:t>en permettant la </a:t>
            </a:r>
            <a:r>
              <a:rPr lang="fr-BE" sz="1500" b="1" i="1" dirty="0">
                <a:solidFill>
                  <a:schemeClr val="tx1"/>
                </a:solidFill>
              </a:rPr>
              <a:t>répartition</a:t>
            </a:r>
            <a:r>
              <a:rPr lang="fr-BE" sz="1500" dirty="0">
                <a:solidFill>
                  <a:schemeClr val="tx1"/>
                </a:solidFill>
              </a:rPr>
              <a:t> des avantages fiscaux en fonction de la prise en charge des enfants, </a:t>
            </a:r>
            <a:r>
              <a:rPr lang="fr-BE" sz="1500" b="1" i="1" dirty="0">
                <a:solidFill>
                  <a:schemeClr val="tx1"/>
                </a:solidFill>
              </a:rPr>
              <a:t>indépendamment du domicile des enfants</a:t>
            </a:r>
          </a:p>
          <a:p>
            <a:pPr marL="1341438" lvl="1" indent="0" algn="just">
              <a:spcBef>
                <a:spcPts val="0"/>
              </a:spcBef>
              <a:buClrTx/>
              <a:buNone/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65125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defRPr/>
            </a:pPr>
            <a:r>
              <a:rPr lang="fr-BE" sz="1600" i="1" dirty="0">
                <a:solidFill>
                  <a:schemeClr val="tx1"/>
                </a:solidFill>
              </a:rPr>
              <a:t>« Conséquence » : </a:t>
            </a:r>
            <a:r>
              <a:rPr lang="fr-BE" sz="1600" b="1" i="1" dirty="0">
                <a:solidFill>
                  <a:srgbClr val="C00000"/>
                </a:solidFill>
              </a:rPr>
              <a:t>suppression</a:t>
            </a:r>
            <a:r>
              <a:rPr lang="fr-BE" sz="1600" i="1" dirty="0">
                <a:solidFill>
                  <a:schemeClr val="tx1"/>
                </a:solidFill>
              </a:rPr>
              <a:t> complète du « </a:t>
            </a:r>
            <a:r>
              <a:rPr lang="fr-BE" sz="1600" b="1" i="1" dirty="0">
                <a:solidFill>
                  <a:srgbClr val="C00000"/>
                </a:solidFill>
              </a:rPr>
              <a:t>système des pensions alimentaires </a:t>
            </a:r>
            <a:r>
              <a:rPr lang="fr-BE" sz="1600" i="1" dirty="0">
                <a:solidFill>
                  <a:schemeClr val="tx1"/>
                </a:solidFill>
              </a:rPr>
              <a:t>» </a:t>
            </a:r>
            <a:r>
              <a:rPr lang="fr-BE" sz="1200" i="1" dirty="0">
                <a:solidFill>
                  <a:schemeClr val="tx1"/>
                </a:solidFill>
              </a:rPr>
              <a:t>(déduction pour celui qui les paye (80%) et imposition pour son bénéficiaire). </a:t>
            </a:r>
            <a:endParaRPr lang="fr-BE" sz="1600" i="1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defRPr/>
            </a:pPr>
            <a:endParaRPr lang="fr-BE" sz="300" i="1" dirty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0"/>
              </a:spcBef>
              <a:buClrTx/>
              <a:buNone/>
              <a:defRPr/>
            </a:pPr>
            <a:r>
              <a:rPr lang="fr-BE" sz="1400" i="1" dirty="0">
                <a:solidFill>
                  <a:schemeClr val="tx1"/>
                </a:solidFill>
              </a:rPr>
              <a:t>Rem. : l’épure (&gt;&lt; note) ne contient plus rien concernant les « autres personnes à charges » dont les ascendants et/ou le partenaire à charge (idée d’un « supplément partenaire » en remplacement du quotient conjugal). </a:t>
            </a:r>
            <a:endParaRPr lang="fr-BE" sz="14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2 points de focalisation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4429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b="1" dirty="0">
                <a:solidFill>
                  <a:srgbClr val="C00000"/>
                </a:solidFill>
              </a:rPr>
              <a:t>La « durabilité » </a:t>
            </a:r>
            <a:r>
              <a:rPr lang="fr-BE" sz="1600" dirty="0">
                <a:solidFill>
                  <a:schemeClr val="tx1"/>
                </a:solidFill>
              </a:rPr>
              <a:t>: 	</a:t>
            </a:r>
            <a:r>
              <a:rPr lang="fr-BE" sz="1500" i="1" dirty="0">
                <a:solidFill>
                  <a:schemeClr val="tx1"/>
                </a:solidFill>
              </a:rPr>
              <a:t>« </a:t>
            </a:r>
            <a:r>
              <a:rPr lang="fr-BE" sz="15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l'ensemble des mesures destinées à atteindre des </a:t>
            </a:r>
            <a:r>
              <a:rPr lang="fr-BE" sz="1500" b="1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objectifs environnementaux </a:t>
            </a:r>
            <a:r>
              <a:rPr lang="fr-BE" sz="150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fr-BE" sz="1500" i="1" dirty="0">
              <a:solidFill>
                <a:schemeClr val="tx1"/>
              </a:solidFill>
            </a:endParaRPr>
          </a:p>
          <a:p>
            <a:pPr marL="715963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793875" algn="l"/>
              </a:tabLst>
              <a:defRPr/>
            </a:pPr>
            <a:endParaRPr lang="fr-BE" sz="500" i="1" dirty="0">
              <a:solidFill>
                <a:schemeClr val="tx1"/>
              </a:solidFill>
            </a:endParaRP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500" dirty="0">
                <a:solidFill>
                  <a:schemeClr val="tx1"/>
                </a:solidFill>
              </a:rPr>
              <a:t>Peu d’éléments concrets dans la note et dans l’épure (une étude spécifique serait menée en parallèle) . </a:t>
            </a:r>
          </a:p>
          <a:p>
            <a:pPr marL="361950" lvl="1" indent="0" algn="just">
              <a:spcBef>
                <a:spcPts val="0"/>
              </a:spcBef>
              <a:buClrTx/>
              <a:buNone/>
              <a:tabLst>
                <a:tab pos="714375" algn="l"/>
                <a:tab pos="1793875" algn="l"/>
              </a:tabLst>
              <a:defRPr/>
            </a:pPr>
            <a:r>
              <a:rPr lang="fr-BE" sz="300" dirty="0">
                <a:solidFill>
                  <a:schemeClr val="tx1"/>
                </a:solidFill>
              </a:rPr>
              <a:t>	</a:t>
            </a:r>
          </a:p>
          <a:p>
            <a:pPr marL="357188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500" dirty="0">
                <a:solidFill>
                  <a:schemeClr val="tx1"/>
                </a:solidFill>
              </a:rPr>
              <a:t>Les idées retenues se résument comme suit : 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instauration d’une </a:t>
            </a:r>
            <a:r>
              <a:rPr lang="fr-BE" sz="1400" b="1" i="1" dirty="0">
                <a:solidFill>
                  <a:srgbClr val="C00000"/>
                </a:solidFill>
              </a:rPr>
              <a:t>taxe CO2 </a:t>
            </a:r>
            <a:r>
              <a:rPr lang="fr-BE" sz="1400" dirty="0">
                <a:solidFill>
                  <a:schemeClr val="tx1"/>
                </a:solidFill>
              </a:rPr>
              <a:t>pour les secteurs non-couverts par le système européen d’échange de quotas d’émission (SEQ-UE), dont les secteurs des transports et du bâtiment </a:t>
            </a:r>
            <a:r>
              <a:rPr lang="fr-BE" sz="1100" dirty="0">
                <a:solidFill>
                  <a:schemeClr val="tx1"/>
                </a:solidFill>
              </a:rPr>
              <a:t>(dont l’UE prévoit déjà qu’ils seront couverts par un SEQ distinct dès 2026…)</a:t>
            </a:r>
            <a:r>
              <a:rPr lang="fr-BE" sz="1400" dirty="0">
                <a:solidFill>
                  <a:schemeClr val="tx1"/>
                </a:solidFill>
              </a:rPr>
              <a:t> 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</a:rPr>
              <a:t>« </a:t>
            </a:r>
            <a:r>
              <a:rPr lang="fr-BE" sz="1400" b="1" i="1" dirty="0">
                <a:solidFill>
                  <a:schemeClr val="tx1"/>
                </a:solidFill>
              </a:rPr>
              <a:t>contribution équitable </a:t>
            </a:r>
            <a:r>
              <a:rPr lang="fr-BE" sz="1400" i="1" dirty="0">
                <a:solidFill>
                  <a:schemeClr val="tx1"/>
                </a:solidFill>
              </a:rPr>
              <a:t>de ceux qui </a:t>
            </a:r>
            <a:r>
              <a:rPr lang="fr-BE" sz="1400" b="1" i="1" dirty="0">
                <a:solidFill>
                  <a:schemeClr val="tx1"/>
                </a:solidFill>
              </a:rPr>
              <a:t>effectuent des trajets dont le coût social est élevé</a:t>
            </a:r>
            <a:r>
              <a:rPr lang="fr-BE" sz="1400" i="1" dirty="0">
                <a:solidFill>
                  <a:schemeClr val="tx1"/>
                </a:solidFill>
              </a:rPr>
              <a:t>, en tenant compte de l’existence ou non d’alternatives durables » </a:t>
            </a:r>
            <a:r>
              <a:rPr lang="fr-BE" sz="1400" dirty="0">
                <a:solidFill>
                  <a:schemeClr val="tx1"/>
                </a:solidFill>
              </a:rPr>
              <a:t>(?) 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2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soutien à la proposition UE sur la taxe sur le kérosène et à l’idée d’une TVA sur les billets d’avion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soumission du </a:t>
            </a:r>
            <a:r>
              <a:rPr lang="fr-BE" sz="1400" b="1" i="1" dirty="0">
                <a:solidFill>
                  <a:srgbClr val="C00000"/>
                </a:solidFill>
              </a:rPr>
              <a:t>gaz naturel</a:t>
            </a:r>
            <a:r>
              <a:rPr lang="fr-BE" sz="1400" dirty="0">
                <a:solidFill>
                  <a:schemeClr val="tx1"/>
                </a:solidFill>
              </a:rPr>
              <a:t>, du </a:t>
            </a:r>
            <a:r>
              <a:rPr lang="fr-BE" sz="1400" b="1" i="1" dirty="0">
                <a:solidFill>
                  <a:srgbClr val="C00000"/>
                </a:solidFill>
              </a:rPr>
              <a:t>charbon</a:t>
            </a:r>
            <a:r>
              <a:rPr lang="fr-BE" sz="1400" dirty="0">
                <a:solidFill>
                  <a:schemeClr val="tx1"/>
                </a:solidFill>
              </a:rPr>
              <a:t> et du </a:t>
            </a:r>
            <a:r>
              <a:rPr lang="fr-BE" sz="1400" b="1" i="1" dirty="0">
                <a:solidFill>
                  <a:srgbClr val="C00000"/>
                </a:solidFill>
              </a:rPr>
              <a:t>bois</a:t>
            </a:r>
            <a:r>
              <a:rPr lang="fr-BE" sz="1400" dirty="0">
                <a:solidFill>
                  <a:schemeClr val="tx1"/>
                </a:solidFill>
              </a:rPr>
              <a:t> de chauffage au taux de </a:t>
            </a:r>
            <a:r>
              <a:rPr lang="fr-BE" sz="1400" b="1" i="1" dirty="0">
                <a:solidFill>
                  <a:srgbClr val="C00000"/>
                </a:solidFill>
              </a:rPr>
              <a:t>TVA</a:t>
            </a:r>
            <a:r>
              <a:rPr lang="fr-BE" sz="1400" dirty="0">
                <a:solidFill>
                  <a:schemeClr val="tx1"/>
                </a:solidFill>
              </a:rPr>
              <a:t> ordinaire de </a:t>
            </a:r>
            <a:r>
              <a:rPr lang="fr-BE" sz="1400" b="1" i="1" dirty="0">
                <a:solidFill>
                  <a:srgbClr val="C00000"/>
                </a:solidFill>
              </a:rPr>
              <a:t>21%</a:t>
            </a:r>
            <a:r>
              <a:rPr lang="fr-BE" sz="1400" dirty="0">
                <a:solidFill>
                  <a:schemeClr val="tx1"/>
                </a:solidFill>
              </a:rPr>
              <a:t> (exigence UE à partir de 2030)</a:t>
            </a: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79500" lvl="1" indent="-354013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b="1" i="1" dirty="0">
                <a:solidFill>
                  <a:srgbClr val="C00000"/>
                </a:solidFill>
              </a:rPr>
              <a:t>réforme</a:t>
            </a:r>
            <a:r>
              <a:rPr lang="fr-BE" sz="1400" dirty="0">
                <a:solidFill>
                  <a:schemeClr val="tx1"/>
                </a:solidFill>
              </a:rPr>
              <a:t> (encore) du régime fiscal des </a:t>
            </a:r>
            <a:r>
              <a:rPr lang="fr-BE" sz="1400" b="1" i="1" dirty="0">
                <a:solidFill>
                  <a:srgbClr val="C00000"/>
                </a:solidFill>
              </a:rPr>
              <a:t>voitures de sociétés </a:t>
            </a:r>
            <a:r>
              <a:rPr lang="fr-BE" sz="1400" dirty="0">
                <a:solidFill>
                  <a:schemeClr val="tx1"/>
                </a:solidFill>
              </a:rPr>
              <a:t>(mais conservation </a:t>
            </a:r>
            <a:r>
              <a:rPr lang="fr-BE" sz="1200" dirty="0">
                <a:solidFill>
                  <a:schemeClr val="tx1"/>
                </a:solidFill>
              </a:rPr>
              <a:t>(provisoire) </a:t>
            </a:r>
            <a:r>
              <a:rPr lang="fr-BE" sz="1400" dirty="0">
                <a:solidFill>
                  <a:schemeClr val="tx1"/>
                </a:solidFill>
              </a:rPr>
              <a:t>de l’avantage pour les « véhicules zéro émission »). </a:t>
            </a:r>
          </a:p>
          <a:p>
            <a:pPr marL="725487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25487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57188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En contrepartie : </a:t>
            </a:r>
          </a:p>
          <a:p>
            <a:pPr marL="725487" lvl="1" indent="0" algn="just">
              <a:spcBef>
                <a:spcPts val="0"/>
              </a:spcBef>
              <a:buClrTx/>
              <a:buNone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pérennisation/consécration du taux de </a:t>
            </a:r>
            <a:r>
              <a:rPr lang="fr-BE" sz="1400" b="1" i="1" dirty="0">
                <a:solidFill>
                  <a:srgbClr val="C00000"/>
                </a:solidFill>
              </a:rPr>
              <a:t>TVA réduit sur l’électricité</a:t>
            </a:r>
            <a:r>
              <a:rPr lang="fr-BE" sz="1400" dirty="0">
                <a:solidFill>
                  <a:schemeClr val="tx1"/>
                </a:solidFill>
              </a:rPr>
              <a:t>, de </a:t>
            </a:r>
            <a:r>
              <a:rPr lang="fr-BE" sz="1400" b="1" i="1" dirty="0">
                <a:solidFill>
                  <a:srgbClr val="C00000"/>
                </a:solidFill>
              </a:rPr>
              <a:t>l’exonération</a:t>
            </a:r>
            <a:r>
              <a:rPr lang="fr-BE" sz="1400" dirty="0">
                <a:solidFill>
                  <a:schemeClr val="tx1"/>
                </a:solidFill>
              </a:rPr>
              <a:t> de </a:t>
            </a:r>
            <a:r>
              <a:rPr lang="fr-BE" sz="1400" b="1" i="1" dirty="0">
                <a:solidFill>
                  <a:srgbClr val="C00000"/>
                </a:solidFill>
              </a:rPr>
              <a:t>l’indemnité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vélo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et du taux de </a:t>
            </a:r>
            <a:r>
              <a:rPr lang="fr-BE" sz="1400" b="1" i="1" dirty="0">
                <a:solidFill>
                  <a:srgbClr val="C00000"/>
                </a:solidFill>
              </a:rPr>
              <a:t>TVA réduit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pour les </a:t>
            </a:r>
            <a:r>
              <a:rPr lang="fr-BE" sz="1400" b="1" i="1" dirty="0">
                <a:solidFill>
                  <a:srgbClr val="C00000"/>
                </a:solidFill>
              </a:rPr>
              <a:t>vélos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partagés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dirty="0">
                <a:solidFill>
                  <a:schemeClr val="tx1"/>
                </a:solidFill>
              </a:rPr>
              <a:t>; </a:t>
            </a: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b="1" i="1" dirty="0">
              <a:solidFill>
                <a:schemeClr val="tx1"/>
              </a:solidFill>
            </a:endParaRP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b="1" i="1" dirty="0">
                <a:solidFill>
                  <a:srgbClr val="C00000"/>
                </a:solidFill>
              </a:rPr>
              <a:t>réforme de système des accises </a:t>
            </a:r>
            <a:r>
              <a:rPr lang="fr-BE" sz="1400" dirty="0">
                <a:solidFill>
                  <a:schemeClr val="tx1"/>
                </a:solidFill>
              </a:rPr>
              <a:t>pour « </a:t>
            </a:r>
            <a:r>
              <a:rPr lang="fr-BE" sz="1400" b="1" i="1" dirty="0">
                <a:solidFill>
                  <a:srgbClr val="C00000"/>
                </a:solidFill>
              </a:rPr>
              <a:t>distinguer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la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consommation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de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base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de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la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consommation</a:t>
            </a:r>
            <a:r>
              <a:rPr lang="fr-BE" sz="1400" dirty="0">
                <a:solidFill>
                  <a:srgbClr val="C00000"/>
                </a:solidFill>
              </a:rPr>
              <a:t> </a:t>
            </a:r>
            <a:r>
              <a:rPr lang="fr-BE" sz="1400" b="1" i="1" dirty="0">
                <a:solidFill>
                  <a:srgbClr val="C00000"/>
                </a:solidFill>
              </a:rPr>
              <a:t>supplémentaire</a:t>
            </a:r>
            <a:r>
              <a:rPr lang="fr-BE" sz="1400" dirty="0">
                <a:solidFill>
                  <a:srgbClr val="C00000"/>
                </a:solidFill>
              </a:rPr>
              <a:t> </a:t>
            </a:r>
            <a:r>
              <a:rPr lang="fr-BE" sz="1400" dirty="0">
                <a:solidFill>
                  <a:schemeClr val="tx1"/>
                </a:solidFill>
              </a:rPr>
              <a:t>» (et </a:t>
            </a:r>
            <a:r>
              <a:rPr lang="fr-BE" sz="1400" i="1" dirty="0">
                <a:solidFill>
                  <a:schemeClr val="tx1"/>
                </a:solidFill>
              </a:rPr>
              <a:t>« mieux réagir à l’ évolution des prix »</a:t>
            </a:r>
            <a:r>
              <a:rPr lang="fr-BE" sz="1400" dirty="0">
                <a:solidFill>
                  <a:schemeClr val="tx1"/>
                </a:solidFill>
              </a:rPr>
              <a:t>)</a:t>
            </a: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soutien à la rénovation en maintenant le taux de </a:t>
            </a:r>
            <a:r>
              <a:rPr lang="fr-BE" sz="1400" b="1" i="1" dirty="0">
                <a:solidFill>
                  <a:srgbClr val="C00000"/>
                </a:solidFill>
              </a:rPr>
              <a:t>TVA réduit pour la démolition/reconstruction</a:t>
            </a: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endParaRPr lang="fr-BE" sz="300" dirty="0">
              <a:solidFill>
                <a:schemeClr val="tx1"/>
              </a:solidFill>
            </a:endParaRPr>
          </a:p>
          <a:p>
            <a:pPr marL="1011237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793875" algn="l"/>
              </a:tabLst>
              <a:defRPr/>
            </a:pPr>
            <a:r>
              <a:rPr lang="fr-BE" sz="1400" dirty="0">
                <a:solidFill>
                  <a:schemeClr val="tx1"/>
                </a:solidFill>
              </a:rPr>
              <a:t>introduction </a:t>
            </a:r>
            <a:r>
              <a:rPr lang="fr-BE" sz="1400" i="1" dirty="0">
                <a:solidFill>
                  <a:schemeClr val="tx1"/>
                </a:solidFill>
              </a:rPr>
              <a:t>« d’un </a:t>
            </a:r>
            <a:r>
              <a:rPr lang="fr-BE" sz="1400" b="1" i="1" dirty="0">
                <a:solidFill>
                  <a:srgbClr val="C00000"/>
                </a:solidFill>
              </a:rPr>
              <a:t>crédit d’écotaxe </a:t>
            </a:r>
            <a:r>
              <a:rPr lang="fr-BE" sz="1400" i="1" dirty="0">
                <a:solidFill>
                  <a:schemeClr val="tx1"/>
                </a:solidFill>
              </a:rPr>
              <a:t>financé par la taxe CO2 » </a:t>
            </a:r>
            <a:r>
              <a:rPr lang="fr-BE" sz="1400" dirty="0">
                <a:solidFill>
                  <a:schemeClr val="tx1"/>
                </a:solidFill>
              </a:rPr>
              <a:t>pour </a:t>
            </a:r>
            <a:r>
              <a:rPr lang="fr-BE" sz="1400" i="1" dirty="0">
                <a:solidFill>
                  <a:schemeClr val="tx1"/>
                </a:solidFill>
              </a:rPr>
              <a:t>« les </a:t>
            </a:r>
            <a:r>
              <a:rPr lang="fr-BE" sz="1400" b="1" i="1" dirty="0">
                <a:solidFill>
                  <a:srgbClr val="C00000"/>
                </a:solidFill>
              </a:rPr>
              <a:t>familles vulnérables </a:t>
            </a:r>
            <a:r>
              <a:rPr lang="fr-BE" sz="1400" i="1" dirty="0">
                <a:solidFill>
                  <a:schemeClr val="tx1"/>
                </a:solidFill>
              </a:rPr>
              <a:t>»</a:t>
            </a:r>
            <a:r>
              <a:rPr lang="fr-BE" sz="1400" dirty="0">
                <a:solidFill>
                  <a:schemeClr val="tx1"/>
                </a:solidFill>
              </a:rPr>
              <a:t>. </a:t>
            </a: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2 points de focalisation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3624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50825" y="1319152"/>
            <a:ext cx="8641655" cy="54698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Char char="•"/>
              <a:defRPr sz="3200">
                <a:solidFill>
                  <a:srgbClr val="3A3A3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800">
                <a:solidFill>
                  <a:srgbClr val="3A3A3A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400">
                <a:solidFill>
                  <a:srgbClr val="3A3A3A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04B51"/>
              </a:buClr>
              <a:buFont typeface="Wingdings" pitchFamily="2" charset="2"/>
              <a:buChar char="n"/>
              <a:defRPr sz="2000">
                <a:solidFill>
                  <a:srgbClr val="3A3A3A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0022"/>
              </a:buClr>
              <a:buFont typeface="Wingdings" pitchFamily="2" charset="2"/>
              <a:buChar char="n"/>
              <a:defRPr>
                <a:solidFill>
                  <a:srgbClr val="3A3A3A"/>
                </a:solidFill>
                <a:latin typeface="+mn-lt"/>
                <a:ea typeface="+mn-ea"/>
              </a:defRPr>
            </a:lvl9pPr>
          </a:lstStyle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L’ensemble de la réforme s’articule autour de l’instauration d’un système fiscal de « dual </a:t>
            </a:r>
            <a:r>
              <a:rPr lang="fr-BE" sz="1600" dirty="0" err="1">
                <a:solidFill>
                  <a:schemeClr val="tx1"/>
                </a:solidFill>
              </a:rPr>
              <a:t>income</a:t>
            </a:r>
            <a:r>
              <a:rPr lang="fr-BE" sz="1600" dirty="0">
                <a:solidFill>
                  <a:schemeClr val="tx1"/>
                </a:solidFill>
              </a:rPr>
              <a:t> </a:t>
            </a:r>
            <a:r>
              <a:rPr lang="fr-BE" sz="1600" dirty="0" err="1">
                <a:solidFill>
                  <a:schemeClr val="tx1"/>
                </a:solidFill>
              </a:rPr>
              <a:t>tax</a:t>
            </a:r>
            <a:r>
              <a:rPr lang="fr-BE" sz="1600" dirty="0">
                <a:solidFill>
                  <a:schemeClr val="tx1"/>
                </a:solidFill>
              </a:rPr>
              <a:t> »… mais « à la belge »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«</a:t>
            </a:r>
            <a:r>
              <a:rPr lang="fr-BE" sz="1600" b="1" i="1" dirty="0">
                <a:solidFill>
                  <a:schemeClr val="tx1"/>
                </a:solidFill>
              </a:rPr>
              <a:t> </a:t>
            </a:r>
            <a:r>
              <a:rPr lang="fr-BE" sz="1600" b="1" i="1" u="sng" dirty="0">
                <a:solidFill>
                  <a:schemeClr val="tx1"/>
                </a:solidFill>
              </a:rPr>
              <a:t>Dual </a:t>
            </a:r>
            <a:r>
              <a:rPr lang="fr-BE" sz="1600" b="1" i="1" u="sng" dirty="0" err="1">
                <a:solidFill>
                  <a:schemeClr val="tx1"/>
                </a:solidFill>
              </a:rPr>
              <a:t>income</a:t>
            </a:r>
            <a:r>
              <a:rPr lang="fr-BE" sz="1600" b="1" i="1" u="sng" dirty="0">
                <a:solidFill>
                  <a:schemeClr val="tx1"/>
                </a:solidFill>
              </a:rPr>
              <a:t> </a:t>
            </a:r>
            <a:r>
              <a:rPr lang="fr-BE" sz="1600" b="1" i="1" u="sng" dirty="0" err="1">
                <a:solidFill>
                  <a:schemeClr val="tx1"/>
                </a:solidFill>
              </a:rPr>
              <a:t>tax</a:t>
            </a:r>
            <a:r>
              <a:rPr lang="fr-BE" sz="1600" b="1" i="1" dirty="0">
                <a:solidFill>
                  <a:schemeClr val="tx1"/>
                </a:solidFill>
              </a:rPr>
              <a:t> »</a:t>
            </a:r>
            <a:r>
              <a:rPr lang="fr-BE" sz="1600" dirty="0">
                <a:solidFill>
                  <a:schemeClr val="tx1"/>
                </a:solidFill>
              </a:rPr>
              <a:t> : </a:t>
            </a: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Tous les revenus du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capital</a:t>
            </a: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 	: 	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un seul taux forfaitaire </a:t>
            </a: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(bas) d’imposition 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endParaRPr lang="fr-BE" sz="5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  <a:tab pos="3048000" algn="l"/>
                <a:tab pos="3317875" algn="l"/>
              </a:tabLst>
              <a:defRPr/>
            </a:pP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Tous les revenus du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travail</a:t>
            </a: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 	: 	une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imposition</a:t>
            </a:r>
            <a:r>
              <a:rPr lang="fr-BE" sz="1600" dirty="0">
                <a:solidFill>
                  <a:schemeClr val="tx1"/>
                </a:solidFill>
                <a:ea typeface="Times New Roman" panose="02020603050405020304" pitchFamily="18" charset="0"/>
              </a:rPr>
              <a:t> (vraiment) </a:t>
            </a:r>
            <a:r>
              <a:rPr lang="fr-BE" sz="16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progressive</a:t>
            </a:r>
            <a:endParaRPr lang="fr-BE" sz="2000" b="1" i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500" i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« Modèle nordique » </a:t>
            </a:r>
            <a:r>
              <a:rPr lang="fr-BE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qui se traduit par une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combinaison</a:t>
            </a:r>
            <a:r>
              <a:rPr lang="fr-BE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«  d’un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taux d'imposition forfaitaire 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relativement bas appliqué à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toutes les formes de revenus du capital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fr-BE" sz="1400" b="1" i="1" u="sng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et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un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imp</a:t>
            </a:r>
            <a:r>
              <a:rPr lang="fr-BE" sz="1400" b="1" i="1" dirty="0">
                <a:solidFill>
                  <a:schemeClr val="tx1"/>
                </a:solidFill>
                <a:ea typeface="Times New Roman" panose="02020603050405020304" pitchFamily="18" charset="0"/>
              </a:rPr>
              <a:t>ôt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progressif 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appliqué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à toutes les formes de revenus du travail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S’il est bien mis en œuvre, ce double système d'imposition du revenu </a:t>
            </a:r>
            <a:r>
              <a:rPr lang="fr-BE" sz="1400" b="1" i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permet de rétablir l'équité horizontale </a:t>
            </a:r>
            <a:r>
              <a:rPr lang="fr-BE" sz="12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[NDLR : même quantité de revenus = même charge fiscal; &gt;&lt; équité verticale : revenus différents = contribution différente]</a:t>
            </a:r>
            <a:r>
              <a:rPr lang="fr-BE" sz="11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fr-BE" sz="1400" b="1" i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et d’éliminer les distorsions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Par exemple, appliquer les mêmes barèmes pour les revenus d'entreprise et les revenus salariaux éliminerait les différences de charges fiscales moyennes entre l'entrepreneuriat et le salariat, </a:t>
            </a:r>
            <a:r>
              <a:rPr lang="fr-BE" sz="1400" b="1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éliminant ainsi les opportunités de planification fiscale </a:t>
            </a:r>
            <a:r>
              <a:rPr lang="fr-BE" sz="14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» </a:t>
            </a:r>
            <a:r>
              <a:rPr lang="fr-BE" sz="12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(IMF, Country Report n° 21/210, </a:t>
            </a:r>
            <a:r>
              <a:rPr lang="fr-BE" sz="1200" i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Belgium</a:t>
            </a:r>
            <a:r>
              <a:rPr lang="fr-BE" sz="12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– </a:t>
            </a:r>
            <a:r>
              <a:rPr lang="fr-BE" sz="1200" i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Selected</a:t>
            </a:r>
            <a:r>
              <a:rPr lang="fr-BE" sz="12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issues, septembre 2021, p. 31, traduction libre).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1200" i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1200" i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r>
              <a:rPr lang="fr-BE" sz="1200" b="1" i="1" dirty="0">
                <a:solidFill>
                  <a:schemeClr val="tx1"/>
                </a:solidFill>
                <a:ea typeface="Times New Roman" panose="02020603050405020304" pitchFamily="18" charset="0"/>
              </a:rPr>
              <a:t>«</a:t>
            </a:r>
            <a:r>
              <a:rPr lang="fr-BE" sz="1600" b="1" i="1" dirty="0">
                <a:solidFill>
                  <a:schemeClr val="tx1"/>
                </a:solidFill>
              </a:rPr>
              <a:t> </a:t>
            </a:r>
            <a:r>
              <a:rPr lang="fr-BE" sz="1600" b="1" i="1" u="sng" dirty="0">
                <a:solidFill>
                  <a:schemeClr val="tx1"/>
                </a:solidFill>
              </a:rPr>
              <a:t>à la belge</a:t>
            </a:r>
            <a:r>
              <a:rPr lang="fr-BE" sz="1600" b="1" i="1" dirty="0">
                <a:solidFill>
                  <a:schemeClr val="tx1"/>
                </a:solidFill>
              </a:rPr>
              <a:t> »</a:t>
            </a:r>
            <a:r>
              <a:rPr lang="fr-BE" sz="1600" dirty="0">
                <a:solidFill>
                  <a:schemeClr val="tx1"/>
                </a:solidFill>
              </a:rPr>
              <a:t>, exemple : </a:t>
            </a:r>
          </a:p>
          <a:p>
            <a:pPr marL="709612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  <a:p>
            <a:pPr marL="709612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Un seul </a:t>
            </a:r>
            <a:r>
              <a:rPr lang="fr-BE" sz="1600" b="1" i="1" dirty="0">
                <a:solidFill>
                  <a:schemeClr val="tx1"/>
                </a:solidFill>
              </a:rPr>
              <a:t>taux de 25% sur les revenus du capital</a:t>
            </a:r>
            <a:r>
              <a:rPr lang="fr-BE" sz="1600" dirty="0">
                <a:solidFill>
                  <a:schemeClr val="tx1"/>
                </a:solidFill>
              </a:rPr>
              <a:t>,</a:t>
            </a:r>
          </a:p>
          <a:p>
            <a:pPr marL="995362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sauf pour les plus-values sur produits financiers (15%); </a:t>
            </a:r>
          </a:p>
          <a:p>
            <a:pPr marL="995362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sauf sur l’habitation propre (exonération conservée); </a:t>
            </a:r>
          </a:p>
          <a:p>
            <a:pPr marL="995362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dirty="0">
                <a:solidFill>
                  <a:schemeClr val="tx1"/>
                </a:solidFill>
              </a:rPr>
              <a:t>sauf sur les plus-values immobilières sur habitation non propre (15%),…</a:t>
            </a:r>
          </a:p>
          <a:p>
            <a:pPr marL="995362" lvl="1" algn="just">
              <a:spcBef>
                <a:spcPts val="0"/>
              </a:spcBef>
              <a:buClrTx/>
              <a:buFont typeface="Wingdings" panose="05000000000000000000" pitchFamily="2" charset="2"/>
              <a:buChar char="§"/>
              <a:tabLst>
                <a:tab pos="1698625" algn="l"/>
                <a:tab pos="1976438" algn="l"/>
              </a:tabLst>
              <a:defRPr/>
            </a:pPr>
            <a:r>
              <a:rPr lang="fr-BE" sz="1600" b="1" i="1" dirty="0">
                <a:solidFill>
                  <a:srgbClr val="C00000"/>
                </a:solidFill>
              </a:rPr>
              <a:t>sauf</a:t>
            </a:r>
            <a:r>
              <a:rPr lang="fr-BE" sz="1600" dirty="0">
                <a:solidFill>
                  <a:schemeClr val="tx1"/>
                </a:solidFill>
              </a:rPr>
              <a:t>… autres </a:t>
            </a:r>
            <a:r>
              <a:rPr lang="fr-BE" sz="1600" b="1" i="1" dirty="0">
                <a:solidFill>
                  <a:srgbClr val="C00000"/>
                </a:solidFill>
              </a:rPr>
              <a:t>« dérogations justifiables » </a:t>
            </a:r>
            <a:r>
              <a:rPr lang="fr-BE" sz="1600" dirty="0">
                <a:solidFill>
                  <a:schemeClr val="tx1"/>
                </a:solidFill>
              </a:rPr>
              <a:t>(note) </a:t>
            </a:r>
          </a:p>
          <a:p>
            <a:pPr marL="714375" lvl="1" indent="0" algn="just">
              <a:spcBef>
                <a:spcPts val="0"/>
              </a:spcBef>
              <a:buClrTx/>
              <a:buNone/>
              <a:tabLst>
                <a:tab pos="1698625" algn="l"/>
                <a:tab pos="1976438" algn="l"/>
              </a:tabLst>
              <a:defRPr/>
            </a:pPr>
            <a:endParaRPr lang="fr-BE" sz="1200" i="1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361950" lvl="1" indent="-361950" algn="just">
              <a:spcBef>
                <a:spcPts val="0"/>
              </a:spcBef>
              <a:buClrTx/>
              <a:buFont typeface="Wingdings" panose="05000000000000000000" pitchFamily="2" charset="2"/>
              <a:buChar char="Ø"/>
              <a:tabLst>
                <a:tab pos="1698625" algn="l"/>
                <a:tab pos="1976438" algn="l"/>
              </a:tabLst>
              <a:defRPr/>
            </a:pPr>
            <a:endParaRPr lang="fr-BE" sz="500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47813" y="366713"/>
            <a:ext cx="7127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0" lvl="1" indent="0">
              <a:spcBef>
                <a:spcPts val="0"/>
              </a:spcBef>
              <a:buClrTx/>
              <a:buNone/>
              <a:tabLst>
                <a:tab pos="1698625" algn="l"/>
              </a:tabLst>
              <a:defRPr/>
            </a:pPr>
            <a:r>
              <a:rPr lang="fr-BE" sz="2100" b="1" i="1" dirty="0">
                <a:solidFill>
                  <a:srgbClr val="C00000"/>
                </a:solidFill>
              </a:rPr>
              <a:t>L’élément central – le « Dual </a:t>
            </a:r>
            <a:r>
              <a:rPr lang="fr-BE" sz="2100" b="1" i="1" dirty="0" err="1">
                <a:solidFill>
                  <a:srgbClr val="C00000"/>
                </a:solidFill>
              </a:rPr>
              <a:t>income</a:t>
            </a:r>
            <a:r>
              <a:rPr lang="fr-BE" sz="2100" b="1" i="1" dirty="0">
                <a:solidFill>
                  <a:srgbClr val="C00000"/>
                </a:solidFill>
              </a:rPr>
              <a:t> </a:t>
            </a:r>
            <a:r>
              <a:rPr lang="fr-BE" sz="2100" b="1" i="1" dirty="0" err="1">
                <a:solidFill>
                  <a:srgbClr val="C00000"/>
                </a:solidFill>
              </a:rPr>
              <a:t>tax</a:t>
            </a:r>
            <a:r>
              <a:rPr lang="fr-BE" sz="2100" b="1" i="1" dirty="0">
                <a:solidFill>
                  <a:srgbClr val="C00000"/>
                </a:solidFill>
              </a:rPr>
              <a:t> »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7CA0872-22B6-4361-BC70-427D1E67F315}"/>
              </a:ext>
            </a:extLst>
          </p:cNvPr>
          <p:cNvCxnSpPr>
            <a:cxnSpLocks/>
          </p:cNvCxnSpPr>
          <p:nvPr/>
        </p:nvCxnSpPr>
        <p:spPr>
          <a:xfrm>
            <a:off x="803203" y="1204913"/>
            <a:ext cx="808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05DFE218-BECE-42DD-B455-1EDBA3EC0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581" y="468817"/>
            <a:ext cx="1675629" cy="34268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EFA57D1C-B8F8-4579-B968-D919C4B0DE94}"/>
              </a:ext>
            </a:extLst>
          </p:cNvPr>
          <p:cNvSpPr txBox="1"/>
          <p:nvPr/>
        </p:nvSpPr>
        <p:spPr>
          <a:xfrm>
            <a:off x="7879336" y="847576"/>
            <a:ext cx="10948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8DC49935-40AD-4386-BC72-7AF8F8E03937}" type="slidenum">
              <a:rPr lang="fr-BE" sz="1400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58686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in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0065_160215_POWERPOINT_DE_REUNION [Lecture seule]" id="{2A17A2B1-D7C9-45C9-9162-5D97411734A7}" vid="{AAB2CDDD-8C17-4F22-B924-6101ED0D419C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51781</TotalTime>
  <Words>4588</Words>
  <Application>Microsoft Office PowerPoint</Application>
  <PresentationFormat>Affichage à l'écran (4:3)</PresentationFormat>
  <Paragraphs>532</Paragraphs>
  <Slides>22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Lucida Grande</vt:lpstr>
      <vt:lpstr>Wingdings</vt:lpstr>
      <vt:lpstr>Thème Office</vt:lpstr>
      <vt:lpstr>Fin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Franssen</dc:creator>
  <cp:lastModifiedBy>Roland Rosoux</cp:lastModifiedBy>
  <cp:revision>214</cp:revision>
  <cp:lastPrinted>2022-09-05T16:20:27Z</cp:lastPrinted>
  <dcterms:created xsi:type="dcterms:W3CDTF">2020-04-30T14:22:50Z</dcterms:created>
  <dcterms:modified xsi:type="dcterms:W3CDTF">2022-12-07T20:46:56Z</dcterms:modified>
</cp:coreProperties>
</file>