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7.xml"/>
  <Override ContentType="application/vnd.openxmlformats-officedocument.presentationml.notesSlide+xml" PartName="/ppt/notesSlides/notesSlide5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1.xml"/>
  <Override ContentType="application/vnd.openxmlformats-officedocument.presentationml.notesSlide+xml" PartName="/ppt/notesSlides/notesSlide24.xml"/>
  <Override ContentType="application/vnd.openxmlformats-officedocument.presentationml.notesSlide+xml" PartName="/ppt/notesSlides/notesSlide50.xml"/>
  <Override ContentType="application/vnd.openxmlformats-officedocument.presentationml.notesSlide+xml" PartName="/ppt/notesSlides/notesSlide42.xml"/>
  <Override ContentType="application/vnd.openxmlformats-officedocument.presentationml.notesSlide+xml" PartName="/ppt/notesSlides/notesSlide85.xml"/>
  <Override ContentType="application/vnd.openxmlformats-officedocument.presentationml.notesSlide+xml" PartName="/ppt/notesSlides/notesSlide16.xml"/>
  <Override ContentType="application/vnd.openxmlformats-officedocument.presentationml.notesSlide+xml" PartName="/ppt/notesSlides/notesSlide34.xml"/>
  <Override ContentType="application/vnd.openxmlformats-officedocument.presentationml.notesSlide+xml" PartName="/ppt/notesSlides/notesSlide77.xml"/>
  <Override ContentType="application/vnd.openxmlformats-officedocument.presentationml.notesSlide+xml" PartName="/ppt/notesSlides/notesSlide1.xml"/>
  <Override ContentType="application/vnd.openxmlformats-officedocument.presentationml.notesSlide+xml" PartName="/ppt/notesSlides/notesSlide73.xml"/>
  <Override ContentType="application/vnd.openxmlformats-officedocument.presentationml.notesSlide+xml" PartName="/ppt/notesSlides/notesSlide81.xml"/>
  <Override ContentType="application/vnd.openxmlformats-officedocument.presentationml.notesSlide+xml" PartName="/ppt/notesSlides/notesSlide30.xml"/>
  <Override ContentType="application/vnd.openxmlformats-officedocument.presentationml.notesSlide+xml" PartName="/ppt/notesSlides/notesSlide69.xml"/>
  <Override ContentType="application/vnd.openxmlformats-officedocument.presentationml.notesSlide+xml" PartName="/ppt/notesSlides/notesSlide26.xml"/>
  <Override ContentType="application/vnd.openxmlformats-officedocument.presentationml.notesSlide+xml" PartName="/ppt/notesSlides/notesSlide39.xml"/>
  <Override ContentType="application/vnd.openxmlformats-officedocument.presentationml.notesSlide+xml" PartName="/ppt/notesSlides/notesSlide93.xml"/>
  <Override ContentType="application/vnd.openxmlformats-officedocument.presentationml.notesSlide+xml" PartName="/ppt/notesSlides/notesSlide87.xml"/>
  <Override ContentType="application/vnd.openxmlformats-officedocument.presentationml.notesSlide+xml" PartName="/ppt/notesSlides/notesSlide57.xml"/>
  <Override ContentType="application/vnd.openxmlformats-officedocument.presentationml.notesSlide+xml" PartName="/ppt/notesSlides/notesSlide44.xml"/>
  <Override ContentType="application/vnd.openxmlformats-officedocument.presentationml.notesSlide+xml" PartName="/ppt/notesSlides/notesSlide14.xml"/>
  <Override ContentType="application/vnd.openxmlformats-officedocument.presentationml.notesSlide+xml" PartName="/ppt/notesSlides/notesSlide75.xml"/>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54.xml"/>
  <Override ContentType="application/vnd.openxmlformats-officedocument.presentationml.notesSlide+xml" PartName="/ppt/notesSlides/notesSlide97.xml"/>
  <Override ContentType="application/vnd.openxmlformats-officedocument.presentationml.notesSlide+xml" PartName="/ppt/notesSlides/notesSlide46.xml"/>
  <Override ContentType="application/vnd.openxmlformats-officedocument.presentationml.notesSlide+xml" PartName="/ppt/notesSlides/notesSlide9.xml"/>
  <Override ContentType="application/vnd.openxmlformats-officedocument.presentationml.notesSlide+xml" PartName="/ppt/notesSlides/notesSlide89.xml"/>
  <Override ContentType="application/vnd.openxmlformats-officedocument.presentationml.notesSlide+xml" PartName="/ppt/notesSlides/notesSlide11.xml"/>
  <Override ContentType="application/vnd.openxmlformats-officedocument.presentationml.notesSlide+xml" PartName="/ppt/notesSlides/notesSlide63.xml"/>
  <Override ContentType="application/vnd.openxmlformats-officedocument.presentationml.notesSlide+xml" PartName="/ppt/notesSlides/notesSlide20.xml"/>
  <Override ContentType="application/vnd.openxmlformats-officedocument.presentationml.notesSlide+xml" PartName="/ppt/notesSlides/notesSlide60.xml"/>
  <Override ContentType="application/vnd.openxmlformats-officedocument.presentationml.notesSlide+xml" PartName="/ppt/notesSlides/notesSlide18.xml"/>
  <Override ContentType="application/vnd.openxmlformats-officedocument.presentationml.notesSlide+xml" PartName="/ppt/notesSlides/notesSlide48.xml"/>
  <Override ContentType="application/vnd.openxmlformats-officedocument.presentationml.notesSlide+xml" PartName="/ppt/notesSlides/notesSlide95.xml"/>
  <Override ContentType="application/vnd.openxmlformats-officedocument.presentationml.notesSlide+xml" PartName="/ppt/notesSlides/notesSlide22.xml"/>
  <Override ContentType="application/vnd.openxmlformats-officedocument.presentationml.notesSlide+xml" PartName="/ppt/notesSlides/notesSlide52.xml"/>
  <Override ContentType="application/vnd.openxmlformats-officedocument.presentationml.notesSlide+xml" PartName="/ppt/notesSlides/notesSlide7.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65.xml"/>
  <Override ContentType="application/vnd.openxmlformats-officedocument.presentationml.notesSlide+xml" PartName="/ppt/notesSlides/notesSlide78.xml"/>
  <Override ContentType="application/vnd.openxmlformats-officedocument.presentationml.notesSlide+xml" PartName="/ppt/notesSlides/notesSlide71.xml"/>
  <Override ContentType="application/vnd.openxmlformats-officedocument.presentationml.notesSlide+xml" PartName="/ppt/notesSlides/notesSlide92.xml"/>
  <Override ContentType="application/vnd.openxmlformats-officedocument.presentationml.notesSlide+xml" PartName="/ppt/notesSlides/notesSlide84.xml"/>
  <Override ContentType="application/vnd.openxmlformats-officedocument.presentationml.notesSlide+xml" PartName="/ppt/notesSlides/notesSlide76.xml"/>
  <Override ContentType="application/vnd.openxmlformats-officedocument.presentationml.notesSlide+xml" PartName="/ppt/notesSlides/notesSlide33.xml"/>
  <Override ContentType="application/vnd.openxmlformats-officedocument.presentationml.notesSlide+xml" PartName="/ppt/notesSlides/notesSlide41.xml"/>
  <Override ContentType="application/vnd.openxmlformats-officedocument.presentationml.notesSlide+xml" PartName="/ppt/notesSlides/notesSlide15.xml"/>
  <Override ContentType="application/vnd.openxmlformats-officedocument.presentationml.notesSlide+xml" PartName="/ppt/notesSlides/notesSlide68.xml"/>
  <Override ContentType="application/vnd.openxmlformats-officedocument.presentationml.notesSlide+xml" PartName="/ppt/notesSlides/notesSlide17.xml"/>
  <Override ContentType="application/vnd.openxmlformats-officedocument.presentationml.notesSlide+xml" PartName="/ppt/notesSlides/notesSlide82.xml"/>
  <Override ContentType="application/vnd.openxmlformats-officedocument.presentationml.notesSlide+xml" PartName="/ppt/notesSlides/notesSlide94.xml"/>
  <Override ContentType="application/vnd.openxmlformats-officedocument.presentationml.notesSlide+xml" PartName="/ppt/notesSlides/notesSlide51.xml"/>
  <Override ContentType="application/vnd.openxmlformats-officedocument.presentationml.notesSlide+xml" PartName="/ppt/notesSlides/notesSlide90.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43.xml"/>
  <Override ContentType="application/vnd.openxmlformats-officedocument.presentationml.notesSlide+xml" PartName="/ppt/notesSlides/notesSlide13.xml"/>
  <Override ContentType="application/vnd.openxmlformats-officedocument.presentationml.notesSlide+xml" PartName="/ppt/notesSlides/notesSlide86.xml"/>
  <Override ContentType="application/vnd.openxmlformats-officedocument.presentationml.notesSlide+xml" PartName="/ppt/notesSlides/notesSlide99.xml"/>
  <Override ContentType="application/vnd.openxmlformats-officedocument.presentationml.notesSlide+xml" PartName="/ppt/notesSlides/notesSlide56.xml"/>
  <Override ContentType="application/vnd.openxmlformats-officedocument.presentationml.notesSlide+xml" PartName="/ppt/notesSlides/notesSlide31.xml"/>
  <Override ContentType="application/vnd.openxmlformats-officedocument.presentationml.notesSlide+xml" PartName="/ppt/notesSlides/notesSlide80.xml"/>
  <Override ContentType="application/vnd.openxmlformats-officedocument.presentationml.notesSlide+xml" PartName="/ppt/notesSlides/notesSlide61.xml"/>
  <Override ContentType="application/vnd.openxmlformats-officedocument.presentationml.notesSlide+xml" PartName="/ppt/notesSlides/notesSlide74.xml"/>
  <Override ContentType="application/vnd.openxmlformats-officedocument.presentationml.notesSlide+xml" PartName="/ppt/notesSlides/notesSlide58.xml"/>
  <Override ContentType="application/vnd.openxmlformats-officedocument.presentationml.notesSlide+xml" PartName="/ppt/notesSlides/notesSlide27.xml"/>
  <Override ContentType="application/vnd.openxmlformats-officedocument.presentationml.notesSlide+xml" PartName="/ppt/notesSlides/notesSlide88.xml"/>
  <Override ContentType="application/vnd.openxmlformats-officedocument.presentationml.notesSlide+xml" PartName="/ppt/notesSlides/notesSlide2.xml"/>
  <Override ContentType="application/vnd.openxmlformats-officedocument.presentationml.notesSlide+xml" PartName="/ppt/notesSlides/notesSlide62.xml"/>
  <Override ContentType="application/vnd.openxmlformats-officedocument.presentationml.notesSlide+xml" PartName="/ppt/notesSlides/notesSlide45.xml"/>
  <Override ContentType="application/vnd.openxmlformats-officedocument.presentationml.notesSlide+xml" PartName="/ppt/notesSlides/notesSlide70.xml"/>
  <Override ContentType="application/vnd.openxmlformats-officedocument.presentationml.notesSlide+xml" PartName="/ppt/notesSlides/notesSlide28.xml"/>
  <Override ContentType="application/vnd.openxmlformats-officedocument.presentationml.notesSlide+xml" PartName="/ppt/notesSlides/notesSlide55.xml"/>
  <Override ContentType="application/vnd.openxmlformats-officedocument.presentationml.notesSlide+xml" PartName="/ppt/notesSlides/notesSlide12.xml"/>
  <Override ContentType="application/vnd.openxmlformats-officedocument.presentationml.notesSlide+xml" PartName="/ppt/notesSlides/notesSlide47.xml"/>
  <Override ContentType="application/vnd.openxmlformats-officedocument.presentationml.notesSlide+xml" PartName="/ppt/notesSlides/notesSlide72.xml"/>
  <Override ContentType="application/vnd.openxmlformats-officedocument.presentationml.notesSlide+xml" PartName="/ppt/notesSlides/notesSlide98.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8.xml"/>
  <Override ContentType="application/vnd.openxmlformats-officedocument.presentationml.notesSlide+xml" PartName="/ppt/notesSlides/notesSlide64.xml"/>
  <Override ContentType="application/vnd.openxmlformats-officedocument.presentationml.notesSlide+xml" PartName="/ppt/notesSlides/notesSlide6.xml"/>
  <Override ContentType="application/vnd.openxmlformats-officedocument.presentationml.notesSlide+xml" PartName="/ppt/notesSlides/notesSlide79.xml"/>
  <Override ContentType="application/vnd.openxmlformats-officedocument.presentationml.notesSlide+xml" PartName="/ppt/notesSlides/notesSlide36.xml"/>
  <Override ContentType="application/vnd.openxmlformats-officedocument.presentationml.notesSlide+xml" PartName="/ppt/notesSlides/notesSlide49.xml"/>
  <Override ContentType="application/vnd.openxmlformats-officedocument.presentationml.notesSlide+xml" PartName="/ppt/notesSlides/notesSlide96.xml"/>
  <Override ContentType="application/vnd.openxmlformats-officedocument.presentationml.notesSlide+xml" PartName="/ppt/notesSlides/notesSlide19.xml"/>
  <Override ContentType="application/vnd.openxmlformats-officedocument.presentationml.notesSlide+xml" PartName="/ppt/notesSlides/notesSlide83.xml"/>
  <Override ContentType="application/vnd.openxmlformats-officedocument.presentationml.notesSlide+xml" PartName="/ppt/notesSlides/notesSlide53.xml"/>
  <Override ContentType="application/vnd.openxmlformats-officedocument.presentationml.notesSlide+xml" PartName="/ppt/notesSlides/notesSlide40.xml"/>
  <Override ContentType="application/vnd.openxmlformats-officedocument.presentationml.notesSlide+xml" PartName="/ppt/notesSlides/notesSlide23.xml"/>
  <Override ContentType="application/vnd.openxmlformats-officedocument.presentationml.notesSlide+xml" PartName="/ppt/notesSlides/notesSlide66.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3.xml"/>
  <Override ContentType="application/vnd.openxmlformats-officedocument.presentationml.slide+xml" PartName="/ppt/slides/slide78.xml"/>
  <Override ContentType="application/vnd.openxmlformats-officedocument.presentationml.slide+xml" PartName="/ppt/slides/slide86.xml"/>
  <Override ContentType="application/vnd.openxmlformats-officedocument.presentationml.slide+xml" PartName="/ppt/slides/slide35.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5.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3.xml"/>
  <Override ContentType="application/vnd.openxmlformats-officedocument.presentationml.slide+xml" PartName="/ppt/slides/slide51.xml"/>
  <Override ContentType="application/vnd.openxmlformats-officedocument.presentationml.slide+xml" PartName="/ppt/slides/slide68.xml"/>
  <Override ContentType="application/vnd.openxmlformats-officedocument.presentationml.slide+xml" PartName="/ppt/slides/slide94.xml"/>
  <Override ContentType="application/vnd.openxmlformats-officedocument.presentationml.slide+xml" PartName="/ppt/slides/slide84.xml"/>
  <Override ContentType="application/vnd.openxmlformats-officedocument.presentationml.slide+xml" PartName="/ppt/slides/slide37.xml"/>
  <Override ContentType="application/vnd.openxmlformats-officedocument.presentationml.slide+xml" PartName="/ppt/slides/slide71.xml"/>
  <Override ContentType="application/vnd.openxmlformats-officedocument.presentationml.slide+xml" PartName="/ppt/slides/slide41.xml"/>
  <Override ContentType="application/vnd.openxmlformats-officedocument.presentationml.slide+xml" PartName="/ppt/slides/slide7.xml"/>
  <Override ContentType="application/vnd.openxmlformats-officedocument.presentationml.slide+xml" PartName="/ppt/slides/slide66.xml"/>
  <Override ContentType="application/vnd.openxmlformats-officedocument.presentationml.slide+xml" PartName="/ppt/slides/slide23.xml"/>
  <Override ContentType="application/vnd.openxmlformats-officedocument.presentationml.slide+xml" PartName="/ppt/slides/slide10.xml"/>
  <Override ContentType="application/vnd.openxmlformats-officedocument.presentationml.slide+xml" PartName="/ppt/slides/slide53.xml"/>
  <Override ContentType="application/vnd.openxmlformats-officedocument.presentationml.slide+xml" PartName="/ppt/slides/slide96.xml"/>
  <Override ContentType="application/vnd.openxmlformats-officedocument.presentationml.slide+xml" PartName="/ppt/slides/slide48.xml"/>
  <Override ContentType="application/vnd.openxmlformats-officedocument.presentationml.slide+xml" PartName="/ppt/slides/slide22.xml"/>
  <Override ContentType="application/vnd.openxmlformats-officedocument.presentationml.slide+xml" PartName="/ppt/slides/slide82.xml"/>
  <Override ContentType="application/vnd.openxmlformats-officedocument.presentationml.slide+xml" PartName="/ppt/slides/slide65.xml"/>
  <Override ContentType="application/vnd.openxmlformats-officedocument.presentationml.slide+xml" PartName="/ppt/slides/slide9.xml"/>
  <Override ContentType="application/vnd.openxmlformats-officedocument.presentationml.slide+xml" PartName="/ppt/slides/slide12.xml"/>
  <Override ContentType="application/vnd.openxmlformats-officedocument.presentationml.slide+xml" PartName="/ppt/slides/slide98.xml"/>
  <Override ContentType="application/vnd.openxmlformats-officedocument.presentationml.slide+xml" PartName="/ppt/slides/slide72.xml"/>
  <Override ContentType="application/vnd.openxmlformats-officedocument.presentationml.slide+xml" PartName="/ppt/slides/slide20.xml"/>
  <Override ContentType="application/vnd.openxmlformats-officedocument.presentationml.slide+xml" PartName="/ppt/slides/slide38.xml"/>
  <Override ContentType="application/vnd.openxmlformats-officedocument.presentationml.slide+xml" PartName="/ppt/slides/slide46.xml"/>
  <Override ContentType="application/vnd.openxmlformats-officedocument.presentationml.slide+xml" PartName="/ppt/slides/slide55.xml"/>
  <Override ContentType="application/vnd.openxmlformats-officedocument.presentationml.slide+xml" PartName="/ppt/slides/slide29.xml"/>
  <Override ContentType="application/vnd.openxmlformats-officedocument.presentationml.slide+xml" PartName="/ppt/slides/slide59.xml"/>
  <Override ContentType="application/vnd.openxmlformats-officedocument.presentationml.slide+xml" PartName="/ppt/slides/slide89.xml"/>
  <Override ContentType="application/vnd.openxmlformats-officedocument.presentationml.slide+xml" PartName="/ppt/slides/slide76.xml"/>
  <Override ContentType="application/vnd.openxmlformats-officedocument.presentationml.slide+xml" PartName="/ppt/slides/slide63.xml"/>
  <Override ContentType="application/vnd.openxmlformats-officedocument.presentationml.slide+xml" PartName="/ppt/slides/slide93.xml"/>
  <Override ContentType="application/vnd.openxmlformats-officedocument.presentationml.slide+xml" PartName="/ppt/slides/slide80.xml"/>
  <Override ContentType="application/vnd.openxmlformats-officedocument.presentationml.slide+xml" PartName="/ppt/slides/slide61.xml"/>
  <Override ContentType="application/vnd.openxmlformats-officedocument.presentationml.slide+xml" PartName="/ppt/slides/slide91.xml"/>
  <Override ContentType="application/vnd.openxmlformats-officedocument.presentationml.slide+xml" PartName="/ppt/slides/slide31.xml"/>
  <Override ContentType="application/vnd.openxmlformats-officedocument.presentationml.slide+xml" PartName="/ppt/slides/slide87.xml"/>
  <Override ContentType="application/vnd.openxmlformats-officedocument.presentationml.slide+xml" PartName="/ppt/slides/slide74.xml"/>
  <Override ContentType="application/vnd.openxmlformats-officedocument.presentationml.slide+xml" PartName="/ppt/slides/slide27.xml"/>
  <Override ContentType="application/vnd.openxmlformats-officedocument.presentationml.slide+xml" PartName="/ppt/slides/slide57.xml"/>
  <Override ContentType="application/vnd.openxmlformats-officedocument.presentationml.slide+xml" PartName="/ppt/slides/slide2.xml"/>
  <Override ContentType="application/vnd.openxmlformats-officedocument.presentationml.slide+xml" PartName="/ppt/slides/slide44.xml"/>
  <Override ContentType="application/vnd.openxmlformats-officedocument.presentationml.slide+xml" PartName="/ppt/slides/slide14.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60.xml"/>
  <Override ContentType="application/vnd.openxmlformats-officedocument.presentationml.slide+xml" PartName="/ppt/slides/slide52.xml"/>
  <Override ContentType="application/vnd.openxmlformats-officedocument.presentationml.slide+xml" PartName="/ppt/slides/slide26.xml"/>
  <Override ContentType="application/vnd.openxmlformats-officedocument.presentationml.slide+xml" PartName="/ppt/slides/slide95.xml"/>
  <Override ContentType="application/vnd.openxmlformats-officedocument.presentationml.slide+xml" PartName="/ppt/slides/slide69.xml"/>
  <Override ContentType="application/vnd.openxmlformats-officedocument.presentationml.slide+xml" PartName="/ppt/slides/slide85.xml"/>
  <Override ContentType="application/vnd.openxmlformats-officedocument.presentationml.slide+xml" PartName="/ppt/slides/slide42.xml"/>
  <Override ContentType="application/vnd.openxmlformats-officedocument.presentationml.slide+xml" PartName="/ppt/slides/slide50.xml"/>
  <Override ContentType="application/vnd.openxmlformats-officedocument.presentationml.slide+xml" PartName="/ppt/slides/slide77.xml"/>
  <Override ContentType="application/vnd.openxmlformats-officedocument.presentationml.slide+xml" PartName="/ppt/slides/slide34.xml"/>
  <Override ContentType="application/vnd.openxmlformats-officedocument.presentationml.slide+xml" PartName="/ppt/slides/slide16.xml"/>
  <Override ContentType="application/vnd.openxmlformats-officedocument.presentationml.slide+xml" PartName="/ppt/slides/slide24.xml"/>
  <Override ContentType="application/vnd.openxmlformats-officedocument.presentationml.slide+xml" PartName="/ppt/slides/slide97.xml"/>
  <Override ContentType="application/vnd.openxmlformats-officedocument.presentationml.slide+xml" PartName="/ppt/slides/slide11.xml"/>
  <Override ContentType="application/vnd.openxmlformats-officedocument.presentationml.slide+xml" PartName="/ppt/slides/slide67.xml"/>
  <Override ContentType="application/vnd.openxmlformats-officedocument.presentationml.slide+xml" PartName="/ppt/slides/slide54.xml"/>
  <Override ContentType="application/vnd.openxmlformats-officedocument.presentationml.slide+xml" PartName="/ppt/slides/slide36.xml"/>
  <Override ContentType="application/vnd.openxmlformats-officedocument.presentationml.slide+xml" PartName="/ppt/slides/slide79.xml"/>
  <Override ContentType="application/vnd.openxmlformats-officedocument.presentationml.slide+xml" PartName="/ppt/slides/slide49.xml"/>
  <Override ContentType="application/vnd.openxmlformats-officedocument.presentationml.slide+xml" PartName="/ppt/slides/slide83.xml"/>
  <Override ContentType="application/vnd.openxmlformats-officedocument.presentationml.slide+xml" PartName="/ppt/slides/slide70.xml"/>
  <Override ContentType="application/vnd.openxmlformats-officedocument.presentationml.slide+xml" PartName="/ppt/slides/slide6.xml"/>
  <Override ContentType="application/vnd.openxmlformats-officedocument.presentationml.slide+xml" PartName="/ppt/slides/slide40.xml"/>
  <Override ContentType="application/vnd.openxmlformats-officedocument.presentationml.slide+xml" PartName="/ppt/slides/slide73.xml"/>
  <Override ContentType="application/vnd.openxmlformats-officedocument.presentationml.slide+xml" PartName="/ppt/slides/slide30.xml"/>
  <Override ContentType="application/vnd.openxmlformats-officedocument.presentationml.slide+xml" PartName="/ppt/slides/slide99.xml"/>
  <Override ContentType="application/vnd.openxmlformats-officedocument.presentationml.slide+xml" PartName="/ppt/slides/slide39.xml"/>
  <Override ContentType="application/vnd.openxmlformats-officedocument.presentationml.slide+xml" PartName="/ppt/slides/slide13.xml"/>
  <Override ContentType="application/vnd.openxmlformats-officedocument.presentationml.slide+xml" PartName="/ppt/slides/slide56.xml"/>
  <Override ContentType="application/vnd.openxmlformats-officedocument.presentationml.slide+xml" PartName="/ppt/slides/slide47.xml"/>
  <Override ContentType="application/vnd.openxmlformats-officedocument.presentationml.slide+xml" PartName="/ppt/slides/slide21.xml"/>
  <Override ContentType="application/vnd.openxmlformats-officedocument.presentationml.slide+xml" PartName="/ppt/slides/slide64.xml"/>
  <Override ContentType="application/vnd.openxmlformats-officedocument.presentationml.slide+xml" PartName="/ppt/slides/slide81.xml"/>
  <Override ContentType="application/vnd.openxmlformats-officedocument.presentationml.slide+xml" PartName="/ppt/slides/slide90.xml"/>
  <Override ContentType="application/vnd.openxmlformats-officedocument.presentationml.slide+xml" PartName="/ppt/slides/slide8.xml"/>
  <Override ContentType="application/vnd.openxmlformats-officedocument.presentationml.slide+xml" PartName="/ppt/slides/slide32.xml"/>
  <Override ContentType="application/vnd.openxmlformats-officedocument.presentationml.slide+xml" PartName="/ppt/slides/slide62.xml"/>
  <Override ContentType="application/vnd.openxmlformats-officedocument.presentationml.slide+xml" PartName="/ppt/slides/slide75.xml"/>
  <Override ContentType="application/vnd.openxmlformats-officedocument.presentationml.slide+xml" PartName="/ppt/slides/slide1.xml"/>
  <Override ContentType="application/vnd.openxmlformats-officedocument.presentationml.slide+xml" PartName="/ppt/slides/slide58.xml"/>
  <Override ContentType="application/vnd.openxmlformats-officedocument.presentationml.slide+xml" PartName="/ppt/slides/slide45.xml"/>
  <Override ContentType="application/vnd.openxmlformats-officedocument.presentationml.slide+xml" PartName="/ppt/slides/slide28.xml"/>
  <Override ContentType="application/vnd.openxmlformats-officedocument.presentationml.slide+xml" PartName="/ppt/slides/slide15.xml"/>
  <Override ContentType="application/vnd.openxmlformats-officedocument.presentationml.slide+xml" PartName="/ppt/slides/slide88.xml"/>
  <Override ContentType="application/vnd.openxmlformats-officedocument.presentationml.slide+xml" PartName="/ppt/slides/slide92.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showSpecialPlsOnTitleSld="0">
  <p:sldMasterIdLst>
    <p:sldMasterId id="2147483648"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 id="275" r:id="rId25"/>
    <p:sldId id="276" r:id="rId26"/>
    <p:sldId id="277" r:id="rId27"/>
    <p:sldId id="278" r:id="rId28"/>
    <p:sldId id="279" r:id="rId29"/>
    <p:sldId id="280" r:id="rId30"/>
    <p:sldId id="281" r:id="rId31"/>
    <p:sldId id="282" r:id="rId32"/>
    <p:sldId id="283" r:id="rId33"/>
    <p:sldId id="284" r:id="rId34"/>
    <p:sldId id="285" r:id="rId35"/>
    <p:sldId id="286" r:id="rId36"/>
    <p:sldId id="287" r:id="rId37"/>
    <p:sldId id="288" r:id="rId38"/>
    <p:sldId id="289" r:id="rId39"/>
    <p:sldId id="290" r:id="rId40"/>
    <p:sldId id="291" r:id="rId41"/>
    <p:sldId id="292" r:id="rId42"/>
    <p:sldId id="293" r:id="rId43"/>
    <p:sldId id="294" r:id="rId44"/>
    <p:sldId id="295" r:id="rId45"/>
    <p:sldId id="296" r:id="rId46"/>
    <p:sldId id="297" r:id="rId47"/>
    <p:sldId id="298" r:id="rId48"/>
    <p:sldId id="299" r:id="rId49"/>
    <p:sldId id="300" r:id="rId50"/>
    <p:sldId id="301" r:id="rId51"/>
    <p:sldId id="302" r:id="rId52"/>
    <p:sldId id="303" r:id="rId53"/>
    <p:sldId id="304" r:id="rId54"/>
    <p:sldId id="305" r:id="rId55"/>
    <p:sldId id="306" r:id="rId56"/>
    <p:sldId id="307" r:id="rId57"/>
    <p:sldId id="308" r:id="rId58"/>
    <p:sldId id="309" r:id="rId59"/>
    <p:sldId id="310" r:id="rId60"/>
    <p:sldId id="311" r:id="rId61"/>
    <p:sldId id="312" r:id="rId62"/>
    <p:sldId id="313" r:id="rId63"/>
    <p:sldId id="314" r:id="rId64"/>
    <p:sldId id="315" r:id="rId65"/>
    <p:sldId id="316" r:id="rId66"/>
    <p:sldId id="317" r:id="rId67"/>
    <p:sldId id="318" r:id="rId68"/>
    <p:sldId id="319" r:id="rId69"/>
    <p:sldId id="320" r:id="rId70"/>
    <p:sldId id="321" r:id="rId71"/>
    <p:sldId id="322" r:id="rId72"/>
    <p:sldId id="323" r:id="rId73"/>
    <p:sldId id="324" r:id="rId74"/>
    <p:sldId id="325" r:id="rId75"/>
    <p:sldId id="326" r:id="rId76"/>
    <p:sldId id="327" r:id="rId77"/>
    <p:sldId id="328" r:id="rId78"/>
    <p:sldId id="329" r:id="rId79"/>
    <p:sldId id="330" r:id="rId80"/>
    <p:sldId id="331" r:id="rId81"/>
    <p:sldId id="332" r:id="rId82"/>
    <p:sldId id="333" r:id="rId83"/>
    <p:sldId id="334" r:id="rId84"/>
    <p:sldId id="335" r:id="rId85"/>
    <p:sldId id="336" r:id="rId86"/>
    <p:sldId id="337" r:id="rId87"/>
    <p:sldId id="338" r:id="rId88"/>
    <p:sldId id="339" r:id="rId89"/>
    <p:sldId id="340" r:id="rId90"/>
    <p:sldId id="341" r:id="rId91"/>
    <p:sldId id="342" r:id="rId92"/>
    <p:sldId id="343" r:id="rId93"/>
    <p:sldId id="344" r:id="rId94"/>
    <p:sldId id="345" r:id="rId95"/>
    <p:sldId id="346" r:id="rId96"/>
    <p:sldId id="347" r:id="rId97"/>
    <p:sldId id="348" r:id="rId98"/>
    <p:sldId id="349" r:id="rId99"/>
    <p:sldId id="350" r:id="rId100"/>
    <p:sldId id="351" r:id="rId101"/>
    <p:sldId id="352" r:id="rId102"/>
    <p:sldId id="353" r:id="rId103"/>
    <p:sldId id="354" r:id="rId104"/>
  </p:sldIdLst>
  <p:sldSz cy="6858000" cx="12192000"/>
  <p:notesSz cx="6889750" cy="10021875"/>
  <p:embeddedFontLst>
    <p:embeddedFont>
      <p:font typeface="Nunito"/>
      <p:regular r:id="rId105"/>
      <p:bold r:id="rId106"/>
      <p:italic r:id="rId107"/>
      <p:boldItalic r:id="rId10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3840">
          <p15:clr>
            <a:srgbClr val="A4A3A4"/>
          </p15:clr>
        </p15:guide>
        <p15:guide id="3" pos="3936">
          <p15:clr>
            <a:srgbClr val="9AA0A6"/>
          </p15:clr>
        </p15:guide>
        <p15:guide id="4" pos="4032">
          <p15:clr>
            <a:srgbClr val="9AA0A6"/>
          </p15:clr>
        </p15:guide>
      </p15:sldGuideLst>
    </p:ext>
    <p:ext uri="{2D200454-40CA-4A62-9FC3-DE9A4176ACB9}">
      <p15:notesGuideLst>
        <p15:guide id="1" orient="horz" pos="3156">
          <p15:clr>
            <a:srgbClr val="A4A3A4"/>
          </p15:clr>
        </p15:guide>
        <p15:guide id="2" pos="2170">
          <p15:clr>
            <a:srgbClr val="A4A3A4"/>
          </p15:clr>
        </p15:guide>
      </p15:notesGuideLst>
    </p:ext>
    <p:ext uri="http://customooxmlschemas.google.com/">
      <go:slidesCustomData xmlns:go="http://customooxmlschemas.google.com/" r:id="rId109" roundtripDataSignature="AMtx7mgJjR254rvmMpd4ejlfnp6oXqgQ1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3840"/>
        <p:guide pos="3936"/>
        <p:guide pos="4032"/>
      </p:guideLst>
    </p:cSldViewPr>
  </p:slideViewPr>
  <p:notesViewPr>
    <p:cSldViewPr snapToGrid="0">
      <p:cViewPr varScale="1">
        <p:scale>
          <a:sx n="100" d="100"/>
          <a:sy n="100" d="100"/>
        </p:scale>
        <p:origin x="0" y="0"/>
      </p:cViewPr>
      <p:guideLst>
        <p:guide pos="3156" orient="horz"/>
        <p:guide pos="2170"/>
      </p:guideLst>
    </p:cSldViewPr>
  </p:notesViewPr>
</p:viewPr>
</file>

<file path=ppt/_rels/presentation.xml.rels><?xml version="1.0" encoding="UTF-8" standalone="yes"?><Relationships xmlns="http://schemas.openxmlformats.org/package/2006/relationships"><Relationship Id="rId40" Type="http://schemas.openxmlformats.org/officeDocument/2006/relationships/slide" Target="slides/slide35.xml"/><Relationship Id="rId42" Type="http://schemas.openxmlformats.org/officeDocument/2006/relationships/slide" Target="slides/slide37.xml"/><Relationship Id="rId41" Type="http://schemas.openxmlformats.org/officeDocument/2006/relationships/slide" Target="slides/slide36.xml"/><Relationship Id="rId44" Type="http://schemas.openxmlformats.org/officeDocument/2006/relationships/slide" Target="slides/slide39.xml"/><Relationship Id="rId43" Type="http://schemas.openxmlformats.org/officeDocument/2006/relationships/slide" Target="slides/slide38.xml"/><Relationship Id="rId46" Type="http://schemas.openxmlformats.org/officeDocument/2006/relationships/slide" Target="slides/slide41.xml"/><Relationship Id="rId45" Type="http://schemas.openxmlformats.org/officeDocument/2006/relationships/slide" Target="slides/slide40.xml"/><Relationship Id="rId107" Type="http://schemas.openxmlformats.org/officeDocument/2006/relationships/font" Target="fonts/Nunito-italic.fntdata"/><Relationship Id="rId106" Type="http://schemas.openxmlformats.org/officeDocument/2006/relationships/font" Target="fonts/Nunito-bold.fntdata"/><Relationship Id="rId105" Type="http://schemas.openxmlformats.org/officeDocument/2006/relationships/font" Target="fonts/Nunito-regular.fntdata"/><Relationship Id="rId104" Type="http://schemas.openxmlformats.org/officeDocument/2006/relationships/slide" Target="slides/slide99.xml"/><Relationship Id="rId109" Type="http://customschemas.google.com/relationships/presentationmetadata" Target="metadata"/><Relationship Id="rId108" Type="http://schemas.openxmlformats.org/officeDocument/2006/relationships/font" Target="fonts/Nunito-boldItalic.fntdata"/><Relationship Id="rId48" Type="http://schemas.openxmlformats.org/officeDocument/2006/relationships/slide" Target="slides/slide43.xml"/><Relationship Id="rId47" Type="http://schemas.openxmlformats.org/officeDocument/2006/relationships/slide" Target="slides/slide42.xml"/><Relationship Id="rId49" Type="http://schemas.openxmlformats.org/officeDocument/2006/relationships/slide" Target="slides/slide44.xml"/><Relationship Id="rId103" Type="http://schemas.openxmlformats.org/officeDocument/2006/relationships/slide" Target="slides/slide98.xml"/><Relationship Id="rId102" Type="http://schemas.openxmlformats.org/officeDocument/2006/relationships/slide" Target="slides/slide97.xml"/><Relationship Id="rId101" Type="http://schemas.openxmlformats.org/officeDocument/2006/relationships/slide" Target="slides/slide96.xml"/><Relationship Id="rId100" Type="http://schemas.openxmlformats.org/officeDocument/2006/relationships/slide" Target="slides/slide95.xml"/><Relationship Id="rId31" Type="http://schemas.openxmlformats.org/officeDocument/2006/relationships/slide" Target="slides/slide26.xml"/><Relationship Id="rId30" Type="http://schemas.openxmlformats.org/officeDocument/2006/relationships/slide" Target="slides/slide25.xml"/><Relationship Id="rId33" Type="http://schemas.openxmlformats.org/officeDocument/2006/relationships/slide" Target="slides/slide28.xml"/><Relationship Id="rId32" Type="http://schemas.openxmlformats.org/officeDocument/2006/relationships/slide" Target="slides/slide27.xml"/><Relationship Id="rId35" Type="http://schemas.openxmlformats.org/officeDocument/2006/relationships/slide" Target="slides/slide30.xml"/><Relationship Id="rId34" Type="http://schemas.openxmlformats.org/officeDocument/2006/relationships/slide" Target="slides/slide29.xml"/><Relationship Id="rId37" Type="http://schemas.openxmlformats.org/officeDocument/2006/relationships/slide" Target="slides/slide32.xml"/><Relationship Id="rId36" Type="http://schemas.openxmlformats.org/officeDocument/2006/relationships/slide" Target="slides/slide31.xml"/><Relationship Id="rId39" Type="http://schemas.openxmlformats.org/officeDocument/2006/relationships/slide" Target="slides/slide34.xml"/><Relationship Id="rId38" Type="http://schemas.openxmlformats.org/officeDocument/2006/relationships/slide" Target="slides/slide33.xml"/><Relationship Id="rId20" Type="http://schemas.openxmlformats.org/officeDocument/2006/relationships/slide" Target="slides/slide15.xml"/><Relationship Id="rId22" Type="http://schemas.openxmlformats.org/officeDocument/2006/relationships/slide" Target="slides/slide17.xml"/><Relationship Id="rId21" Type="http://schemas.openxmlformats.org/officeDocument/2006/relationships/slide" Target="slides/slide16.xml"/><Relationship Id="rId24" Type="http://schemas.openxmlformats.org/officeDocument/2006/relationships/slide" Target="slides/slide19.xml"/><Relationship Id="rId23" Type="http://schemas.openxmlformats.org/officeDocument/2006/relationships/slide" Target="slides/slide18.xml"/><Relationship Id="rId26" Type="http://schemas.openxmlformats.org/officeDocument/2006/relationships/slide" Target="slides/slide21.xml"/><Relationship Id="rId25" Type="http://schemas.openxmlformats.org/officeDocument/2006/relationships/slide" Target="slides/slide20.xml"/><Relationship Id="rId28" Type="http://schemas.openxmlformats.org/officeDocument/2006/relationships/slide" Target="slides/slide23.xml"/><Relationship Id="rId27" Type="http://schemas.openxmlformats.org/officeDocument/2006/relationships/slide" Target="slides/slide22.xml"/><Relationship Id="rId29" Type="http://schemas.openxmlformats.org/officeDocument/2006/relationships/slide" Target="slides/slide24.xml"/><Relationship Id="rId95" Type="http://schemas.openxmlformats.org/officeDocument/2006/relationships/slide" Target="slides/slide90.xml"/><Relationship Id="rId94" Type="http://schemas.openxmlformats.org/officeDocument/2006/relationships/slide" Target="slides/slide89.xml"/><Relationship Id="rId97" Type="http://schemas.openxmlformats.org/officeDocument/2006/relationships/slide" Target="slides/slide92.xml"/><Relationship Id="rId96" Type="http://schemas.openxmlformats.org/officeDocument/2006/relationships/slide" Target="slides/slide91.xml"/><Relationship Id="rId11" Type="http://schemas.openxmlformats.org/officeDocument/2006/relationships/slide" Target="slides/slide6.xml"/><Relationship Id="rId99" Type="http://schemas.openxmlformats.org/officeDocument/2006/relationships/slide" Target="slides/slide94.xml"/><Relationship Id="rId10" Type="http://schemas.openxmlformats.org/officeDocument/2006/relationships/slide" Target="slides/slide5.xml"/><Relationship Id="rId98" Type="http://schemas.openxmlformats.org/officeDocument/2006/relationships/slide" Target="slides/slide93.xml"/><Relationship Id="rId13" Type="http://schemas.openxmlformats.org/officeDocument/2006/relationships/slide" Target="slides/slide8.xml"/><Relationship Id="rId12" Type="http://schemas.openxmlformats.org/officeDocument/2006/relationships/slide" Target="slides/slide7.xml"/><Relationship Id="rId91" Type="http://schemas.openxmlformats.org/officeDocument/2006/relationships/slide" Target="slides/slide86.xml"/><Relationship Id="rId90" Type="http://schemas.openxmlformats.org/officeDocument/2006/relationships/slide" Target="slides/slide85.xml"/><Relationship Id="rId93" Type="http://schemas.openxmlformats.org/officeDocument/2006/relationships/slide" Target="slides/slide88.xml"/><Relationship Id="rId92" Type="http://schemas.openxmlformats.org/officeDocument/2006/relationships/slide" Target="slides/slide8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 Id="rId84" Type="http://schemas.openxmlformats.org/officeDocument/2006/relationships/slide" Target="slides/slide79.xml"/><Relationship Id="rId83" Type="http://schemas.openxmlformats.org/officeDocument/2006/relationships/slide" Target="slides/slide78.xml"/><Relationship Id="rId86" Type="http://schemas.openxmlformats.org/officeDocument/2006/relationships/slide" Target="slides/slide81.xml"/><Relationship Id="rId85" Type="http://schemas.openxmlformats.org/officeDocument/2006/relationships/slide" Target="slides/slide80.xml"/><Relationship Id="rId88" Type="http://schemas.openxmlformats.org/officeDocument/2006/relationships/slide" Target="slides/slide83.xml"/><Relationship Id="rId87" Type="http://schemas.openxmlformats.org/officeDocument/2006/relationships/slide" Target="slides/slide82.xml"/><Relationship Id="rId89" Type="http://schemas.openxmlformats.org/officeDocument/2006/relationships/slide" Target="slides/slide84.xml"/><Relationship Id="rId80" Type="http://schemas.openxmlformats.org/officeDocument/2006/relationships/slide" Target="slides/slide75.xml"/><Relationship Id="rId82" Type="http://schemas.openxmlformats.org/officeDocument/2006/relationships/slide" Target="slides/slide77.xml"/><Relationship Id="rId81" Type="http://schemas.openxmlformats.org/officeDocument/2006/relationships/slide" Target="slides/slide76.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73" Type="http://schemas.openxmlformats.org/officeDocument/2006/relationships/slide" Target="slides/slide68.xml"/><Relationship Id="rId72" Type="http://schemas.openxmlformats.org/officeDocument/2006/relationships/slide" Target="slides/slide67.xml"/><Relationship Id="rId75" Type="http://schemas.openxmlformats.org/officeDocument/2006/relationships/slide" Target="slides/slide70.xml"/><Relationship Id="rId74" Type="http://schemas.openxmlformats.org/officeDocument/2006/relationships/slide" Target="slides/slide69.xml"/><Relationship Id="rId77" Type="http://schemas.openxmlformats.org/officeDocument/2006/relationships/slide" Target="slides/slide72.xml"/><Relationship Id="rId76" Type="http://schemas.openxmlformats.org/officeDocument/2006/relationships/slide" Target="slides/slide71.xml"/><Relationship Id="rId79" Type="http://schemas.openxmlformats.org/officeDocument/2006/relationships/slide" Target="slides/slide74.xml"/><Relationship Id="rId78" Type="http://schemas.openxmlformats.org/officeDocument/2006/relationships/slide" Target="slides/slide73.xml"/><Relationship Id="rId71" Type="http://schemas.openxmlformats.org/officeDocument/2006/relationships/slide" Target="slides/slide66.xml"/><Relationship Id="rId70" Type="http://schemas.openxmlformats.org/officeDocument/2006/relationships/slide" Target="slides/slide65.xml"/><Relationship Id="rId62" Type="http://schemas.openxmlformats.org/officeDocument/2006/relationships/slide" Target="slides/slide57.xml"/><Relationship Id="rId61" Type="http://schemas.openxmlformats.org/officeDocument/2006/relationships/slide" Target="slides/slide56.xml"/><Relationship Id="rId64" Type="http://schemas.openxmlformats.org/officeDocument/2006/relationships/slide" Target="slides/slide59.xml"/><Relationship Id="rId63" Type="http://schemas.openxmlformats.org/officeDocument/2006/relationships/slide" Target="slides/slide58.xml"/><Relationship Id="rId66" Type="http://schemas.openxmlformats.org/officeDocument/2006/relationships/slide" Target="slides/slide61.xml"/><Relationship Id="rId65" Type="http://schemas.openxmlformats.org/officeDocument/2006/relationships/slide" Target="slides/slide60.xml"/><Relationship Id="rId68" Type="http://schemas.openxmlformats.org/officeDocument/2006/relationships/slide" Target="slides/slide63.xml"/><Relationship Id="rId67" Type="http://schemas.openxmlformats.org/officeDocument/2006/relationships/slide" Target="slides/slide62.xml"/><Relationship Id="rId60" Type="http://schemas.openxmlformats.org/officeDocument/2006/relationships/slide" Target="slides/slide55.xml"/><Relationship Id="rId69" Type="http://schemas.openxmlformats.org/officeDocument/2006/relationships/slide" Target="slides/slide64.xml"/><Relationship Id="rId51" Type="http://schemas.openxmlformats.org/officeDocument/2006/relationships/slide" Target="slides/slide46.xml"/><Relationship Id="rId50" Type="http://schemas.openxmlformats.org/officeDocument/2006/relationships/slide" Target="slides/slide45.xml"/><Relationship Id="rId53" Type="http://schemas.openxmlformats.org/officeDocument/2006/relationships/slide" Target="slides/slide48.xml"/><Relationship Id="rId52" Type="http://schemas.openxmlformats.org/officeDocument/2006/relationships/slide" Target="slides/slide47.xml"/><Relationship Id="rId55" Type="http://schemas.openxmlformats.org/officeDocument/2006/relationships/slide" Target="slides/slide50.xml"/><Relationship Id="rId54" Type="http://schemas.openxmlformats.org/officeDocument/2006/relationships/slide" Target="slides/slide49.xml"/><Relationship Id="rId57" Type="http://schemas.openxmlformats.org/officeDocument/2006/relationships/slide" Target="slides/slide52.xml"/><Relationship Id="rId56" Type="http://schemas.openxmlformats.org/officeDocument/2006/relationships/slide" Target="slides/slide51.xml"/><Relationship Id="rId59" Type="http://schemas.openxmlformats.org/officeDocument/2006/relationships/slide" Target="slides/slide54.xml"/><Relationship Id="rId58" Type="http://schemas.openxmlformats.org/officeDocument/2006/relationships/slide" Target="slides/slide5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p:nvPr>
            <p:ph idx="2" type="sldImg"/>
          </p:nvPr>
        </p:nvSpPr>
        <p:spPr>
          <a:xfrm>
            <a:off x="104775" y="750888"/>
            <a:ext cx="6680200" cy="37592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 name="Shape 80"/>
        <p:cNvGrpSpPr/>
        <p:nvPr/>
      </p:nvGrpSpPr>
      <p:grpSpPr>
        <a:xfrm>
          <a:off x="0" y="0"/>
          <a:ext cx="0" cy="0"/>
          <a:chOff x="0" y="0"/>
          <a:chExt cx="0" cy="0"/>
        </a:xfrm>
      </p:grpSpPr>
      <p:sp>
        <p:nvSpPr>
          <p:cNvPr id="81" name="Google Shape;81;p1:notes"/>
          <p:cNvSpPr txBox="1"/>
          <p:nvPr>
            <p:ph idx="1" type="body"/>
          </p:nvPr>
        </p:nvSpPr>
        <p:spPr>
          <a:xfrm>
            <a:off x="688971" y="4760381"/>
            <a:ext cx="5511785" cy="4509824"/>
          </a:xfrm>
          <a:prstGeom prst="rect">
            <a:avLst/>
          </a:prstGeom>
        </p:spPr>
        <p:txBody>
          <a:bodyPr anchorCtr="0" anchor="t" bIns="89175" lIns="89175" spcFirstLastPara="1" rIns="89175" wrap="square" tIns="89175">
            <a:noAutofit/>
          </a:bodyPr>
          <a:lstStyle/>
          <a:p>
            <a:pPr indent="0" lvl="0" marL="0" rtl="0" algn="l">
              <a:spcBef>
                <a:spcPts val="0"/>
              </a:spcBef>
              <a:spcAft>
                <a:spcPts val="0"/>
              </a:spcAft>
              <a:buNone/>
            </a:pPr>
            <a:r>
              <a:t/>
            </a:r>
            <a:endParaRPr/>
          </a:p>
        </p:txBody>
      </p:sp>
      <p:sp>
        <p:nvSpPr>
          <p:cNvPr id="82" name="Google Shape;82;p1:notes"/>
          <p:cNvSpPr/>
          <p:nvPr>
            <p:ph idx="2" type="sldImg"/>
          </p:nvPr>
        </p:nvSpPr>
        <p:spPr>
          <a:xfrm>
            <a:off x="104775" y="750888"/>
            <a:ext cx="6680200" cy="37592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5" name="Shape 155"/>
        <p:cNvGrpSpPr/>
        <p:nvPr/>
      </p:nvGrpSpPr>
      <p:grpSpPr>
        <a:xfrm>
          <a:off x="0" y="0"/>
          <a:ext cx="0" cy="0"/>
          <a:chOff x="0" y="0"/>
          <a:chExt cx="0" cy="0"/>
        </a:xfrm>
      </p:grpSpPr>
      <p:sp>
        <p:nvSpPr>
          <p:cNvPr id="156" name="Google Shape;156;p10: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157" name="Google Shape;157;p10: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3" name="Shape 163"/>
        <p:cNvGrpSpPr/>
        <p:nvPr/>
      </p:nvGrpSpPr>
      <p:grpSpPr>
        <a:xfrm>
          <a:off x="0" y="0"/>
          <a:ext cx="0" cy="0"/>
          <a:chOff x="0" y="0"/>
          <a:chExt cx="0" cy="0"/>
        </a:xfrm>
      </p:grpSpPr>
      <p:sp>
        <p:nvSpPr>
          <p:cNvPr id="164" name="Google Shape;164;p11: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165" name="Google Shape;165;p11: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1" name="Shape 171"/>
        <p:cNvGrpSpPr/>
        <p:nvPr/>
      </p:nvGrpSpPr>
      <p:grpSpPr>
        <a:xfrm>
          <a:off x="0" y="0"/>
          <a:ext cx="0" cy="0"/>
          <a:chOff x="0" y="0"/>
          <a:chExt cx="0" cy="0"/>
        </a:xfrm>
      </p:grpSpPr>
      <p:sp>
        <p:nvSpPr>
          <p:cNvPr id="172" name="Google Shape;172;p12: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173" name="Google Shape;173;p12: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9" name="Shape 179"/>
        <p:cNvGrpSpPr/>
        <p:nvPr/>
      </p:nvGrpSpPr>
      <p:grpSpPr>
        <a:xfrm>
          <a:off x="0" y="0"/>
          <a:ext cx="0" cy="0"/>
          <a:chOff x="0" y="0"/>
          <a:chExt cx="0" cy="0"/>
        </a:xfrm>
      </p:grpSpPr>
      <p:sp>
        <p:nvSpPr>
          <p:cNvPr id="180" name="Google Shape;180;p13: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181" name="Google Shape;181;p13: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7" name="Shape 187"/>
        <p:cNvGrpSpPr/>
        <p:nvPr/>
      </p:nvGrpSpPr>
      <p:grpSpPr>
        <a:xfrm>
          <a:off x="0" y="0"/>
          <a:ext cx="0" cy="0"/>
          <a:chOff x="0" y="0"/>
          <a:chExt cx="0" cy="0"/>
        </a:xfrm>
      </p:grpSpPr>
      <p:sp>
        <p:nvSpPr>
          <p:cNvPr id="188" name="Google Shape;188;p14: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189" name="Google Shape;189;p14: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5" name="Shape 195"/>
        <p:cNvGrpSpPr/>
        <p:nvPr/>
      </p:nvGrpSpPr>
      <p:grpSpPr>
        <a:xfrm>
          <a:off x="0" y="0"/>
          <a:ext cx="0" cy="0"/>
          <a:chOff x="0" y="0"/>
          <a:chExt cx="0" cy="0"/>
        </a:xfrm>
      </p:grpSpPr>
      <p:sp>
        <p:nvSpPr>
          <p:cNvPr id="196" name="Google Shape;196;p15: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197" name="Google Shape;197;p15: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p16: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205" name="Google Shape;205;p16: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1" name="Shape 211"/>
        <p:cNvGrpSpPr/>
        <p:nvPr/>
      </p:nvGrpSpPr>
      <p:grpSpPr>
        <a:xfrm>
          <a:off x="0" y="0"/>
          <a:ext cx="0" cy="0"/>
          <a:chOff x="0" y="0"/>
          <a:chExt cx="0" cy="0"/>
        </a:xfrm>
      </p:grpSpPr>
      <p:sp>
        <p:nvSpPr>
          <p:cNvPr id="212" name="Google Shape;212;p17: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213" name="Google Shape;213;p17: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9" name="Shape 219"/>
        <p:cNvGrpSpPr/>
        <p:nvPr/>
      </p:nvGrpSpPr>
      <p:grpSpPr>
        <a:xfrm>
          <a:off x="0" y="0"/>
          <a:ext cx="0" cy="0"/>
          <a:chOff x="0" y="0"/>
          <a:chExt cx="0" cy="0"/>
        </a:xfrm>
      </p:grpSpPr>
      <p:sp>
        <p:nvSpPr>
          <p:cNvPr id="220" name="Google Shape;220;p18: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221" name="Google Shape;221;p18: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p19: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229" name="Google Shape;229;p19: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1" name="Shape 91"/>
        <p:cNvGrpSpPr/>
        <p:nvPr/>
      </p:nvGrpSpPr>
      <p:grpSpPr>
        <a:xfrm>
          <a:off x="0" y="0"/>
          <a:ext cx="0" cy="0"/>
          <a:chOff x="0" y="0"/>
          <a:chExt cx="0" cy="0"/>
        </a:xfrm>
      </p:grpSpPr>
      <p:sp>
        <p:nvSpPr>
          <p:cNvPr id="92" name="Google Shape;92;p2: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93" name="Google Shape;93;p2: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5" name="Shape 235"/>
        <p:cNvGrpSpPr/>
        <p:nvPr/>
      </p:nvGrpSpPr>
      <p:grpSpPr>
        <a:xfrm>
          <a:off x="0" y="0"/>
          <a:ext cx="0" cy="0"/>
          <a:chOff x="0" y="0"/>
          <a:chExt cx="0" cy="0"/>
        </a:xfrm>
      </p:grpSpPr>
      <p:sp>
        <p:nvSpPr>
          <p:cNvPr id="236" name="Google Shape;236;p20: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237" name="Google Shape;237;p20: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p21: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245" name="Google Shape;245;p21: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1" name="Shape 251"/>
        <p:cNvGrpSpPr/>
        <p:nvPr/>
      </p:nvGrpSpPr>
      <p:grpSpPr>
        <a:xfrm>
          <a:off x="0" y="0"/>
          <a:ext cx="0" cy="0"/>
          <a:chOff x="0" y="0"/>
          <a:chExt cx="0" cy="0"/>
        </a:xfrm>
      </p:grpSpPr>
      <p:sp>
        <p:nvSpPr>
          <p:cNvPr id="252" name="Google Shape;252;p22: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253" name="Google Shape;253;p22: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9" name="Shape 259"/>
        <p:cNvGrpSpPr/>
        <p:nvPr/>
      </p:nvGrpSpPr>
      <p:grpSpPr>
        <a:xfrm>
          <a:off x="0" y="0"/>
          <a:ext cx="0" cy="0"/>
          <a:chOff x="0" y="0"/>
          <a:chExt cx="0" cy="0"/>
        </a:xfrm>
      </p:grpSpPr>
      <p:sp>
        <p:nvSpPr>
          <p:cNvPr id="260" name="Google Shape;260;p23: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261" name="Google Shape;261;p23: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7" name="Shape 267"/>
        <p:cNvGrpSpPr/>
        <p:nvPr/>
      </p:nvGrpSpPr>
      <p:grpSpPr>
        <a:xfrm>
          <a:off x="0" y="0"/>
          <a:ext cx="0" cy="0"/>
          <a:chOff x="0" y="0"/>
          <a:chExt cx="0" cy="0"/>
        </a:xfrm>
      </p:grpSpPr>
      <p:sp>
        <p:nvSpPr>
          <p:cNvPr id="268" name="Google Shape;268;p24: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269" name="Google Shape;269;p24: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25: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277" name="Google Shape;277;p25: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3" name="Shape 283"/>
        <p:cNvGrpSpPr/>
        <p:nvPr/>
      </p:nvGrpSpPr>
      <p:grpSpPr>
        <a:xfrm>
          <a:off x="0" y="0"/>
          <a:ext cx="0" cy="0"/>
          <a:chOff x="0" y="0"/>
          <a:chExt cx="0" cy="0"/>
        </a:xfrm>
      </p:grpSpPr>
      <p:sp>
        <p:nvSpPr>
          <p:cNvPr id="284" name="Google Shape;284;p26: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285" name="Google Shape;285;p26: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1" name="Shape 291"/>
        <p:cNvGrpSpPr/>
        <p:nvPr/>
      </p:nvGrpSpPr>
      <p:grpSpPr>
        <a:xfrm>
          <a:off x="0" y="0"/>
          <a:ext cx="0" cy="0"/>
          <a:chOff x="0" y="0"/>
          <a:chExt cx="0" cy="0"/>
        </a:xfrm>
      </p:grpSpPr>
      <p:sp>
        <p:nvSpPr>
          <p:cNvPr id="292" name="Google Shape;292;p27: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293" name="Google Shape;293;p27: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99" name="Shape 299"/>
        <p:cNvGrpSpPr/>
        <p:nvPr/>
      </p:nvGrpSpPr>
      <p:grpSpPr>
        <a:xfrm>
          <a:off x="0" y="0"/>
          <a:ext cx="0" cy="0"/>
          <a:chOff x="0" y="0"/>
          <a:chExt cx="0" cy="0"/>
        </a:xfrm>
      </p:grpSpPr>
      <p:sp>
        <p:nvSpPr>
          <p:cNvPr id="300" name="Google Shape;300;p28: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301" name="Google Shape;301;p28: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07" name="Shape 307"/>
        <p:cNvGrpSpPr/>
        <p:nvPr/>
      </p:nvGrpSpPr>
      <p:grpSpPr>
        <a:xfrm>
          <a:off x="0" y="0"/>
          <a:ext cx="0" cy="0"/>
          <a:chOff x="0" y="0"/>
          <a:chExt cx="0" cy="0"/>
        </a:xfrm>
      </p:grpSpPr>
      <p:sp>
        <p:nvSpPr>
          <p:cNvPr id="308" name="Google Shape;308;p29: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309" name="Google Shape;309;p29: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p3: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101" name="Google Shape;101;p3: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15" name="Shape 315"/>
        <p:cNvGrpSpPr/>
        <p:nvPr/>
      </p:nvGrpSpPr>
      <p:grpSpPr>
        <a:xfrm>
          <a:off x="0" y="0"/>
          <a:ext cx="0" cy="0"/>
          <a:chOff x="0" y="0"/>
          <a:chExt cx="0" cy="0"/>
        </a:xfrm>
      </p:grpSpPr>
      <p:sp>
        <p:nvSpPr>
          <p:cNvPr id="316" name="Google Shape;316;p30: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317" name="Google Shape;317;p30: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23" name="Shape 323"/>
        <p:cNvGrpSpPr/>
        <p:nvPr/>
      </p:nvGrpSpPr>
      <p:grpSpPr>
        <a:xfrm>
          <a:off x="0" y="0"/>
          <a:ext cx="0" cy="0"/>
          <a:chOff x="0" y="0"/>
          <a:chExt cx="0" cy="0"/>
        </a:xfrm>
      </p:grpSpPr>
      <p:sp>
        <p:nvSpPr>
          <p:cNvPr id="324" name="Google Shape;324;p31: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325" name="Google Shape;325;p31: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1" name="Shape 331"/>
        <p:cNvGrpSpPr/>
        <p:nvPr/>
      </p:nvGrpSpPr>
      <p:grpSpPr>
        <a:xfrm>
          <a:off x="0" y="0"/>
          <a:ext cx="0" cy="0"/>
          <a:chOff x="0" y="0"/>
          <a:chExt cx="0" cy="0"/>
        </a:xfrm>
      </p:grpSpPr>
      <p:sp>
        <p:nvSpPr>
          <p:cNvPr id="332" name="Google Shape;332;p32: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333" name="Google Shape;333;p32: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39" name="Shape 339"/>
        <p:cNvGrpSpPr/>
        <p:nvPr/>
      </p:nvGrpSpPr>
      <p:grpSpPr>
        <a:xfrm>
          <a:off x="0" y="0"/>
          <a:ext cx="0" cy="0"/>
          <a:chOff x="0" y="0"/>
          <a:chExt cx="0" cy="0"/>
        </a:xfrm>
      </p:grpSpPr>
      <p:sp>
        <p:nvSpPr>
          <p:cNvPr id="340" name="Google Shape;340;p33: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341" name="Google Shape;341;p33: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47" name="Shape 347"/>
        <p:cNvGrpSpPr/>
        <p:nvPr/>
      </p:nvGrpSpPr>
      <p:grpSpPr>
        <a:xfrm>
          <a:off x="0" y="0"/>
          <a:ext cx="0" cy="0"/>
          <a:chOff x="0" y="0"/>
          <a:chExt cx="0" cy="0"/>
        </a:xfrm>
      </p:grpSpPr>
      <p:sp>
        <p:nvSpPr>
          <p:cNvPr id="348" name="Google Shape;348;p34: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349" name="Google Shape;349;p34: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55" name="Shape 355"/>
        <p:cNvGrpSpPr/>
        <p:nvPr/>
      </p:nvGrpSpPr>
      <p:grpSpPr>
        <a:xfrm>
          <a:off x="0" y="0"/>
          <a:ext cx="0" cy="0"/>
          <a:chOff x="0" y="0"/>
          <a:chExt cx="0" cy="0"/>
        </a:xfrm>
      </p:grpSpPr>
      <p:sp>
        <p:nvSpPr>
          <p:cNvPr id="356" name="Google Shape;356;p35: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357" name="Google Shape;357;p35: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63" name="Shape 363"/>
        <p:cNvGrpSpPr/>
        <p:nvPr/>
      </p:nvGrpSpPr>
      <p:grpSpPr>
        <a:xfrm>
          <a:off x="0" y="0"/>
          <a:ext cx="0" cy="0"/>
          <a:chOff x="0" y="0"/>
          <a:chExt cx="0" cy="0"/>
        </a:xfrm>
      </p:grpSpPr>
      <p:sp>
        <p:nvSpPr>
          <p:cNvPr id="364" name="Google Shape;364;p36: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365" name="Google Shape;365;p36: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1" name="Shape 371"/>
        <p:cNvGrpSpPr/>
        <p:nvPr/>
      </p:nvGrpSpPr>
      <p:grpSpPr>
        <a:xfrm>
          <a:off x="0" y="0"/>
          <a:ext cx="0" cy="0"/>
          <a:chOff x="0" y="0"/>
          <a:chExt cx="0" cy="0"/>
        </a:xfrm>
      </p:grpSpPr>
      <p:sp>
        <p:nvSpPr>
          <p:cNvPr id="372" name="Google Shape;372;p37: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373" name="Google Shape;373;p37: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79" name="Shape 379"/>
        <p:cNvGrpSpPr/>
        <p:nvPr/>
      </p:nvGrpSpPr>
      <p:grpSpPr>
        <a:xfrm>
          <a:off x="0" y="0"/>
          <a:ext cx="0" cy="0"/>
          <a:chOff x="0" y="0"/>
          <a:chExt cx="0" cy="0"/>
        </a:xfrm>
      </p:grpSpPr>
      <p:sp>
        <p:nvSpPr>
          <p:cNvPr id="380" name="Google Shape;380;p38: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381" name="Google Shape;381;p38: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87" name="Shape 387"/>
        <p:cNvGrpSpPr/>
        <p:nvPr/>
      </p:nvGrpSpPr>
      <p:grpSpPr>
        <a:xfrm>
          <a:off x="0" y="0"/>
          <a:ext cx="0" cy="0"/>
          <a:chOff x="0" y="0"/>
          <a:chExt cx="0" cy="0"/>
        </a:xfrm>
      </p:grpSpPr>
      <p:sp>
        <p:nvSpPr>
          <p:cNvPr id="388" name="Google Shape;388;p39: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389" name="Google Shape;389;p39: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7" name="Shape 107"/>
        <p:cNvGrpSpPr/>
        <p:nvPr/>
      </p:nvGrpSpPr>
      <p:grpSpPr>
        <a:xfrm>
          <a:off x="0" y="0"/>
          <a:ext cx="0" cy="0"/>
          <a:chOff x="0" y="0"/>
          <a:chExt cx="0" cy="0"/>
        </a:xfrm>
      </p:grpSpPr>
      <p:sp>
        <p:nvSpPr>
          <p:cNvPr id="108" name="Google Shape;108;p4: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109" name="Google Shape;109;p4: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395" name="Shape 395"/>
        <p:cNvGrpSpPr/>
        <p:nvPr/>
      </p:nvGrpSpPr>
      <p:grpSpPr>
        <a:xfrm>
          <a:off x="0" y="0"/>
          <a:ext cx="0" cy="0"/>
          <a:chOff x="0" y="0"/>
          <a:chExt cx="0" cy="0"/>
        </a:xfrm>
      </p:grpSpPr>
      <p:sp>
        <p:nvSpPr>
          <p:cNvPr id="396" name="Google Shape;396;p40: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397" name="Google Shape;397;p40: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3" name="Shape 403"/>
        <p:cNvGrpSpPr/>
        <p:nvPr/>
      </p:nvGrpSpPr>
      <p:grpSpPr>
        <a:xfrm>
          <a:off x="0" y="0"/>
          <a:ext cx="0" cy="0"/>
          <a:chOff x="0" y="0"/>
          <a:chExt cx="0" cy="0"/>
        </a:xfrm>
      </p:grpSpPr>
      <p:sp>
        <p:nvSpPr>
          <p:cNvPr id="404" name="Google Shape;404;p41: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405" name="Google Shape;405;p41: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4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1" name="Shape 411"/>
        <p:cNvGrpSpPr/>
        <p:nvPr/>
      </p:nvGrpSpPr>
      <p:grpSpPr>
        <a:xfrm>
          <a:off x="0" y="0"/>
          <a:ext cx="0" cy="0"/>
          <a:chOff x="0" y="0"/>
          <a:chExt cx="0" cy="0"/>
        </a:xfrm>
      </p:grpSpPr>
      <p:sp>
        <p:nvSpPr>
          <p:cNvPr id="412" name="Google Shape;412;ge8ee019beb_0_12:notes"/>
          <p:cNvSpPr/>
          <p:nvPr>
            <p:ph idx="2" type="sldImg"/>
          </p:nvPr>
        </p:nvSpPr>
        <p:spPr>
          <a:xfrm>
            <a:off x="104775" y="750888"/>
            <a:ext cx="6680100" cy="3759300"/>
          </a:xfrm>
          <a:custGeom>
            <a:rect b="b" l="l" r="r" t="t"/>
            <a:pathLst>
              <a:path extrusionOk="0" h="120000" w="120000">
                <a:moveTo>
                  <a:pt x="0" y="0"/>
                </a:moveTo>
                <a:lnTo>
                  <a:pt x="120000" y="0"/>
                </a:lnTo>
                <a:lnTo>
                  <a:pt x="120000" y="120000"/>
                </a:lnTo>
                <a:lnTo>
                  <a:pt x="0" y="120000"/>
                </a:lnTo>
                <a:close/>
              </a:path>
            </a:pathLst>
          </a:custGeom>
        </p:spPr>
      </p:sp>
      <p:sp>
        <p:nvSpPr>
          <p:cNvPr id="413" name="Google Shape;413;ge8ee019beb_0_12:notes"/>
          <p:cNvSpPr txBox="1"/>
          <p:nvPr>
            <p:ph idx="1" type="body"/>
          </p:nvPr>
        </p:nvSpPr>
        <p:spPr>
          <a:xfrm>
            <a:off x="688971" y="4760381"/>
            <a:ext cx="5511900" cy="4509900"/>
          </a:xfrm>
          <a:prstGeom prst="rect">
            <a:avLst/>
          </a:prstGeom>
        </p:spPr>
        <p:txBody>
          <a:bodyPr anchorCtr="0" anchor="t" bIns="89175" lIns="89175" spcFirstLastPara="1" rIns="89175" wrap="square" tIns="89175">
            <a:noAutofit/>
          </a:bodyPr>
          <a:lstStyle/>
          <a:p>
            <a:pPr indent="0" lvl="0" marL="0" rtl="0" algn="l">
              <a:spcBef>
                <a:spcPts val="0"/>
              </a:spcBef>
              <a:spcAft>
                <a:spcPts val="0"/>
              </a:spcAft>
              <a:buNone/>
            </a:pPr>
            <a:r>
              <a:t/>
            </a:r>
            <a:endParaRPr/>
          </a:p>
        </p:txBody>
      </p:sp>
    </p:spTree>
  </p:cSld>
  <p:clrMapOvr>
    <a:masterClrMapping/>
  </p:clrMapOvr>
</p:notes>
</file>

<file path=ppt/notesSlides/notesSlide4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18" name="Shape 418"/>
        <p:cNvGrpSpPr/>
        <p:nvPr/>
      </p:nvGrpSpPr>
      <p:grpSpPr>
        <a:xfrm>
          <a:off x="0" y="0"/>
          <a:ext cx="0" cy="0"/>
          <a:chOff x="0" y="0"/>
          <a:chExt cx="0" cy="0"/>
        </a:xfrm>
      </p:grpSpPr>
      <p:sp>
        <p:nvSpPr>
          <p:cNvPr id="419" name="Google Shape;419;ge8ee019beb_0_20:notes"/>
          <p:cNvSpPr/>
          <p:nvPr>
            <p:ph idx="2" type="sldImg"/>
          </p:nvPr>
        </p:nvSpPr>
        <p:spPr>
          <a:xfrm>
            <a:off x="104775" y="750888"/>
            <a:ext cx="6680100" cy="3759300"/>
          </a:xfrm>
          <a:custGeom>
            <a:rect b="b" l="l" r="r" t="t"/>
            <a:pathLst>
              <a:path extrusionOk="0" h="120000" w="120000">
                <a:moveTo>
                  <a:pt x="0" y="0"/>
                </a:moveTo>
                <a:lnTo>
                  <a:pt x="120000" y="0"/>
                </a:lnTo>
                <a:lnTo>
                  <a:pt x="120000" y="120000"/>
                </a:lnTo>
                <a:lnTo>
                  <a:pt x="0" y="120000"/>
                </a:lnTo>
                <a:close/>
              </a:path>
            </a:pathLst>
          </a:custGeom>
        </p:spPr>
      </p:sp>
      <p:sp>
        <p:nvSpPr>
          <p:cNvPr id="420" name="Google Shape;420;ge8ee019beb_0_20:notes"/>
          <p:cNvSpPr txBox="1"/>
          <p:nvPr>
            <p:ph idx="1" type="body"/>
          </p:nvPr>
        </p:nvSpPr>
        <p:spPr>
          <a:xfrm>
            <a:off x="688971" y="4760381"/>
            <a:ext cx="5511900" cy="4509900"/>
          </a:xfrm>
          <a:prstGeom prst="rect">
            <a:avLst/>
          </a:prstGeom>
        </p:spPr>
        <p:txBody>
          <a:bodyPr anchorCtr="0" anchor="t" bIns="89175" lIns="89175" spcFirstLastPara="1" rIns="89175" wrap="square" tIns="89175">
            <a:noAutofit/>
          </a:bodyPr>
          <a:lstStyle/>
          <a:p>
            <a:pPr indent="0" lvl="0" marL="0" rtl="0" algn="l">
              <a:spcBef>
                <a:spcPts val="0"/>
              </a:spcBef>
              <a:spcAft>
                <a:spcPts val="0"/>
              </a:spcAft>
              <a:buNone/>
            </a:pPr>
            <a:r>
              <a:t/>
            </a:r>
            <a:endParaRPr/>
          </a:p>
        </p:txBody>
      </p:sp>
    </p:spTree>
  </p:cSld>
  <p:clrMapOvr>
    <a:masterClrMapping/>
  </p:clrMapOvr>
</p:notes>
</file>

<file path=ppt/notesSlides/notesSlide4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25" name="Shape 425"/>
        <p:cNvGrpSpPr/>
        <p:nvPr/>
      </p:nvGrpSpPr>
      <p:grpSpPr>
        <a:xfrm>
          <a:off x="0" y="0"/>
          <a:ext cx="0" cy="0"/>
          <a:chOff x="0" y="0"/>
          <a:chExt cx="0" cy="0"/>
        </a:xfrm>
      </p:grpSpPr>
      <p:sp>
        <p:nvSpPr>
          <p:cNvPr id="426" name="Google Shape;426;gec17d8a056_0_0:notes"/>
          <p:cNvSpPr/>
          <p:nvPr>
            <p:ph idx="2" type="sldImg"/>
          </p:nvPr>
        </p:nvSpPr>
        <p:spPr>
          <a:xfrm>
            <a:off x="104775" y="750888"/>
            <a:ext cx="6680100" cy="3759300"/>
          </a:xfrm>
          <a:custGeom>
            <a:rect b="b" l="l" r="r" t="t"/>
            <a:pathLst>
              <a:path extrusionOk="0" h="120000" w="120000">
                <a:moveTo>
                  <a:pt x="0" y="0"/>
                </a:moveTo>
                <a:lnTo>
                  <a:pt x="120000" y="0"/>
                </a:lnTo>
                <a:lnTo>
                  <a:pt x="120000" y="120000"/>
                </a:lnTo>
                <a:lnTo>
                  <a:pt x="0" y="120000"/>
                </a:lnTo>
                <a:close/>
              </a:path>
            </a:pathLst>
          </a:custGeom>
        </p:spPr>
      </p:sp>
      <p:sp>
        <p:nvSpPr>
          <p:cNvPr id="427" name="Google Shape;427;gec17d8a056_0_0:notes"/>
          <p:cNvSpPr txBox="1"/>
          <p:nvPr>
            <p:ph idx="1" type="body"/>
          </p:nvPr>
        </p:nvSpPr>
        <p:spPr>
          <a:xfrm>
            <a:off x="688971" y="4760381"/>
            <a:ext cx="5511900" cy="4509900"/>
          </a:xfrm>
          <a:prstGeom prst="rect">
            <a:avLst/>
          </a:prstGeom>
        </p:spPr>
        <p:txBody>
          <a:bodyPr anchorCtr="0" anchor="t" bIns="89175" lIns="89175" spcFirstLastPara="1" rIns="89175" wrap="square" tIns="89175">
            <a:noAutofit/>
          </a:bodyPr>
          <a:lstStyle/>
          <a:p>
            <a:pPr indent="0" lvl="0" marL="0" rtl="0" algn="l">
              <a:spcBef>
                <a:spcPts val="0"/>
              </a:spcBef>
              <a:spcAft>
                <a:spcPts val="0"/>
              </a:spcAft>
              <a:buNone/>
            </a:pPr>
            <a:r>
              <a:t/>
            </a:r>
            <a:endParaRPr/>
          </a:p>
        </p:txBody>
      </p:sp>
    </p:spTree>
  </p:cSld>
  <p:clrMapOvr>
    <a:masterClrMapping/>
  </p:clrMapOvr>
</p:notes>
</file>

<file path=ppt/notesSlides/notesSlide4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2" name="Shape 432"/>
        <p:cNvGrpSpPr/>
        <p:nvPr/>
      </p:nvGrpSpPr>
      <p:grpSpPr>
        <a:xfrm>
          <a:off x="0" y="0"/>
          <a:ext cx="0" cy="0"/>
          <a:chOff x="0" y="0"/>
          <a:chExt cx="0" cy="0"/>
        </a:xfrm>
      </p:grpSpPr>
      <p:sp>
        <p:nvSpPr>
          <p:cNvPr id="433" name="Google Shape;433;ge8ee019beb_0_27:notes"/>
          <p:cNvSpPr/>
          <p:nvPr>
            <p:ph idx="2" type="sldImg"/>
          </p:nvPr>
        </p:nvSpPr>
        <p:spPr>
          <a:xfrm>
            <a:off x="104775" y="750888"/>
            <a:ext cx="6680100" cy="3759300"/>
          </a:xfrm>
          <a:custGeom>
            <a:rect b="b" l="l" r="r" t="t"/>
            <a:pathLst>
              <a:path extrusionOk="0" h="120000" w="120000">
                <a:moveTo>
                  <a:pt x="0" y="0"/>
                </a:moveTo>
                <a:lnTo>
                  <a:pt x="120000" y="0"/>
                </a:lnTo>
                <a:lnTo>
                  <a:pt x="120000" y="120000"/>
                </a:lnTo>
                <a:lnTo>
                  <a:pt x="0" y="120000"/>
                </a:lnTo>
                <a:close/>
              </a:path>
            </a:pathLst>
          </a:custGeom>
        </p:spPr>
      </p:sp>
      <p:sp>
        <p:nvSpPr>
          <p:cNvPr id="434" name="Google Shape;434;ge8ee019beb_0_27:notes"/>
          <p:cNvSpPr txBox="1"/>
          <p:nvPr>
            <p:ph idx="1" type="body"/>
          </p:nvPr>
        </p:nvSpPr>
        <p:spPr>
          <a:xfrm>
            <a:off x="688971" y="4760381"/>
            <a:ext cx="5511900" cy="4509900"/>
          </a:xfrm>
          <a:prstGeom prst="rect">
            <a:avLst/>
          </a:prstGeom>
        </p:spPr>
        <p:txBody>
          <a:bodyPr anchorCtr="0" anchor="t" bIns="89175" lIns="89175" spcFirstLastPara="1" rIns="89175" wrap="square" tIns="89175">
            <a:noAutofit/>
          </a:bodyPr>
          <a:lstStyle/>
          <a:p>
            <a:pPr indent="0" lvl="0" marL="0" rtl="0" algn="l">
              <a:spcBef>
                <a:spcPts val="0"/>
              </a:spcBef>
              <a:spcAft>
                <a:spcPts val="0"/>
              </a:spcAft>
              <a:buNone/>
            </a:pPr>
            <a:r>
              <a:t/>
            </a:r>
            <a:endParaRPr/>
          </a:p>
        </p:txBody>
      </p:sp>
    </p:spTree>
  </p:cSld>
  <p:clrMapOvr>
    <a:masterClrMapping/>
  </p:clrMapOvr>
</p:notes>
</file>

<file path=ppt/notesSlides/notesSlide4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39" name="Shape 439"/>
        <p:cNvGrpSpPr/>
        <p:nvPr/>
      </p:nvGrpSpPr>
      <p:grpSpPr>
        <a:xfrm>
          <a:off x="0" y="0"/>
          <a:ext cx="0" cy="0"/>
          <a:chOff x="0" y="0"/>
          <a:chExt cx="0" cy="0"/>
        </a:xfrm>
      </p:grpSpPr>
      <p:sp>
        <p:nvSpPr>
          <p:cNvPr id="440" name="Google Shape;440;ge8ee019beb_0_34:notes"/>
          <p:cNvSpPr/>
          <p:nvPr>
            <p:ph idx="2" type="sldImg"/>
          </p:nvPr>
        </p:nvSpPr>
        <p:spPr>
          <a:xfrm>
            <a:off x="104775" y="750888"/>
            <a:ext cx="6680100" cy="3759300"/>
          </a:xfrm>
          <a:custGeom>
            <a:rect b="b" l="l" r="r" t="t"/>
            <a:pathLst>
              <a:path extrusionOk="0" h="120000" w="120000">
                <a:moveTo>
                  <a:pt x="0" y="0"/>
                </a:moveTo>
                <a:lnTo>
                  <a:pt x="120000" y="0"/>
                </a:lnTo>
                <a:lnTo>
                  <a:pt x="120000" y="120000"/>
                </a:lnTo>
                <a:lnTo>
                  <a:pt x="0" y="120000"/>
                </a:lnTo>
                <a:close/>
              </a:path>
            </a:pathLst>
          </a:custGeom>
        </p:spPr>
      </p:sp>
      <p:sp>
        <p:nvSpPr>
          <p:cNvPr id="441" name="Google Shape;441;ge8ee019beb_0_34:notes"/>
          <p:cNvSpPr txBox="1"/>
          <p:nvPr>
            <p:ph idx="1" type="body"/>
          </p:nvPr>
        </p:nvSpPr>
        <p:spPr>
          <a:xfrm>
            <a:off x="688971" y="4760381"/>
            <a:ext cx="5511900" cy="4509900"/>
          </a:xfrm>
          <a:prstGeom prst="rect">
            <a:avLst/>
          </a:prstGeom>
        </p:spPr>
        <p:txBody>
          <a:bodyPr anchorCtr="0" anchor="t" bIns="89175" lIns="89175" spcFirstLastPara="1" rIns="89175" wrap="square" tIns="89175">
            <a:noAutofit/>
          </a:bodyPr>
          <a:lstStyle/>
          <a:p>
            <a:pPr indent="0" lvl="0" marL="0" rtl="0" algn="l">
              <a:spcBef>
                <a:spcPts val="0"/>
              </a:spcBef>
              <a:spcAft>
                <a:spcPts val="0"/>
              </a:spcAft>
              <a:buNone/>
            </a:pPr>
            <a:r>
              <a:t/>
            </a:r>
            <a:endParaRPr/>
          </a:p>
        </p:txBody>
      </p:sp>
    </p:spTree>
  </p:cSld>
  <p:clrMapOvr>
    <a:masterClrMapping/>
  </p:clrMapOvr>
</p:notes>
</file>

<file path=ppt/notesSlides/notesSlide4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6" name="Shape 446"/>
        <p:cNvGrpSpPr/>
        <p:nvPr/>
      </p:nvGrpSpPr>
      <p:grpSpPr>
        <a:xfrm>
          <a:off x="0" y="0"/>
          <a:ext cx="0" cy="0"/>
          <a:chOff x="0" y="0"/>
          <a:chExt cx="0" cy="0"/>
        </a:xfrm>
      </p:grpSpPr>
      <p:sp>
        <p:nvSpPr>
          <p:cNvPr id="447" name="Google Shape;447;ge8ee019c85_0_6:notes"/>
          <p:cNvSpPr/>
          <p:nvPr>
            <p:ph idx="2" type="sldImg"/>
          </p:nvPr>
        </p:nvSpPr>
        <p:spPr>
          <a:xfrm>
            <a:off x="104775" y="750888"/>
            <a:ext cx="6680100" cy="3759300"/>
          </a:xfrm>
          <a:custGeom>
            <a:rect b="b" l="l" r="r" t="t"/>
            <a:pathLst>
              <a:path extrusionOk="0" h="120000" w="120000">
                <a:moveTo>
                  <a:pt x="0" y="0"/>
                </a:moveTo>
                <a:lnTo>
                  <a:pt x="120000" y="0"/>
                </a:lnTo>
                <a:lnTo>
                  <a:pt x="120000" y="120000"/>
                </a:lnTo>
                <a:lnTo>
                  <a:pt x="0" y="120000"/>
                </a:lnTo>
                <a:close/>
              </a:path>
            </a:pathLst>
          </a:custGeom>
        </p:spPr>
      </p:sp>
      <p:sp>
        <p:nvSpPr>
          <p:cNvPr id="448" name="Google Shape;448;ge8ee019c85_0_6:notes"/>
          <p:cNvSpPr txBox="1"/>
          <p:nvPr>
            <p:ph idx="1" type="body"/>
          </p:nvPr>
        </p:nvSpPr>
        <p:spPr>
          <a:xfrm>
            <a:off x="688971" y="4760381"/>
            <a:ext cx="5511900" cy="4509900"/>
          </a:xfrm>
          <a:prstGeom prst="rect">
            <a:avLst/>
          </a:prstGeom>
        </p:spPr>
        <p:txBody>
          <a:bodyPr anchorCtr="0" anchor="t" bIns="89175" lIns="89175" spcFirstLastPara="1" rIns="89175" wrap="square" tIns="89175">
            <a:noAutofit/>
          </a:bodyPr>
          <a:lstStyle/>
          <a:p>
            <a:pPr indent="0" lvl="0" marL="0" rtl="0" algn="l">
              <a:spcBef>
                <a:spcPts val="0"/>
              </a:spcBef>
              <a:spcAft>
                <a:spcPts val="0"/>
              </a:spcAft>
              <a:buNone/>
            </a:pPr>
            <a:r>
              <a:t/>
            </a:r>
            <a:endParaRPr/>
          </a:p>
        </p:txBody>
      </p:sp>
    </p:spTree>
  </p:cSld>
  <p:clrMapOvr>
    <a:masterClrMapping/>
  </p:clrMapOvr>
</p:notes>
</file>

<file path=ppt/notesSlides/notesSlide4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53" name="Shape 453"/>
        <p:cNvGrpSpPr/>
        <p:nvPr/>
      </p:nvGrpSpPr>
      <p:grpSpPr>
        <a:xfrm>
          <a:off x="0" y="0"/>
          <a:ext cx="0" cy="0"/>
          <a:chOff x="0" y="0"/>
          <a:chExt cx="0" cy="0"/>
        </a:xfrm>
      </p:grpSpPr>
      <p:sp>
        <p:nvSpPr>
          <p:cNvPr id="454" name="Google Shape;454;ge8ee019c85_0_13:notes"/>
          <p:cNvSpPr/>
          <p:nvPr>
            <p:ph idx="2" type="sldImg"/>
          </p:nvPr>
        </p:nvSpPr>
        <p:spPr>
          <a:xfrm>
            <a:off x="104775" y="750888"/>
            <a:ext cx="6680100" cy="3759300"/>
          </a:xfrm>
          <a:custGeom>
            <a:rect b="b" l="l" r="r" t="t"/>
            <a:pathLst>
              <a:path extrusionOk="0" h="120000" w="120000">
                <a:moveTo>
                  <a:pt x="0" y="0"/>
                </a:moveTo>
                <a:lnTo>
                  <a:pt x="120000" y="0"/>
                </a:lnTo>
                <a:lnTo>
                  <a:pt x="120000" y="120000"/>
                </a:lnTo>
                <a:lnTo>
                  <a:pt x="0" y="120000"/>
                </a:lnTo>
                <a:close/>
              </a:path>
            </a:pathLst>
          </a:custGeom>
        </p:spPr>
      </p:sp>
      <p:sp>
        <p:nvSpPr>
          <p:cNvPr id="455" name="Google Shape;455;ge8ee019c85_0_13:notes"/>
          <p:cNvSpPr txBox="1"/>
          <p:nvPr>
            <p:ph idx="1" type="body"/>
          </p:nvPr>
        </p:nvSpPr>
        <p:spPr>
          <a:xfrm>
            <a:off x="688971" y="4760381"/>
            <a:ext cx="5511900" cy="4509900"/>
          </a:xfrm>
          <a:prstGeom prst="rect">
            <a:avLst/>
          </a:prstGeom>
        </p:spPr>
        <p:txBody>
          <a:bodyPr anchorCtr="0" anchor="t" bIns="89175" lIns="89175" spcFirstLastPara="1" rIns="89175" wrap="square" tIns="89175">
            <a:noAutofit/>
          </a:bodyPr>
          <a:lstStyle/>
          <a:p>
            <a:pPr indent="0" lvl="0" marL="0" rtl="0" algn="l">
              <a:spcBef>
                <a:spcPts val="0"/>
              </a:spcBef>
              <a:spcAft>
                <a:spcPts val="0"/>
              </a:spcAft>
              <a:buNone/>
            </a:pPr>
            <a:r>
              <a:t/>
            </a:r>
            <a:endParaRPr/>
          </a:p>
        </p:txBody>
      </p:sp>
    </p:spTree>
  </p:cSld>
  <p:clrMapOvr>
    <a:masterClrMapping/>
  </p:clrMapOvr>
</p:notes>
</file>

<file path=ppt/notesSlides/notesSlide4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0" name="Shape 460"/>
        <p:cNvGrpSpPr/>
        <p:nvPr/>
      </p:nvGrpSpPr>
      <p:grpSpPr>
        <a:xfrm>
          <a:off x="0" y="0"/>
          <a:ext cx="0" cy="0"/>
          <a:chOff x="0" y="0"/>
          <a:chExt cx="0" cy="0"/>
        </a:xfrm>
      </p:grpSpPr>
      <p:sp>
        <p:nvSpPr>
          <p:cNvPr id="461" name="Google Shape;461;p42: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462" name="Google Shape;462;p42: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5" name="Shape 115"/>
        <p:cNvGrpSpPr/>
        <p:nvPr/>
      </p:nvGrpSpPr>
      <p:grpSpPr>
        <a:xfrm>
          <a:off x="0" y="0"/>
          <a:ext cx="0" cy="0"/>
          <a:chOff x="0" y="0"/>
          <a:chExt cx="0" cy="0"/>
        </a:xfrm>
      </p:grpSpPr>
      <p:sp>
        <p:nvSpPr>
          <p:cNvPr id="116" name="Google Shape;116;p5: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117" name="Google Shape;117;p5:notes"/>
          <p:cNvSpPr/>
          <p:nvPr>
            <p:ph idx="2" type="sldImg"/>
          </p:nvPr>
        </p:nvSpPr>
        <p:spPr>
          <a:xfrm>
            <a:off x="104775" y="750888"/>
            <a:ext cx="6680200" cy="37592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68" name="Shape 468"/>
        <p:cNvGrpSpPr/>
        <p:nvPr/>
      </p:nvGrpSpPr>
      <p:grpSpPr>
        <a:xfrm>
          <a:off x="0" y="0"/>
          <a:ext cx="0" cy="0"/>
          <a:chOff x="0" y="0"/>
          <a:chExt cx="0" cy="0"/>
        </a:xfrm>
      </p:grpSpPr>
      <p:sp>
        <p:nvSpPr>
          <p:cNvPr id="469" name="Google Shape;469;p43: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470" name="Google Shape;470;p43: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6" name="Shape 476"/>
        <p:cNvGrpSpPr/>
        <p:nvPr/>
      </p:nvGrpSpPr>
      <p:grpSpPr>
        <a:xfrm>
          <a:off x="0" y="0"/>
          <a:ext cx="0" cy="0"/>
          <a:chOff x="0" y="0"/>
          <a:chExt cx="0" cy="0"/>
        </a:xfrm>
      </p:grpSpPr>
      <p:sp>
        <p:nvSpPr>
          <p:cNvPr id="477" name="Google Shape;477;p44: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478" name="Google Shape;478;p44: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84" name="Shape 484"/>
        <p:cNvGrpSpPr/>
        <p:nvPr/>
      </p:nvGrpSpPr>
      <p:grpSpPr>
        <a:xfrm>
          <a:off x="0" y="0"/>
          <a:ext cx="0" cy="0"/>
          <a:chOff x="0" y="0"/>
          <a:chExt cx="0" cy="0"/>
        </a:xfrm>
      </p:grpSpPr>
      <p:sp>
        <p:nvSpPr>
          <p:cNvPr id="485" name="Google Shape;485;p45: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486" name="Google Shape;486;p45: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92" name="Shape 492"/>
        <p:cNvGrpSpPr/>
        <p:nvPr/>
      </p:nvGrpSpPr>
      <p:grpSpPr>
        <a:xfrm>
          <a:off x="0" y="0"/>
          <a:ext cx="0" cy="0"/>
          <a:chOff x="0" y="0"/>
          <a:chExt cx="0" cy="0"/>
        </a:xfrm>
      </p:grpSpPr>
      <p:sp>
        <p:nvSpPr>
          <p:cNvPr id="493" name="Google Shape;493;p46: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494" name="Google Shape;494;p46: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0" name="Shape 500"/>
        <p:cNvGrpSpPr/>
        <p:nvPr/>
      </p:nvGrpSpPr>
      <p:grpSpPr>
        <a:xfrm>
          <a:off x="0" y="0"/>
          <a:ext cx="0" cy="0"/>
          <a:chOff x="0" y="0"/>
          <a:chExt cx="0" cy="0"/>
        </a:xfrm>
      </p:grpSpPr>
      <p:sp>
        <p:nvSpPr>
          <p:cNvPr id="501" name="Google Shape;501;p47: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502" name="Google Shape;502;p47: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8" name="Shape 508"/>
        <p:cNvGrpSpPr/>
        <p:nvPr/>
      </p:nvGrpSpPr>
      <p:grpSpPr>
        <a:xfrm>
          <a:off x="0" y="0"/>
          <a:ext cx="0" cy="0"/>
          <a:chOff x="0" y="0"/>
          <a:chExt cx="0" cy="0"/>
        </a:xfrm>
      </p:grpSpPr>
      <p:sp>
        <p:nvSpPr>
          <p:cNvPr id="509" name="Google Shape;509;p48: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510" name="Google Shape;510;p48: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6" name="Shape 516"/>
        <p:cNvGrpSpPr/>
        <p:nvPr/>
      </p:nvGrpSpPr>
      <p:grpSpPr>
        <a:xfrm>
          <a:off x="0" y="0"/>
          <a:ext cx="0" cy="0"/>
          <a:chOff x="0" y="0"/>
          <a:chExt cx="0" cy="0"/>
        </a:xfrm>
      </p:grpSpPr>
      <p:sp>
        <p:nvSpPr>
          <p:cNvPr id="517" name="Google Shape;517;p49: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518" name="Google Shape;518;p49: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24" name="Shape 524"/>
        <p:cNvGrpSpPr/>
        <p:nvPr/>
      </p:nvGrpSpPr>
      <p:grpSpPr>
        <a:xfrm>
          <a:off x="0" y="0"/>
          <a:ext cx="0" cy="0"/>
          <a:chOff x="0" y="0"/>
          <a:chExt cx="0" cy="0"/>
        </a:xfrm>
      </p:grpSpPr>
      <p:sp>
        <p:nvSpPr>
          <p:cNvPr id="525" name="Google Shape;525;p50: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526" name="Google Shape;526;p50: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32" name="Shape 532"/>
        <p:cNvGrpSpPr/>
        <p:nvPr/>
      </p:nvGrpSpPr>
      <p:grpSpPr>
        <a:xfrm>
          <a:off x="0" y="0"/>
          <a:ext cx="0" cy="0"/>
          <a:chOff x="0" y="0"/>
          <a:chExt cx="0" cy="0"/>
        </a:xfrm>
      </p:grpSpPr>
      <p:sp>
        <p:nvSpPr>
          <p:cNvPr id="533" name="Google Shape;533;p51: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534" name="Google Shape;534;p51: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5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0" name="Shape 540"/>
        <p:cNvGrpSpPr/>
        <p:nvPr/>
      </p:nvGrpSpPr>
      <p:grpSpPr>
        <a:xfrm>
          <a:off x="0" y="0"/>
          <a:ext cx="0" cy="0"/>
          <a:chOff x="0" y="0"/>
          <a:chExt cx="0" cy="0"/>
        </a:xfrm>
      </p:grpSpPr>
      <p:sp>
        <p:nvSpPr>
          <p:cNvPr id="541" name="Google Shape;541;p52: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542" name="Google Shape;542;p52: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p6: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125" name="Google Shape;125;p6:notes"/>
          <p:cNvSpPr/>
          <p:nvPr>
            <p:ph idx="2" type="sldImg"/>
          </p:nvPr>
        </p:nvSpPr>
        <p:spPr>
          <a:xfrm>
            <a:off x="104775" y="750888"/>
            <a:ext cx="6680200" cy="37592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47" name="Shape 547"/>
        <p:cNvGrpSpPr/>
        <p:nvPr/>
      </p:nvGrpSpPr>
      <p:grpSpPr>
        <a:xfrm>
          <a:off x="0" y="0"/>
          <a:ext cx="0" cy="0"/>
          <a:chOff x="0" y="0"/>
          <a:chExt cx="0" cy="0"/>
        </a:xfrm>
      </p:grpSpPr>
      <p:sp>
        <p:nvSpPr>
          <p:cNvPr id="548" name="Google Shape;548;p53: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549" name="Google Shape;549;p53: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4" name="Shape 554"/>
        <p:cNvGrpSpPr/>
        <p:nvPr/>
      </p:nvGrpSpPr>
      <p:grpSpPr>
        <a:xfrm>
          <a:off x="0" y="0"/>
          <a:ext cx="0" cy="0"/>
          <a:chOff x="0" y="0"/>
          <a:chExt cx="0" cy="0"/>
        </a:xfrm>
      </p:grpSpPr>
      <p:sp>
        <p:nvSpPr>
          <p:cNvPr id="555" name="Google Shape;555;p54: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556" name="Google Shape;556;p54: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2" name="Shape 562"/>
        <p:cNvGrpSpPr/>
        <p:nvPr/>
      </p:nvGrpSpPr>
      <p:grpSpPr>
        <a:xfrm>
          <a:off x="0" y="0"/>
          <a:ext cx="0" cy="0"/>
          <a:chOff x="0" y="0"/>
          <a:chExt cx="0" cy="0"/>
        </a:xfrm>
      </p:grpSpPr>
      <p:sp>
        <p:nvSpPr>
          <p:cNvPr id="563" name="Google Shape;563;p55: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564" name="Google Shape;564;p55: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0" name="Shape 570"/>
        <p:cNvGrpSpPr/>
        <p:nvPr/>
      </p:nvGrpSpPr>
      <p:grpSpPr>
        <a:xfrm>
          <a:off x="0" y="0"/>
          <a:ext cx="0" cy="0"/>
          <a:chOff x="0" y="0"/>
          <a:chExt cx="0" cy="0"/>
        </a:xfrm>
      </p:grpSpPr>
      <p:sp>
        <p:nvSpPr>
          <p:cNvPr id="571" name="Google Shape;571;p56: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572" name="Google Shape;572;p56: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78" name="Shape 578"/>
        <p:cNvGrpSpPr/>
        <p:nvPr/>
      </p:nvGrpSpPr>
      <p:grpSpPr>
        <a:xfrm>
          <a:off x="0" y="0"/>
          <a:ext cx="0" cy="0"/>
          <a:chOff x="0" y="0"/>
          <a:chExt cx="0" cy="0"/>
        </a:xfrm>
      </p:grpSpPr>
      <p:sp>
        <p:nvSpPr>
          <p:cNvPr id="579" name="Google Shape;579;p57: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580" name="Google Shape;580;p57: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6" name="Shape 586"/>
        <p:cNvGrpSpPr/>
        <p:nvPr/>
      </p:nvGrpSpPr>
      <p:grpSpPr>
        <a:xfrm>
          <a:off x="0" y="0"/>
          <a:ext cx="0" cy="0"/>
          <a:chOff x="0" y="0"/>
          <a:chExt cx="0" cy="0"/>
        </a:xfrm>
      </p:grpSpPr>
      <p:sp>
        <p:nvSpPr>
          <p:cNvPr id="587" name="Google Shape;587;p58: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588" name="Google Shape;588;p58: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94" name="Shape 594"/>
        <p:cNvGrpSpPr/>
        <p:nvPr/>
      </p:nvGrpSpPr>
      <p:grpSpPr>
        <a:xfrm>
          <a:off x="0" y="0"/>
          <a:ext cx="0" cy="0"/>
          <a:chOff x="0" y="0"/>
          <a:chExt cx="0" cy="0"/>
        </a:xfrm>
      </p:grpSpPr>
      <p:sp>
        <p:nvSpPr>
          <p:cNvPr id="595" name="Google Shape;595;p59: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596" name="Google Shape;596;p59: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2" name="Shape 602"/>
        <p:cNvGrpSpPr/>
        <p:nvPr/>
      </p:nvGrpSpPr>
      <p:grpSpPr>
        <a:xfrm>
          <a:off x="0" y="0"/>
          <a:ext cx="0" cy="0"/>
          <a:chOff x="0" y="0"/>
          <a:chExt cx="0" cy="0"/>
        </a:xfrm>
      </p:grpSpPr>
      <p:sp>
        <p:nvSpPr>
          <p:cNvPr id="603" name="Google Shape;603;p60: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604" name="Google Shape;604;p60: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0" name="Shape 610"/>
        <p:cNvGrpSpPr/>
        <p:nvPr/>
      </p:nvGrpSpPr>
      <p:grpSpPr>
        <a:xfrm>
          <a:off x="0" y="0"/>
          <a:ext cx="0" cy="0"/>
          <a:chOff x="0" y="0"/>
          <a:chExt cx="0" cy="0"/>
        </a:xfrm>
      </p:grpSpPr>
      <p:sp>
        <p:nvSpPr>
          <p:cNvPr id="611" name="Google Shape;611;p61: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612" name="Google Shape;612;p61: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6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18" name="Shape 618"/>
        <p:cNvGrpSpPr/>
        <p:nvPr/>
      </p:nvGrpSpPr>
      <p:grpSpPr>
        <a:xfrm>
          <a:off x="0" y="0"/>
          <a:ext cx="0" cy="0"/>
          <a:chOff x="0" y="0"/>
          <a:chExt cx="0" cy="0"/>
        </a:xfrm>
      </p:grpSpPr>
      <p:sp>
        <p:nvSpPr>
          <p:cNvPr id="619" name="Google Shape;619;p62: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620" name="Google Shape;620;p62: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1" name="Shape 131"/>
        <p:cNvGrpSpPr/>
        <p:nvPr/>
      </p:nvGrpSpPr>
      <p:grpSpPr>
        <a:xfrm>
          <a:off x="0" y="0"/>
          <a:ext cx="0" cy="0"/>
          <a:chOff x="0" y="0"/>
          <a:chExt cx="0" cy="0"/>
        </a:xfrm>
      </p:grpSpPr>
      <p:sp>
        <p:nvSpPr>
          <p:cNvPr id="132" name="Google Shape;132;p7: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133" name="Google Shape;133;p7: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26" name="Shape 626"/>
        <p:cNvGrpSpPr/>
        <p:nvPr/>
      </p:nvGrpSpPr>
      <p:grpSpPr>
        <a:xfrm>
          <a:off x="0" y="0"/>
          <a:ext cx="0" cy="0"/>
          <a:chOff x="0" y="0"/>
          <a:chExt cx="0" cy="0"/>
        </a:xfrm>
      </p:grpSpPr>
      <p:sp>
        <p:nvSpPr>
          <p:cNvPr id="627" name="Google Shape;627;p63: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628" name="Google Shape;628;p63: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4" name="Shape 634"/>
        <p:cNvGrpSpPr/>
        <p:nvPr/>
      </p:nvGrpSpPr>
      <p:grpSpPr>
        <a:xfrm>
          <a:off x="0" y="0"/>
          <a:ext cx="0" cy="0"/>
          <a:chOff x="0" y="0"/>
          <a:chExt cx="0" cy="0"/>
        </a:xfrm>
      </p:grpSpPr>
      <p:sp>
        <p:nvSpPr>
          <p:cNvPr id="635" name="Google Shape;635;p64: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636" name="Google Shape;636;p64: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2" name="Shape 642"/>
        <p:cNvGrpSpPr/>
        <p:nvPr/>
      </p:nvGrpSpPr>
      <p:grpSpPr>
        <a:xfrm>
          <a:off x="0" y="0"/>
          <a:ext cx="0" cy="0"/>
          <a:chOff x="0" y="0"/>
          <a:chExt cx="0" cy="0"/>
        </a:xfrm>
      </p:grpSpPr>
      <p:sp>
        <p:nvSpPr>
          <p:cNvPr id="643" name="Google Shape;643;p65: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644" name="Google Shape;644;p65: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0" name="Shape 650"/>
        <p:cNvGrpSpPr/>
        <p:nvPr/>
      </p:nvGrpSpPr>
      <p:grpSpPr>
        <a:xfrm>
          <a:off x="0" y="0"/>
          <a:ext cx="0" cy="0"/>
          <a:chOff x="0" y="0"/>
          <a:chExt cx="0" cy="0"/>
        </a:xfrm>
      </p:grpSpPr>
      <p:sp>
        <p:nvSpPr>
          <p:cNvPr id="651" name="Google Shape;651;p66: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652" name="Google Shape;652;p66: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58" name="Shape 658"/>
        <p:cNvGrpSpPr/>
        <p:nvPr/>
      </p:nvGrpSpPr>
      <p:grpSpPr>
        <a:xfrm>
          <a:off x="0" y="0"/>
          <a:ext cx="0" cy="0"/>
          <a:chOff x="0" y="0"/>
          <a:chExt cx="0" cy="0"/>
        </a:xfrm>
      </p:grpSpPr>
      <p:sp>
        <p:nvSpPr>
          <p:cNvPr id="659" name="Google Shape;659;p67: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660" name="Google Shape;660;p67: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6" name="Shape 666"/>
        <p:cNvGrpSpPr/>
        <p:nvPr/>
      </p:nvGrpSpPr>
      <p:grpSpPr>
        <a:xfrm>
          <a:off x="0" y="0"/>
          <a:ext cx="0" cy="0"/>
          <a:chOff x="0" y="0"/>
          <a:chExt cx="0" cy="0"/>
        </a:xfrm>
      </p:grpSpPr>
      <p:sp>
        <p:nvSpPr>
          <p:cNvPr id="667" name="Google Shape;667;p68: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668" name="Google Shape;668;p68: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4" name="Shape 674"/>
        <p:cNvGrpSpPr/>
        <p:nvPr/>
      </p:nvGrpSpPr>
      <p:grpSpPr>
        <a:xfrm>
          <a:off x="0" y="0"/>
          <a:ext cx="0" cy="0"/>
          <a:chOff x="0" y="0"/>
          <a:chExt cx="0" cy="0"/>
        </a:xfrm>
      </p:grpSpPr>
      <p:sp>
        <p:nvSpPr>
          <p:cNvPr id="675" name="Google Shape;675;p69: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676" name="Google Shape;676;p69: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82" name="Shape 682"/>
        <p:cNvGrpSpPr/>
        <p:nvPr/>
      </p:nvGrpSpPr>
      <p:grpSpPr>
        <a:xfrm>
          <a:off x="0" y="0"/>
          <a:ext cx="0" cy="0"/>
          <a:chOff x="0" y="0"/>
          <a:chExt cx="0" cy="0"/>
        </a:xfrm>
      </p:grpSpPr>
      <p:sp>
        <p:nvSpPr>
          <p:cNvPr id="683" name="Google Shape;683;p70: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684" name="Google Shape;684;p70: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0" name="Shape 690"/>
        <p:cNvGrpSpPr/>
        <p:nvPr/>
      </p:nvGrpSpPr>
      <p:grpSpPr>
        <a:xfrm>
          <a:off x="0" y="0"/>
          <a:ext cx="0" cy="0"/>
          <a:chOff x="0" y="0"/>
          <a:chExt cx="0" cy="0"/>
        </a:xfrm>
      </p:grpSpPr>
      <p:sp>
        <p:nvSpPr>
          <p:cNvPr id="691" name="Google Shape;691;p71: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692" name="Google Shape;692;p71: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7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8" name="Shape 698"/>
        <p:cNvGrpSpPr/>
        <p:nvPr/>
      </p:nvGrpSpPr>
      <p:grpSpPr>
        <a:xfrm>
          <a:off x="0" y="0"/>
          <a:ext cx="0" cy="0"/>
          <a:chOff x="0" y="0"/>
          <a:chExt cx="0" cy="0"/>
        </a:xfrm>
      </p:grpSpPr>
      <p:sp>
        <p:nvSpPr>
          <p:cNvPr id="699" name="Google Shape;699;p72: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700" name="Google Shape;700;p72: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9" name="Shape 139"/>
        <p:cNvGrpSpPr/>
        <p:nvPr/>
      </p:nvGrpSpPr>
      <p:grpSpPr>
        <a:xfrm>
          <a:off x="0" y="0"/>
          <a:ext cx="0" cy="0"/>
          <a:chOff x="0" y="0"/>
          <a:chExt cx="0" cy="0"/>
        </a:xfrm>
      </p:grpSpPr>
      <p:sp>
        <p:nvSpPr>
          <p:cNvPr id="140" name="Google Shape;140;p8: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141" name="Google Shape;141;p8: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6" name="Shape 706"/>
        <p:cNvGrpSpPr/>
        <p:nvPr/>
      </p:nvGrpSpPr>
      <p:grpSpPr>
        <a:xfrm>
          <a:off x="0" y="0"/>
          <a:ext cx="0" cy="0"/>
          <a:chOff x="0" y="0"/>
          <a:chExt cx="0" cy="0"/>
        </a:xfrm>
      </p:grpSpPr>
      <p:sp>
        <p:nvSpPr>
          <p:cNvPr id="707" name="Google Shape;707;p73: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708" name="Google Shape;708;p73: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14" name="Shape 714"/>
        <p:cNvGrpSpPr/>
        <p:nvPr/>
      </p:nvGrpSpPr>
      <p:grpSpPr>
        <a:xfrm>
          <a:off x="0" y="0"/>
          <a:ext cx="0" cy="0"/>
          <a:chOff x="0" y="0"/>
          <a:chExt cx="0" cy="0"/>
        </a:xfrm>
      </p:grpSpPr>
      <p:sp>
        <p:nvSpPr>
          <p:cNvPr id="715" name="Google Shape;715;p74: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716" name="Google Shape;716;p74: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2" name="Shape 722"/>
        <p:cNvGrpSpPr/>
        <p:nvPr/>
      </p:nvGrpSpPr>
      <p:grpSpPr>
        <a:xfrm>
          <a:off x="0" y="0"/>
          <a:ext cx="0" cy="0"/>
          <a:chOff x="0" y="0"/>
          <a:chExt cx="0" cy="0"/>
        </a:xfrm>
      </p:grpSpPr>
      <p:sp>
        <p:nvSpPr>
          <p:cNvPr id="723" name="Google Shape;723;p75: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724" name="Google Shape;724;p75: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0" name="Shape 730"/>
        <p:cNvGrpSpPr/>
        <p:nvPr/>
      </p:nvGrpSpPr>
      <p:grpSpPr>
        <a:xfrm>
          <a:off x="0" y="0"/>
          <a:ext cx="0" cy="0"/>
          <a:chOff x="0" y="0"/>
          <a:chExt cx="0" cy="0"/>
        </a:xfrm>
      </p:grpSpPr>
      <p:sp>
        <p:nvSpPr>
          <p:cNvPr id="731" name="Google Shape;731;p76: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732" name="Google Shape;732;p76: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8" name="Shape 738"/>
        <p:cNvGrpSpPr/>
        <p:nvPr/>
      </p:nvGrpSpPr>
      <p:grpSpPr>
        <a:xfrm>
          <a:off x="0" y="0"/>
          <a:ext cx="0" cy="0"/>
          <a:chOff x="0" y="0"/>
          <a:chExt cx="0" cy="0"/>
        </a:xfrm>
      </p:grpSpPr>
      <p:sp>
        <p:nvSpPr>
          <p:cNvPr id="739" name="Google Shape;739;p77: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740" name="Google Shape;740;p77: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46" name="Shape 746"/>
        <p:cNvGrpSpPr/>
        <p:nvPr/>
      </p:nvGrpSpPr>
      <p:grpSpPr>
        <a:xfrm>
          <a:off x="0" y="0"/>
          <a:ext cx="0" cy="0"/>
          <a:chOff x="0" y="0"/>
          <a:chExt cx="0" cy="0"/>
        </a:xfrm>
      </p:grpSpPr>
      <p:sp>
        <p:nvSpPr>
          <p:cNvPr id="747" name="Google Shape;747;p78:notes"/>
          <p:cNvSpPr txBox="1"/>
          <p:nvPr>
            <p:ph idx="1" type="body"/>
          </p:nvPr>
        </p:nvSpPr>
        <p:spPr>
          <a:xfrm>
            <a:off x="688970" y="4760381"/>
            <a:ext cx="5511664" cy="4509873"/>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748" name="Google Shape;748;p78: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4" name="Shape 754"/>
        <p:cNvGrpSpPr/>
        <p:nvPr/>
      </p:nvGrpSpPr>
      <p:grpSpPr>
        <a:xfrm>
          <a:off x="0" y="0"/>
          <a:ext cx="0" cy="0"/>
          <a:chOff x="0" y="0"/>
          <a:chExt cx="0" cy="0"/>
        </a:xfrm>
      </p:grpSpPr>
      <p:sp>
        <p:nvSpPr>
          <p:cNvPr id="755" name="Google Shape;755;p79:notes"/>
          <p:cNvSpPr txBox="1"/>
          <p:nvPr>
            <p:ph idx="1" type="body"/>
          </p:nvPr>
        </p:nvSpPr>
        <p:spPr>
          <a:xfrm>
            <a:off x="688970" y="4760381"/>
            <a:ext cx="5511664" cy="4509873"/>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756" name="Google Shape;756;p79: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2" name="Shape 762"/>
        <p:cNvGrpSpPr/>
        <p:nvPr/>
      </p:nvGrpSpPr>
      <p:grpSpPr>
        <a:xfrm>
          <a:off x="0" y="0"/>
          <a:ext cx="0" cy="0"/>
          <a:chOff x="0" y="0"/>
          <a:chExt cx="0" cy="0"/>
        </a:xfrm>
      </p:grpSpPr>
      <p:sp>
        <p:nvSpPr>
          <p:cNvPr id="763" name="Google Shape;763;p80: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64" name="Google Shape;764;p80:notes"/>
          <p:cNvSpPr txBox="1"/>
          <p:nvPr>
            <p:ph idx="1" type="body"/>
          </p:nvPr>
        </p:nvSpPr>
        <p:spPr>
          <a:xfrm>
            <a:off x="688970" y="4760381"/>
            <a:ext cx="5511664" cy="4509873"/>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8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9" name="Shape 769"/>
        <p:cNvGrpSpPr/>
        <p:nvPr/>
      </p:nvGrpSpPr>
      <p:grpSpPr>
        <a:xfrm>
          <a:off x="0" y="0"/>
          <a:ext cx="0" cy="0"/>
          <a:chOff x="0" y="0"/>
          <a:chExt cx="0" cy="0"/>
        </a:xfrm>
      </p:grpSpPr>
      <p:sp>
        <p:nvSpPr>
          <p:cNvPr id="770" name="Google Shape;770;p81:notes"/>
          <p:cNvSpPr txBox="1"/>
          <p:nvPr>
            <p:ph idx="1" type="body"/>
          </p:nvPr>
        </p:nvSpPr>
        <p:spPr>
          <a:xfrm>
            <a:off x="688970" y="4760381"/>
            <a:ext cx="5511664" cy="4509873"/>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771" name="Google Shape;771;p81: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8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7" name="Shape 777"/>
        <p:cNvGrpSpPr/>
        <p:nvPr/>
      </p:nvGrpSpPr>
      <p:grpSpPr>
        <a:xfrm>
          <a:off x="0" y="0"/>
          <a:ext cx="0" cy="0"/>
          <a:chOff x="0" y="0"/>
          <a:chExt cx="0" cy="0"/>
        </a:xfrm>
      </p:grpSpPr>
      <p:sp>
        <p:nvSpPr>
          <p:cNvPr id="778" name="Google Shape;778;p82:notes"/>
          <p:cNvSpPr txBox="1"/>
          <p:nvPr>
            <p:ph idx="1" type="body"/>
          </p:nvPr>
        </p:nvSpPr>
        <p:spPr>
          <a:xfrm>
            <a:off x="688970" y="4760381"/>
            <a:ext cx="5511664" cy="4509873"/>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779" name="Google Shape;779;p82: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9: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149" name="Google Shape;149;p9: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5" name="Shape 785"/>
        <p:cNvGrpSpPr/>
        <p:nvPr/>
      </p:nvGrpSpPr>
      <p:grpSpPr>
        <a:xfrm>
          <a:off x="0" y="0"/>
          <a:ext cx="0" cy="0"/>
          <a:chOff x="0" y="0"/>
          <a:chExt cx="0" cy="0"/>
        </a:xfrm>
      </p:grpSpPr>
      <p:sp>
        <p:nvSpPr>
          <p:cNvPr id="786" name="Google Shape;786;p83:notes"/>
          <p:cNvSpPr txBox="1"/>
          <p:nvPr>
            <p:ph idx="1" type="body"/>
          </p:nvPr>
        </p:nvSpPr>
        <p:spPr>
          <a:xfrm>
            <a:off x="688970" y="4760381"/>
            <a:ext cx="5511664" cy="4509873"/>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787" name="Google Shape;787;p83: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3" name="Shape 793"/>
        <p:cNvGrpSpPr/>
        <p:nvPr/>
      </p:nvGrpSpPr>
      <p:grpSpPr>
        <a:xfrm>
          <a:off x="0" y="0"/>
          <a:ext cx="0" cy="0"/>
          <a:chOff x="0" y="0"/>
          <a:chExt cx="0" cy="0"/>
        </a:xfrm>
      </p:grpSpPr>
      <p:sp>
        <p:nvSpPr>
          <p:cNvPr id="794" name="Google Shape;794;p84:notes"/>
          <p:cNvSpPr txBox="1"/>
          <p:nvPr>
            <p:ph idx="1" type="body"/>
          </p:nvPr>
        </p:nvSpPr>
        <p:spPr>
          <a:xfrm>
            <a:off x="688970" y="4760381"/>
            <a:ext cx="5511664" cy="4509873"/>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795" name="Google Shape;795;p84: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1" name="Shape 801"/>
        <p:cNvGrpSpPr/>
        <p:nvPr/>
      </p:nvGrpSpPr>
      <p:grpSpPr>
        <a:xfrm>
          <a:off x="0" y="0"/>
          <a:ext cx="0" cy="0"/>
          <a:chOff x="0" y="0"/>
          <a:chExt cx="0" cy="0"/>
        </a:xfrm>
      </p:grpSpPr>
      <p:sp>
        <p:nvSpPr>
          <p:cNvPr id="802" name="Google Shape;802;p85:notes"/>
          <p:cNvSpPr txBox="1"/>
          <p:nvPr>
            <p:ph idx="1" type="body"/>
          </p:nvPr>
        </p:nvSpPr>
        <p:spPr>
          <a:xfrm>
            <a:off x="688970" y="4760381"/>
            <a:ext cx="5511664" cy="4509873"/>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803" name="Google Shape;803;p85: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09" name="Shape 809"/>
        <p:cNvGrpSpPr/>
        <p:nvPr/>
      </p:nvGrpSpPr>
      <p:grpSpPr>
        <a:xfrm>
          <a:off x="0" y="0"/>
          <a:ext cx="0" cy="0"/>
          <a:chOff x="0" y="0"/>
          <a:chExt cx="0" cy="0"/>
        </a:xfrm>
      </p:grpSpPr>
      <p:sp>
        <p:nvSpPr>
          <p:cNvPr id="810" name="Google Shape;810;p86:notes"/>
          <p:cNvSpPr txBox="1"/>
          <p:nvPr>
            <p:ph idx="1" type="body"/>
          </p:nvPr>
        </p:nvSpPr>
        <p:spPr>
          <a:xfrm>
            <a:off x="688970" y="4760381"/>
            <a:ext cx="5511664" cy="4509873"/>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811" name="Google Shape;811;p86: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notesSlides/notesSlide9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7" name="Shape 817"/>
        <p:cNvGrpSpPr/>
        <p:nvPr/>
      </p:nvGrpSpPr>
      <p:grpSpPr>
        <a:xfrm>
          <a:off x="0" y="0"/>
          <a:ext cx="0" cy="0"/>
          <a:chOff x="0" y="0"/>
          <a:chExt cx="0" cy="0"/>
        </a:xfrm>
      </p:grpSpPr>
      <p:sp>
        <p:nvSpPr>
          <p:cNvPr id="818" name="Google Shape;818;gec17d8a056_0_11:notes"/>
          <p:cNvSpPr/>
          <p:nvPr>
            <p:ph idx="2" type="sldImg"/>
          </p:nvPr>
        </p:nvSpPr>
        <p:spPr>
          <a:xfrm>
            <a:off x="104775" y="750888"/>
            <a:ext cx="6680100" cy="3759300"/>
          </a:xfrm>
          <a:custGeom>
            <a:rect b="b" l="l" r="r" t="t"/>
            <a:pathLst>
              <a:path extrusionOk="0" h="120000" w="120000">
                <a:moveTo>
                  <a:pt x="0" y="0"/>
                </a:moveTo>
                <a:lnTo>
                  <a:pt x="120000" y="0"/>
                </a:lnTo>
                <a:lnTo>
                  <a:pt x="120000" y="120000"/>
                </a:lnTo>
                <a:lnTo>
                  <a:pt x="0" y="120000"/>
                </a:lnTo>
                <a:close/>
              </a:path>
            </a:pathLst>
          </a:custGeom>
        </p:spPr>
      </p:sp>
      <p:sp>
        <p:nvSpPr>
          <p:cNvPr id="819" name="Google Shape;819;gec17d8a056_0_11:notes"/>
          <p:cNvSpPr txBox="1"/>
          <p:nvPr>
            <p:ph idx="1" type="body"/>
          </p:nvPr>
        </p:nvSpPr>
        <p:spPr>
          <a:xfrm>
            <a:off x="688971" y="4760381"/>
            <a:ext cx="5511900" cy="4509900"/>
          </a:xfrm>
          <a:prstGeom prst="rect">
            <a:avLst/>
          </a:prstGeom>
        </p:spPr>
        <p:txBody>
          <a:bodyPr anchorCtr="0" anchor="t" bIns="89175" lIns="89175" spcFirstLastPara="1" rIns="89175" wrap="square" tIns="89175">
            <a:noAutofit/>
          </a:bodyPr>
          <a:lstStyle/>
          <a:p>
            <a:pPr indent="0" lvl="0" marL="0" rtl="0" algn="l">
              <a:spcBef>
                <a:spcPts val="0"/>
              </a:spcBef>
              <a:spcAft>
                <a:spcPts val="0"/>
              </a:spcAft>
              <a:buNone/>
            </a:pPr>
            <a:r>
              <a:t/>
            </a:r>
            <a:endParaRPr/>
          </a:p>
        </p:txBody>
      </p:sp>
    </p:spTree>
  </p:cSld>
  <p:clrMapOvr>
    <a:masterClrMapping/>
  </p:clrMapOvr>
</p:notes>
</file>

<file path=ppt/notesSlides/notesSlide9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4" name="Shape 824"/>
        <p:cNvGrpSpPr/>
        <p:nvPr/>
      </p:nvGrpSpPr>
      <p:grpSpPr>
        <a:xfrm>
          <a:off x="0" y="0"/>
          <a:ext cx="0" cy="0"/>
          <a:chOff x="0" y="0"/>
          <a:chExt cx="0" cy="0"/>
        </a:xfrm>
      </p:grpSpPr>
      <p:sp>
        <p:nvSpPr>
          <p:cNvPr id="825" name="Google Shape;825;gec17d8a056_0_18:notes"/>
          <p:cNvSpPr/>
          <p:nvPr>
            <p:ph idx="2" type="sldImg"/>
          </p:nvPr>
        </p:nvSpPr>
        <p:spPr>
          <a:xfrm>
            <a:off x="104775" y="750888"/>
            <a:ext cx="6680100" cy="3759300"/>
          </a:xfrm>
          <a:custGeom>
            <a:rect b="b" l="l" r="r" t="t"/>
            <a:pathLst>
              <a:path extrusionOk="0" h="120000" w="120000">
                <a:moveTo>
                  <a:pt x="0" y="0"/>
                </a:moveTo>
                <a:lnTo>
                  <a:pt x="120000" y="0"/>
                </a:lnTo>
                <a:lnTo>
                  <a:pt x="120000" y="120000"/>
                </a:lnTo>
                <a:lnTo>
                  <a:pt x="0" y="120000"/>
                </a:lnTo>
                <a:close/>
              </a:path>
            </a:pathLst>
          </a:custGeom>
        </p:spPr>
      </p:sp>
      <p:sp>
        <p:nvSpPr>
          <p:cNvPr id="826" name="Google Shape;826;gec17d8a056_0_18:notes"/>
          <p:cNvSpPr txBox="1"/>
          <p:nvPr>
            <p:ph idx="1" type="body"/>
          </p:nvPr>
        </p:nvSpPr>
        <p:spPr>
          <a:xfrm>
            <a:off x="688971" y="4760381"/>
            <a:ext cx="5511900" cy="4509900"/>
          </a:xfrm>
          <a:prstGeom prst="rect">
            <a:avLst/>
          </a:prstGeom>
        </p:spPr>
        <p:txBody>
          <a:bodyPr anchorCtr="0" anchor="t" bIns="89175" lIns="89175" spcFirstLastPara="1" rIns="89175" wrap="square" tIns="89175">
            <a:noAutofit/>
          </a:bodyPr>
          <a:lstStyle/>
          <a:p>
            <a:pPr indent="0" lvl="0" marL="0" rtl="0" algn="l">
              <a:spcBef>
                <a:spcPts val="0"/>
              </a:spcBef>
              <a:spcAft>
                <a:spcPts val="0"/>
              </a:spcAft>
              <a:buNone/>
            </a:pPr>
            <a:r>
              <a:t/>
            </a:r>
            <a:endParaRPr/>
          </a:p>
        </p:txBody>
      </p:sp>
    </p:spTree>
  </p:cSld>
  <p:clrMapOvr>
    <a:masterClrMapping/>
  </p:clrMapOvr>
</p:notes>
</file>

<file path=ppt/notesSlides/notesSlide9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1" name="Shape 831"/>
        <p:cNvGrpSpPr/>
        <p:nvPr/>
      </p:nvGrpSpPr>
      <p:grpSpPr>
        <a:xfrm>
          <a:off x="0" y="0"/>
          <a:ext cx="0" cy="0"/>
          <a:chOff x="0" y="0"/>
          <a:chExt cx="0" cy="0"/>
        </a:xfrm>
      </p:grpSpPr>
      <p:sp>
        <p:nvSpPr>
          <p:cNvPr id="832" name="Google Shape;832;gec17d8a056_0_25:notes"/>
          <p:cNvSpPr/>
          <p:nvPr>
            <p:ph idx="2" type="sldImg"/>
          </p:nvPr>
        </p:nvSpPr>
        <p:spPr>
          <a:xfrm>
            <a:off x="104775" y="750888"/>
            <a:ext cx="6680100" cy="3759300"/>
          </a:xfrm>
          <a:custGeom>
            <a:rect b="b" l="l" r="r" t="t"/>
            <a:pathLst>
              <a:path extrusionOk="0" h="120000" w="120000">
                <a:moveTo>
                  <a:pt x="0" y="0"/>
                </a:moveTo>
                <a:lnTo>
                  <a:pt x="120000" y="0"/>
                </a:lnTo>
                <a:lnTo>
                  <a:pt x="120000" y="120000"/>
                </a:lnTo>
                <a:lnTo>
                  <a:pt x="0" y="120000"/>
                </a:lnTo>
                <a:close/>
              </a:path>
            </a:pathLst>
          </a:custGeom>
        </p:spPr>
      </p:sp>
      <p:sp>
        <p:nvSpPr>
          <p:cNvPr id="833" name="Google Shape;833;gec17d8a056_0_25:notes"/>
          <p:cNvSpPr txBox="1"/>
          <p:nvPr>
            <p:ph idx="1" type="body"/>
          </p:nvPr>
        </p:nvSpPr>
        <p:spPr>
          <a:xfrm>
            <a:off x="688971" y="4760381"/>
            <a:ext cx="5511900" cy="4509900"/>
          </a:xfrm>
          <a:prstGeom prst="rect">
            <a:avLst/>
          </a:prstGeom>
        </p:spPr>
        <p:txBody>
          <a:bodyPr anchorCtr="0" anchor="t" bIns="89175" lIns="89175" spcFirstLastPara="1" rIns="89175" wrap="square" tIns="89175">
            <a:noAutofit/>
          </a:bodyPr>
          <a:lstStyle/>
          <a:p>
            <a:pPr indent="0" lvl="0" marL="0" rtl="0" algn="l">
              <a:spcBef>
                <a:spcPts val="0"/>
              </a:spcBef>
              <a:spcAft>
                <a:spcPts val="0"/>
              </a:spcAft>
              <a:buNone/>
            </a:pPr>
            <a:r>
              <a:t/>
            </a:r>
            <a:endParaRPr/>
          </a:p>
        </p:txBody>
      </p:sp>
    </p:spTree>
  </p:cSld>
  <p:clrMapOvr>
    <a:masterClrMapping/>
  </p:clrMapOvr>
</p:notes>
</file>

<file path=ppt/notesSlides/notesSlide9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38" name="Shape 838"/>
        <p:cNvGrpSpPr/>
        <p:nvPr/>
      </p:nvGrpSpPr>
      <p:grpSpPr>
        <a:xfrm>
          <a:off x="0" y="0"/>
          <a:ext cx="0" cy="0"/>
          <a:chOff x="0" y="0"/>
          <a:chExt cx="0" cy="0"/>
        </a:xfrm>
      </p:grpSpPr>
      <p:sp>
        <p:nvSpPr>
          <p:cNvPr id="839" name="Google Shape;839;gec17d8a056_0_32:notes"/>
          <p:cNvSpPr/>
          <p:nvPr>
            <p:ph idx="2" type="sldImg"/>
          </p:nvPr>
        </p:nvSpPr>
        <p:spPr>
          <a:xfrm>
            <a:off x="104775" y="750888"/>
            <a:ext cx="6680100" cy="3759300"/>
          </a:xfrm>
          <a:custGeom>
            <a:rect b="b" l="l" r="r" t="t"/>
            <a:pathLst>
              <a:path extrusionOk="0" h="120000" w="120000">
                <a:moveTo>
                  <a:pt x="0" y="0"/>
                </a:moveTo>
                <a:lnTo>
                  <a:pt x="120000" y="0"/>
                </a:lnTo>
                <a:lnTo>
                  <a:pt x="120000" y="120000"/>
                </a:lnTo>
                <a:lnTo>
                  <a:pt x="0" y="120000"/>
                </a:lnTo>
                <a:close/>
              </a:path>
            </a:pathLst>
          </a:custGeom>
        </p:spPr>
      </p:sp>
      <p:sp>
        <p:nvSpPr>
          <p:cNvPr id="840" name="Google Shape;840;gec17d8a056_0_32:notes"/>
          <p:cNvSpPr txBox="1"/>
          <p:nvPr>
            <p:ph idx="1" type="body"/>
          </p:nvPr>
        </p:nvSpPr>
        <p:spPr>
          <a:xfrm>
            <a:off x="688971" y="4760381"/>
            <a:ext cx="5511900" cy="4509900"/>
          </a:xfrm>
          <a:prstGeom prst="rect">
            <a:avLst/>
          </a:prstGeom>
        </p:spPr>
        <p:txBody>
          <a:bodyPr anchorCtr="0" anchor="t" bIns="89175" lIns="89175" spcFirstLastPara="1" rIns="89175" wrap="square" tIns="89175">
            <a:noAutofit/>
          </a:bodyPr>
          <a:lstStyle/>
          <a:p>
            <a:pPr indent="0" lvl="0" marL="0" rtl="0" algn="l">
              <a:spcBef>
                <a:spcPts val="0"/>
              </a:spcBef>
              <a:spcAft>
                <a:spcPts val="0"/>
              </a:spcAft>
              <a:buNone/>
            </a:pPr>
            <a:r>
              <a:t/>
            </a:r>
            <a:endParaRPr/>
          </a:p>
        </p:txBody>
      </p:sp>
    </p:spTree>
  </p:cSld>
  <p:clrMapOvr>
    <a:masterClrMapping/>
  </p:clrMapOvr>
</p:notes>
</file>

<file path=ppt/notesSlides/notesSlide9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5" name="Shape 845"/>
        <p:cNvGrpSpPr/>
        <p:nvPr/>
      </p:nvGrpSpPr>
      <p:grpSpPr>
        <a:xfrm>
          <a:off x="0" y="0"/>
          <a:ext cx="0" cy="0"/>
          <a:chOff x="0" y="0"/>
          <a:chExt cx="0" cy="0"/>
        </a:xfrm>
      </p:grpSpPr>
      <p:sp>
        <p:nvSpPr>
          <p:cNvPr id="846" name="Google Shape;846;gec17d8a056_0_38:notes"/>
          <p:cNvSpPr/>
          <p:nvPr>
            <p:ph idx="2" type="sldImg"/>
          </p:nvPr>
        </p:nvSpPr>
        <p:spPr>
          <a:xfrm>
            <a:off x="104775" y="750888"/>
            <a:ext cx="6680100" cy="3759300"/>
          </a:xfrm>
          <a:custGeom>
            <a:rect b="b" l="l" r="r" t="t"/>
            <a:pathLst>
              <a:path extrusionOk="0" h="120000" w="120000">
                <a:moveTo>
                  <a:pt x="0" y="0"/>
                </a:moveTo>
                <a:lnTo>
                  <a:pt x="120000" y="0"/>
                </a:lnTo>
                <a:lnTo>
                  <a:pt x="120000" y="120000"/>
                </a:lnTo>
                <a:lnTo>
                  <a:pt x="0" y="120000"/>
                </a:lnTo>
                <a:close/>
              </a:path>
            </a:pathLst>
          </a:custGeom>
        </p:spPr>
      </p:sp>
      <p:sp>
        <p:nvSpPr>
          <p:cNvPr id="847" name="Google Shape;847;gec17d8a056_0_38:notes"/>
          <p:cNvSpPr txBox="1"/>
          <p:nvPr>
            <p:ph idx="1" type="body"/>
          </p:nvPr>
        </p:nvSpPr>
        <p:spPr>
          <a:xfrm>
            <a:off x="688971" y="4760381"/>
            <a:ext cx="5511900" cy="4509900"/>
          </a:xfrm>
          <a:prstGeom prst="rect">
            <a:avLst/>
          </a:prstGeom>
        </p:spPr>
        <p:txBody>
          <a:bodyPr anchorCtr="0" anchor="t" bIns="89175" lIns="89175" spcFirstLastPara="1" rIns="89175" wrap="square" tIns="89175">
            <a:noAutofit/>
          </a:bodyPr>
          <a:lstStyle/>
          <a:p>
            <a:pPr indent="0" lvl="0" marL="0" rtl="0" algn="l">
              <a:spcBef>
                <a:spcPts val="0"/>
              </a:spcBef>
              <a:spcAft>
                <a:spcPts val="0"/>
              </a:spcAft>
              <a:buNone/>
            </a:pPr>
            <a:r>
              <a:t/>
            </a:r>
            <a:endParaRPr/>
          </a:p>
        </p:txBody>
      </p:sp>
    </p:spTree>
  </p:cSld>
  <p:clrMapOvr>
    <a:masterClrMapping/>
  </p:clrMapOvr>
</p:notes>
</file>

<file path=ppt/notesSlides/notesSlide9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2" name="Shape 852"/>
        <p:cNvGrpSpPr/>
        <p:nvPr/>
      </p:nvGrpSpPr>
      <p:grpSpPr>
        <a:xfrm>
          <a:off x="0" y="0"/>
          <a:ext cx="0" cy="0"/>
          <a:chOff x="0" y="0"/>
          <a:chExt cx="0" cy="0"/>
        </a:xfrm>
      </p:grpSpPr>
      <p:sp>
        <p:nvSpPr>
          <p:cNvPr id="853" name="Google Shape;853;p98:notes"/>
          <p:cNvSpPr txBox="1"/>
          <p:nvPr>
            <p:ph idx="1" type="body"/>
          </p:nvPr>
        </p:nvSpPr>
        <p:spPr>
          <a:xfrm>
            <a:off x="688971" y="4760381"/>
            <a:ext cx="5511785" cy="4509824"/>
          </a:xfrm>
          <a:prstGeom prst="rect">
            <a:avLst/>
          </a:prstGeom>
          <a:noFill/>
          <a:ln>
            <a:noFill/>
          </a:ln>
        </p:spPr>
        <p:txBody>
          <a:bodyPr anchorCtr="0" anchor="t" bIns="89175" lIns="89175" spcFirstLastPara="1" rIns="89175" wrap="square" tIns="89175">
            <a:noAutofit/>
          </a:bodyPr>
          <a:lstStyle/>
          <a:p>
            <a:pPr indent="0" lvl="0" marL="0" rtl="0" algn="l">
              <a:lnSpc>
                <a:spcPct val="100000"/>
              </a:lnSpc>
              <a:spcBef>
                <a:spcPts val="0"/>
              </a:spcBef>
              <a:spcAft>
                <a:spcPts val="0"/>
              </a:spcAft>
              <a:buSzPts val="1100"/>
              <a:buNone/>
            </a:pPr>
            <a:r>
              <a:t/>
            </a:r>
            <a:endParaRPr/>
          </a:p>
        </p:txBody>
      </p:sp>
      <p:sp>
        <p:nvSpPr>
          <p:cNvPr id="854" name="Google Shape;854;p98:notes"/>
          <p:cNvSpPr/>
          <p:nvPr>
            <p:ph idx="2" type="sldImg"/>
          </p:nvPr>
        </p:nvSpPr>
        <p:spPr>
          <a:xfrm>
            <a:off x="104775" y="752475"/>
            <a:ext cx="6680200" cy="3757613"/>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seul" type="titleOnly">
  <p:cSld name="TITLE_ONLY">
    <p:spTree>
      <p:nvGrpSpPr>
        <p:cNvPr id="11" name="Shape 11"/>
        <p:cNvGrpSpPr/>
        <p:nvPr/>
      </p:nvGrpSpPr>
      <p:grpSpPr>
        <a:xfrm>
          <a:off x="0" y="0"/>
          <a:ext cx="0" cy="0"/>
          <a:chOff x="0" y="0"/>
          <a:chExt cx="0" cy="0"/>
        </a:xfrm>
      </p:grpSpPr>
      <p:sp>
        <p:nvSpPr>
          <p:cNvPr id="12" name="Google Shape;12;p10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3" name="Google Shape;13;p10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4" name="Google Shape;14;p10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15" name="Google Shape;15;p10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1200"/>
              <a:buFont typeface="Calibri"/>
              <a:buNone/>
              <a:defRPr/>
            </a:lvl1pPr>
            <a:lvl2pPr indent="0" lvl="1" marL="0" algn="r">
              <a:spcBef>
                <a:spcPts val="0"/>
              </a:spcBef>
              <a:spcAft>
                <a:spcPts val="0"/>
              </a:spcAft>
              <a:buClr>
                <a:srgbClr val="888888"/>
              </a:buClr>
              <a:buSzPts val="1200"/>
              <a:buFont typeface="Calibri"/>
              <a:buNone/>
              <a:defRPr/>
            </a:lvl2pPr>
            <a:lvl3pPr indent="0" lvl="2" marL="0" algn="r">
              <a:spcBef>
                <a:spcPts val="0"/>
              </a:spcBef>
              <a:spcAft>
                <a:spcPts val="0"/>
              </a:spcAft>
              <a:buClr>
                <a:srgbClr val="888888"/>
              </a:buClr>
              <a:buSzPts val="1200"/>
              <a:buFont typeface="Calibri"/>
              <a:buNone/>
              <a:defRPr/>
            </a:lvl3pPr>
            <a:lvl4pPr indent="0" lvl="3" marL="0" algn="r">
              <a:spcBef>
                <a:spcPts val="0"/>
              </a:spcBef>
              <a:spcAft>
                <a:spcPts val="0"/>
              </a:spcAft>
              <a:buClr>
                <a:srgbClr val="888888"/>
              </a:buClr>
              <a:buSzPts val="1200"/>
              <a:buFont typeface="Calibri"/>
              <a:buNone/>
              <a:defRPr/>
            </a:lvl4pPr>
            <a:lvl5pPr indent="0" lvl="4" marL="0" algn="r">
              <a:spcBef>
                <a:spcPts val="0"/>
              </a:spcBef>
              <a:spcAft>
                <a:spcPts val="0"/>
              </a:spcAft>
              <a:buClr>
                <a:srgbClr val="888888"/>
              </a:buClr>
              <a:buSzPts val="1200"/>
              <a:buFont typeface="Calibri"/>
              <a:buNone/>
              <a:defRPr/>
            </a:lvl5pPr>
            <a:lvl6pPr indent="0" lvl="5" marL="0" algn="r">
              <a:spcBef>
                <a:spcPts val="0"/>
              </a:spcBef>
              <a:spcAft>
                <a:spcPts val="0"/>
              </a:spcAft>
              <a:buClr>
                <a:srgbClr val="888888"/>
              </a:buClr>
              <a:buSzPts val="1200"/>
              <a:buFont typeface="Calibri"/>
              <a:buNone/>
              <a:defRPr/>
            </a:lvl6pPr>
            <a:lvl7pPr indent="0" lvl="6" marL="0" algn="r">
              <a:spcBef>
                <a:spcPts val="0"/>
              </a:spcBef>
              <a:spcAft>
                <a:spcPts val="0"/>
              </a:spcAft>
              <a:buClr>
                <a:srgbClr val="888888"/>
              </a:buClr>
              <a:buSzPts val="1200"/>
              <a:buFont typeface="Calibri"/>
              <a:buNone/>
              <a:defRPr/>
            </a:lvl7pPr>
            <a:lvl8pPr indent="0" lvl="7" marL="0" algn="r">
              <a:spcBef>
                <a:spcPts val="0"/>
              </a:spcBef>
              <a:spcAft>
                <a:spcPts val="0"/>
              </a:spcAft>
              <a:buClr>
                <a:srgbClr val="888888"/>
              </a:buClr>
              <a:buSzPts val="1200"/>
              <a:buFont typeface="Calibri"/>
              <a:buNone/>
              <a:defRPr/>
            </a:lvl8pPr>
            <a:lvl9pPr indent="0" lvl="8" marL="0" algn="r">
              <a:spcBef>
                <a:spcPts val="0"/>
              </a:spcBef>
              <a:spcAft>
                <a:spcPts val="0"/>
              </a:spcAft>
              <a:buClr>
                <a:srgbClr val="888888"/>
              </a:buClr>
              <a:buSzPts val="1200"/>
              <a:buFont typeface="Calibri"/>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texte vertical" type="vertTx">
  <p:cSld name="VERTICAL_TEXT">
    <p:spTree>
      <p:nvGrpSpPr>
        <p:cNvPr id="68" name="Shape 68"/>
        <p:cNvGrpSpPr/>
        <p:nvPr/>
      </p:nvGrpSpPr>
      <p:grpSpPr>
        <a:xfrm>
          <a:off x="0" y="0"/>
          <a:ext cx="0" cy="0"/>
          <a:chOff x="0" y="0"/>
          <a:chExt cx="0" cy="0"/>
        </a:xfrm>
      </p:grpSpPr>
      <p:sp>
        <p:nvSpPr>
          <p:cNvPr id="69" name="Google Shape;69;p10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0" name="Google Shape;70;p109"/>
          <p:cNvSpPr txBox="1"/>
          <p:nvPr>
            <p:ph idx="1" type="body"/>
          </p:nvPr>
        </p:nvSpPr>
        <p:spPr>
          <a:xfrm rot="5400000">
            <a:off x="3920331" y="-1256506"/>
            <a:ext cx="4351338" cy="105156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1" name="Google Shape;71;p10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2" name="Google Shape;72;p10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3" name="Google Shape;73;p10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1200"/>
              <a:buFont typeface="Calibri"/>
              <a:buNone/>
              <a:defRPr/>
            </a:lvl1pPr>
            <a:lvl2pPr indent="0" lvl="1" marL="0" algn="r">
              <a:spcBef>
                <a:spcPts val="0"/>
              </a:spcBef>
              <a:spcAft>
                <a:spcPts val="0"/>
              </a:spcAft>
              <a:buClr>
                <a:srgbClr val="888888"/>
              </a:buClr>
              <a:buSzPts val="1200"/>
              <a:buFont typeface="Calibri"/>
              <a:buNone/>
              <a:defRPr/>
            </a:lvl2pPr>
            <a:lvl3pPr indent="0" lvl="2" marL="0" algn="r">
              <a:spcBef>
                <a:spcPts val="0"/>
              </a:spcBef>
              <a:spcAft>
                <a:spcPts val="0"/>
              </a:spcAft>
              <a:buClr>
                <a:srgbClr val="888888"/>
              </a:buClr>
              <a:buSzPts val="1200"/>
              <a:buFont typeface="Calibri"/>
              <a:buNone/>
              <a:defRPr/>
            </a:lvl3pPr>
            <a:lvl4pPr indent="0" lvl="3" marL="0" algn="r">
              <a:spcBef>
                <a:spcPts val="0"/>
              </a:spcBef>
              <a:spcAft>
                <a:spcPts val="0"/>
              </a:spcAft>
              <a:buClr>
                <a:srgbClr val="888888"/>
              </a:buClr>
              <a:buSzPts val="1200"/>
              <a:buFont typeface="Calibri"/>
              <a:buNone/>
              <a:defRPr/>
            </a:lvl4pPr>
            <a:lvl5pPr indent="0" lvl="4" marL="0" algn="r">
              <a:spcBef>
                <a:spcPts val="0"/>
              </a:spcBef>
              <a:spcAft>
                <a:spcPts val="0"/>
              </a:spcAft>
              <a:buClr>
                <a:srgbClr val="888888"/>
              </a:buClr>
              <a:buSzPts val="1200"/>
              <a:buFont typeface="Calibri"/>
              <a:buNone/>
              <a:defRPr/>
            </a:lvl5pPr>
            <a:lvl6pPr indent="0" lvl="5" marL="0" algn="r">
              <a:spcBef>
                <a:spcPts val="0"/>
              </a:spcBef>
              <a:spcAft>
                <a:spcPts val="0"/>
              </a:spcAft>
              <a:buClr>
                <a:srgbClr val="888888"/>
              </a:buClr>
              <a:buSzPts val="1200"/>
              <a:buFont typeface="Calibri"/>
              <a:buNone/>
              <a:defRPr/>
            </a:lvl6pPr>
            <a:lvl7pPr indent="0" lvl="6" marL="0" algn="r">
              <a:spcBef>
                <a:spcPts val="0"/>
              </a:spcBef>
              <a:spcAft>
                <a:spcPts val="0"/>
              </a:spcAft>
              <a:buClr>
                <a:srgbClr val="888888"/>
              </a:buClr>
              <a:buSzPts val="1200"/>
              <a:buFont typeface="Calibri"/>
              <a:buNone/>
              <a:defRPr/>
            </a:lvl7pPr>
            <a:lvl8pPr indent="0" lvl="7" marL="0" algn="r">
              <a:spcBef>
                <a:spcPts val="0"/>
              </a:spcBef>
              <a:spcAft>
                <a:spcPts val="0"/>
              </a:spcAft>
              <a:buClr>
                <a:srgbClr val="888888"/>
              </a:buClr>
              <a:buSzPts val="1200"/>
              <a:buFont typeface="Calibri"/>
              <a:buNone/>
              <a:defRPr/>
            </a:lvl8pPr>
            <a:lvl9pPr indent="0" lvl="8" marL="0" algn="r">
              <a:spcBef>
                <a:spcPts val="0"/>
              </a:spcBef>
              <a:spcAft>
                <a:spcPts val="0"/>
              </a:spcAft>
              <a:buClr>
                <a:srgbClr val="888888"/>
              </a:buClr>
              <a:buSzPts val="1200"/>
              <a:buFont typeface="Calibri"/>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vertical et texte" type="vertTitleAndTx">
  <p:cSld name="VERTICAL_TITLE_AND_VERTICAL_TEXT">
    <p:spTree>
      <p:nvGrpSpPr>
        <p:cNvPr id="74" name="Shape 74"/>
        <p:cNvGrpSpPr/>
        <p:nvPr/>
      </p:nvGrpSpPr>
      <p:grpSpPr>
        <a:xfrm>
          <a:off x="0" y="0"/>
          <a:ext cx="0" cy="0"/>
          <a:chOff x="0" y="0"/>
          <a:chExt cx="0" cy="0"/>
        </a:xfrm>
      </p:grpSpPr>
      <p:sp>
        <p:nvSpPr>
          <p:cNvPr id="75" name="Google Shape;75;p110"/>
          <p:cNvSpPr txBox="1"/>
          <p:nvPr>
            <p:ph type="title"/>
          </p:nvPr>
        </p:nvSpPr>
        <p:spPr>
          <a:xfrm rot="5400000">
            <a:off x="7133431" y="1956594"/>
            <a:ext cx="5811838" cy="2628900"/>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76" name="Google Shape;76;p110"/>
          <p:cNvSpPr txBox="1"/>
          <p:nvPr>
            <p:ph idx="1" type="body"/>
          </p:nvPr>
        </p:nvSpPr>
        <p:spPr>
          <a:xfrm rot="5400000">
            <a:off x="1799431" y="-596106"/>
            <a:ext cx="5811838" cy="7734300"/>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77" name="Google Shape;77;p110"/>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8" name="Google Shape;78;p110"/>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79" name="Google Shape;79;p110"/>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1200"/>
              <a:buFont typeface="Calibri"/>
              <a:buNone/>
              <a:defRPr/>
            </a:lvl1pPr>
            <a:lvl2pPr indent="0" lvl="1" marL="0" algn="r">
              <a:spcBef>
                <a:spcPts val="0"/>
              </a:spcBef>
              <a:spcAft>
                <a:spcPts val="0"/>
              </a:spcAft>
              <a:buClr>
                <a:srgbClr val="888888"/>
              </a:buClr>
              <a:buSzPts val="1200"/>
              <a:buFont typeface="Calibri"/>
              <a:buNone/>
              <a:defRPr/>
            </a:lvl2pPr>
            <a:lvl3pPr indent="0" lvl="2" marL="0" algn="r">
              <a:spcBef>
                <a:spcPts val="0"/>
              </a:spcBef>
              <a:spcAft>
                <a:spcPts val="0"/>
              </a:spcAft>
              <a:buClr>
                <a:srgbClr val="888888"/>
              </a:buClr>
              <a:buSzPts val="1200"/>
              <a:buFont typeface="Calibri"/>
              <a:buNone/>
              <a:defRPr/>
            </a:lvl3pPr>
            <a:lvl4pPr indent="0" lvl="3" marL="0" algn="r">
              <a:spcBef>
                <a:spcPts val="0"/>
              </a:spcBef>
              <a:spcAft>
                <a:spcPts val="0"/>
              </a:spcAft>
              <a:buClr>
                <a:srgbClr val="888888"/>
              </a:buClr>
              <a:buSzPts val="1200"/>
              <a:buFont typeface="Calibri"/>
              <a:buNone/>
              <a:defRPr/>
            </a:lvl4pPr>
            <a:lvl5pPr indent="0" lvl="4" marL="0" algn="r">
              <a:spcBef>
                <a:spcPts val="0"/>
              </a:spcBef>
              <a:spcAft>
                <a:spcPts val="0"/>
              </a:spcAft>
              <a:buClr>
                <a:srgbClr val="888888"/>
              </a:buClr>
              <a:buSzPts val="1200"/>
              <a:buFont typeface="Calibri"/>
              <a:buNone/>
              <a:defRPr/>
            </a:lvl5pPr>
            <a:lvl6pPr indent="0" lvl="5" marL="0" algn="r">
              <a:spcBef>
                <a:spcPts val="0"/>
              </a:spcBef>
              <a:spcAft>
                <a:spcPts val="0"/>
              </a:spcAft>
              <a:buClr>
                <a:srgbClr val="888888"/>
              </a:buClr>
              <a:buSzPts val="1200"/>
              <a:buFont typeface="Calibri"/>
              <a:buNone/>
              <a:defRPr/>
            </a:lvl6pPr>
            <a:lvl7pPr indent="0" lvl="6" marL="0" algn="r">
              <a:spcBef>
                <a:spcPts val="0"/>
              </a:spcBef>
              <a:spcAft>
                <a:spcPts val="0"/>
              </a:spcAft>
              <a:buClr>
                <a:srgbClr val="888888"/>
              </a:buClr>
              <a:buSzPts val="1200"/>
              <a:buFont typeface="Calibri"/>
              <a:buNone/>
              <a:defRPr/>
            </a:lvl7pPr>
            <a:lvl8pPr indent="0" lvl="7" marL="0" algn="r">
              <a:spcBef>
                <a:spcPts val="0"/>
              </a:spcBef>
              <a:spcAft>
                <a:spcPts val="0"/>
              </a:spcAft>
              <a:buClr>
                <a:srgbClr val="888888"/>
              </a:buClr>
              <a:buSzPts val="1200"/>
              <a:buFont typeface="Calibri"/>
              <a:buNone/>
              <a:defRPr/>
            </a:lvl8pPr>
            <a:lvl9pPr indent="0" lvl="8" marL="0" algn="r">
              <a:spcBef>
                <a:spcPts val="0"/>
              </a:spcBef>
              <a:spcAft>
                <a:spcPts val="0"/>
              </a:spcAft>
              <a:buClr>
                <a:srgbClr val="888888"/>
              </a:buClr>
              <a:buSzPts val="1200"/>
              <a:buFont typeface="Calibri"/>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et contenu" type="obj">
  <p:cSld name="OBJECT">
    <p:spTree>
      <p:nvGrpSpPr>
        <p:cNvPr id="16" name="Shape 16"/>
        <p:cNvGrpSpPr/>
        <p:nvPr/>
      </p:nvGrpSpPr>
      <p:grpSpPr>
        <a:xfrm>
          <a:off x="0" y="0"/>
          <a:ext cx="0" cy="0"/>
          <a:chOff x="0" y="0"/>
          <a:chExt cx="0" cy="0"/>
        </a:xfrm>
      </p:grpSpPr>
      <p:sp>
        <p:nvSpPr>
          <p:cNvPr id="17" name="Google Shape;17;p10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18" name="Google Shape;18;p10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19" name="Google Shape;19;p101"/>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0" name="Google Shape;20;p101"/>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1" name="Google Shape;21;p10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1200"/>
              <a:buFont typeface="Calibri"/>
              <a:buNone/>
              <a:defRPr/>
            </a:lvl1pPr>
            <a:lvl2pPr indent="0" lvl="1" marL="0" algn="r">
              <a:spcBef>
                <a:spcPts val="0"/>
              </a:spcBef>
              <a:spcAft>
                <a:spcPts val="0"/>
              </a:spcAft>
              <a:buClr>
                <a:srgbClr val="888888"/>
              </a:buClr>
              <a:buSzPts val="1200"/>
              <a:buFont typeface="Calibri"/>
              <a:buNone/>
              <a:defRPr/>
            </a:lvl2pPr>
            <a:lvl3pPr indent="0" lvl="2" marL="0" algn="r">
              <a:spcBef>
                <a:spcPts val="0"/>
              </a:spcBef>
              <a:spcAft>
                <a:spcPts val="0"/>
              </a:spcAft>
              <a:buClr>
                <a:srgbClr val="888888"/>
              </a:buClr>
              <a:buSzPts val="1200"/>
              <a:buFont typeface="Calibri"/>
              <a:buNone/>
              <a:defRPr/>
            </a:lvl3pPr>
            <a:lvl4pPr indent="0" lvl="3" marL="0" algn="r">
              <a:spcBef>
                <a:spcPts val="0"/>
              </a:spcBef>
              <a:spcAft>
                <a:spcPts val="0"/>
              </a:spcAft>
              <a:buClr>
                <a:srgbClr val="888888"/>
              </a:buClr>
              <a:buSzPts val="1200"/>
              <a:buFont typeface="Calibri"/>
              <a:buNone/>
              <a:defRPr/>
            </a:lvl4pPr>
            <a:lvl5pPr indent="0" lvl="4" marL="0" algn="r">
              <a:spcBef>
                <a:spcPts val="0"/>
              </a:spcBef>
              <a:spcAft>
                <a:spcPts val="0"/>
              </a:spcAft>
              <a:buClr>
                <a:srgbClr val="888888"/>
              </a:buClr>
              <a:buSzPts val="1200"/>
              <a:buFont typeface="Calibri"/>
              <a:buNone/>
              <a:defRPr/>
            </a:lvl5pPr>
            <a:lvl6pPr indent="0" lvl="5" marL="0" algn="r">
              <a:spcBef>
                <a:spcPts val="0"/>
              </a:spcBef>
              <a:spcAft>
                <a:spcPts val="0"/>
              </a:spcAft>
              <a:buClr>
                <a:srgbClr val="888888"/>
              </a:buClr>
              <a:buSzPts val="1200"/>
              <a:buFont typeface="Calibri"/>
              <a:buNone/>
              <a:defRPr/>
            </a:lvl6pPr>
            <a:lvl7pPr indent="0" lvl="6" marL="0" algn="r">
              <a:spcBef>
                <a:spcPts val="0"/>
              </a:spcBef>
              <a:spcAft>
                <a:spcPts val="0"/>
              </a:spcAft>
              <a:buClr>
                <a:srgbClr val="888888"/>
              </a:buClr>
              <a:buSzPts val="1200"/>
              <a:buFont typeface="Calibri"/>
              <a:buNone/>
              <a:defRPr/>
            </a:lvl7pPr>
            <a:lvl8pPr indent="0" lvl="7" marL="0" algn="r">
              <a:spcBef>
                <a:spcPts val="0"/>
              </a:spcBef>
              <a:spcAft>
                <a:spcPts val="0"/>
              </a:spcAft>
              <a:buClr>
                <a:srgbClr val="888888"/>
              </a:buClr>
              <a:buSzPts val="1200"/>
              <a:buFont typeface="Calibri"/>
              <a:buNone/>
              <a:defRPr/>
            </a:lvl8pPr>
            <a:lvl9pPr indent="0" lvl="8" marL="0" algn="r">
              <a:spcBef>
                <a:spcPts val="0"/>
              </a:spcBef>
              <a:spcAft>
                <a:spcPts val="0"/>
              </a:spcAft>
              <a:buClr>
                <a:srgbClr val="888888"/>
              </a:buClr>
              <a:buSzPts val="1200"/>
              <a:buFont typeface="Calibri"/>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iapositive de titre" type="title">
  <p:cSld name="TITLE">
    <p:spTree>
      <p:nvGrpSpPr>
        <p:cNvPr id="22" name="Shape 22"/>
        <p:cNvGrpSpPr/>
        <p:nvPr/>
      </p:nvGrpSpPr>
      <p:grpSpPr>
        <a:xfrm>
          <a:off x="0" y="0"/>
          <a:ext cx="0" cy="0"/>
          <a:chOff x="0" y="0"/>
          <a:chExt cx="0" cy="0"/>
        </a:xfrm>
      </p:grpSpPr>
      <p:sp>
        <p:nvSpPr>
          <p:cNvPr id="23" name="Google Shape;23;p102"/>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24" name="Google Shape;24;p102"/>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p:txBody>
      </p:sp>
      <p:sp>
        <p:nvSpPr>
          <p:cNvPr id="25" name="Google Shape;25;p102"/>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6" name="Google Shape;26;p102"/>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27" name="Google Shape;27;p102"/>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1200"/>
              <a:buFont typeface="Calibri"/>
              <a:buNone/>
              <a:defRPr/>
            </a:lvl1pPr>
            <a:lvl2pPr indent="0" lvl="1" marL="0" algn="r">
              <a:spcBef>
                <a:spcPts val="0"/>
              </a:spcBef>
              <a:spcAft>
                <a:spcPts val="0"/>
              </a:spcAft>
              <a:buClr>
                <a:srgbClr val="888888"/>
              </a:buClr>
              <a:buSzPts val="1200"/>
              <a:buFont typeface="Calibri"/>
              <a:buNone/>
              <a:defRPr/>
            </a:lvl2pPr>
            <a:lvl3pPr indent="0" lvl="2" marL="0" algn="r">
              <a:spcBef>
                <a:spcPts val="0"/>
              </a:spcBef>
              <a:spcAft>
                <a:spcPts val="0"/>
              </a:spcAft>
              <a:buClr>
                <a:srgbClr val="888888"/>
              </a:buClr>
              <a:buSzPts val="1200"/>
              <a:buFont typeface="Calibri"/>
              <a:buNone/>
              <a:defRPr/>
            </a:lvl3pPr>
            <a:lvl4pPr indent="0" lvl="3" marL="0" algn="r">
              <a:spcBef>
                <a:spcPts val="0"/>
              </a:spcBef>
              <a:spcAft>
                <a:spcPts val="0"/>
              </a:spcAft>
              <a:buClr>
                <a:srgbClr val="888888"/>
              </a:buClr>
              <a:buSzPts val="1200"/>
              <a:buFont typeface="Calibri"/>
              <a:buNone/>
              <a:defRPr/>
            </a:lvl4pPr>
            <a:lvl5pPr indent="0" lvl="4" marL="0" algn="r">
              <a:spcBef>
                <a:spcPts val="0"/>
              </a:spcBef>
              <a:spcAft>
                <a:spcPts val="0"/>
              </a:spcAft>
              <a:buClr>
                <a:srgbClr val="888888"/>
              </a:buClr>
              <a:buSzPts val="1200"/>
              <a:buFont typeface="Calibri"/>
              <a:buNone/>
              <a:defRPr/>
            </a:lvl5pPr>
            <a:lvl6pPr indent="0" lvl="5" marL="0" algn="r">
              <a:spcBef>
                <a:spcPts val="0"/>
              </a:spcBef>
              <a:spcAft>
                <a:spcPts val="0"/>
              </a:spcAft>
              <a:buClr>
                <a:srgbClr val="888888"/>
              </a:buClr>
              <a:buSzPts val="1200"/>
              <a:buFont typeface="Calibri"/>
              <a:buNone/>
              <a:defRPr/>
            </a:lvl6pPr>
            <a:lvl7pPr indent="0" lvl="6" marL="0" algn="r">
              <a:spcBef>
                <a:spcPts val="0"/>
              </a:spcBef>
              <a:spcAft>
                <a:spcPts val="0"/>
              </a:spcAft>
              <a:buClr>
                <a:srgbClr val="888888"/>
              </a:buClr>
              <a:buSzPts val="1200"/>
              <a:buFont typeface="Calibri"/>
              <a:buNone/>
              <a:defRPr/>
            </a:lvl7pPr>
            <a:lvl8pPr indent="0" lvl="7" marL="0" algn="r">
              <a:spcBef>
                <a:spcPts val="0"/>
              </a:spcBef>
              <a:spcAft>
                <a:spcPts val="0"/>
              </a:spcAft>
              <a:buClr>
                <a:srgbClr val="888888"/>
              </a:buClr>
              <a:buSzPts val="1200"/>
              <a:buFont typeface="Calibri"/>
              <a:buNone/>
              <a:defRPr/>
            </a:lvl8pPr>
            <a:lvl9pPr indent="0" lvl="8" marL="0" algn="r">
              <a:spcBef>
                <a:spcPts val="0"/>
              </a:spcBef>
              <a:spcAft>
                <a:spcPts val="0"/>
              </a:spcAft>
              <a:buClr>
                <a:srgbClr val="888888"/>
              </a:buClr>
              <a:buSzPts val="1200"/>
              <a:buFont typeface="Calibri"/>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re de section" type="secHead">
  <p:cSld name="SECTION_HEADER">
    <p:spTree>
      <p:nvGrpSpPr>
        <p:cNvPr id="28" name="Shape 28"/>
        <p:cNvGrpSpPr/>
        <p:nvPr/>
      </p:nvGrpSpPr>
      <p:grpSpPr>
        <a:xfrm>
          <a:off x="0" y="0"/>
          <a:ext cx="0" cy="0"/>
          <a:chOff x="0" y="0"/>
          <a:chExt cx="0" cy="0"/>
        </a:xfrm>
      </p:grpSpPr>
      <p:sp>
        <p:nvSpPr>
          <p:cNvPr id="29" name="Google Shape;29;p103"/>
          <p:cNvSpPr txBox="1"/>
          <p:nvPr>
            <p:ph type="title"/>
          </p:nvPr>
        </p:nvSpPr>
        <p:spPr>
          <a:xfrm>
            <a:off x="831850" y="1709738"/>
            <a:ext cx="10515600" cy="2852737"/>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0" name="Google Shape;30;p103"/>
          <p:cNvSpPr txBox="1"/>
          <p:nvPr>
            <p:ph idx="1" type="body"/>
          </p:nvPr>
        </p:nvSpPr>
        <p:spPr>
          <a:xfrm>
            <a:off x="831850" y="4589463"/>
            <a:ext cx="10515600" cy="1500187"/>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rgbClr val="888888"/>
              </a:buClr>
              <a:buSzPts val="2400"/>
              <a:buNone/>
              <a:defRPr sz="2400">
                <a:solidFill>
                  <a:srgbClr val="888888"/>
                </a:solidFill>
              </a:defRPr>
            </a:lvl1pPr>
            <a:lvl2pPr indent="-228600" lvl="1" marL="914400" algn="l">
              <a:lnSpc>
                <a:spcPct val="90000"/>
              </a:lnSpc>
              <a:spcBef>
                <a:spcPts val="500"/>
              </a:spcBef>
              <a:spcAft>
                <a:spcPts val="0"/>
              </a:spcAft>
              <a:buClr>
                <a:srgbClr val="888888"/>
              </a:buClr>
              <a:buSzPts val="2000"/>
              <a:buNone/>
              <a:defRPr sz="2000">
                <a:solidFill>
                  <a:srgbClr val="888888"/>
                </a:solidFill>
              </a:defRPr>
            </a:lvl2pPr>
            <a:lvl3pPr indent="-228600" lvl="2" marL="1371600" algn="l">
              <a:lnSpc>
                <a:spcPct val="90000"/>
              </a:lnSpc>
              <a:spcBef>
                <a:spcPts val="500"/>
              </a:spcBef>
              <a:spcAft>
                <a:spcPts val="0"/>
              </a:spcAft>
              <a:buClr>
                <a:srgbClr val="888888"/>
              </a:buClr>
              <a:buSzPts val="1800"/>
              <a:buNone/>
              <a:defRPr sz="1800">
                <a:solidFill>
                  <a:srgbClr val="888888"/>
                </a:solidFill>
              </a:defRPr>
            </a:lvl3pPr>
            <a:lvl4pPr indent="-228600" lvl="3" marL="1828800" algn="l">
              <a:lnSpc>
                <a:spcPct val="90000"/>
              </a:lnSpc>
              <a:spcBef>
                <a:spcPts val="500"/>
              </a:spcBef>
              <a:spcAft>
                <a:spcPts val="0"/>
              </a:spcAft>
              <a:buClr>
                <a:srgbClr val="888888"/>
              </a:buClr>
              <a:buSzPts val="1600"/>
              <a:buNone/>
              <a:defRPr sz="1600">
                <a:solidFill>
                  <a:srgbClr val="888888"/>
                </a:solidFill>
              </a:defRPr>
            </a:lvl4pPr>
            <a:lvl5pPr indent="-228600" lvl="4" marL="2286000" algn="l">
              <a:lnSpc>
                <a:spcPct val="90000"/>
              </a:lnSpc>
              <a:spcBef>
                <a:spcPts val="500"/>
              </a:spcBef>
              <a:spcAft>
                <a:spcPts val="0"/>
              </a:spcAft>
              <a:buClr>
                <a:srgbClr val="888888"/>
              </a:buClr>
              <a:buSzPts val="1600"/>
              <a:buNone/>
              <a:defRPr sz="1600">
                <a:solidFill>
                  <a:srgbClr val="888888"/>
                </a:solidFill>
              </a:defRPr>
            </a:lvl5pPr>
            <a:lvl6pPr indent="-228600" lvl="5" marL="2743200" algn="l">
              <a:lnSpc>
                <a:spcPct val="90000"/>
              </a:lnSpc>
              <a:spcBef>
                <a:spcPts val="500"/>
              </a:spcBef>
              <a:spcAft>
                <a:spcPts val="0"/>
              </a:spcAft>
              <a:buClr>
                <a:srgbClr val="888888"/>
              </a:buClr>
              <a:buSzPts val="1600"/>
              <a:buNone/>
              <a:defRPr sz="1600">
                <a:solidFill>
                  <a:srgbClr val="888888"/>
                </a:solidFill>
              </a:defRPr>
            </a:lvl6pPr>
            <a:lvl7pPr indent="-228600" lvl="6" marL="3200400" algn="l">
              <a:lnSpc>
                <a:spcPct val="90000"/>
              </a:lnSpc>
              <a:spcBef>
                <a:spcPts val="500"/>
              </a:spcBef>
              <a:spcAft>
                <a:spcPts val="0"/>
              </a:spcAft>
              <a:buClr>
                <a:srgbClr val="888888"/>
              </a:buClr>
              <a:buSzPts val="1600"/>
              <a:buNone/>
              <a:defRPr sz="1600">
                <a:solidFill>
                  <a:srgbClr val="888888"/>
                </a:solidFill>
              </a:defRPr>
            </a:lvl7pPr>
            <a:lvl8pPr indent="-228600" lvl="7" marL="3657600" algn="l">
              <a:lnSpc>
                <a:spcPct val="90000"/>
              </a:lnSpc>
              <a:spcBef>
                <a:spcPts val="500"/>
              </a:spcBef>
              <a:spcAft>
                <a:spcPts val="0"/>
              </a:spcAft>
              <a:buClr>
                <a:srgbClr val="888888"/>
              </a:buClr>
              <a:buSzPts val="1600"/>
              <a:buNone/>
              <a:defRPr sz="1600">
                <a:solidFill>
                  <a:srgbClr val="888888"/>
                </a:solidFill>
              </a:defRPr>
            </a:lvl8pPr>
            <a:lvl9pPr indent="-228600" lvl="8" marL="4114800" algn="l">
              <a:lnSpc>
                <a:spcPct val="90000"/>
              </a:lnSpc>
              <a:spcBef>
                <a:spcPts val="500"/>
              </a:spcBef>
              <a:spcAft>
                <a:spcPts val="0"/>
              </a:spcAft>
              <a:buClr>
                <a:srgbClr val="888888"/>
              </a:buClr>
              <a:buSzPts val="1600"/>
              <a:buNone/>
              <a:defRPr sz="1600">
                <a:solidFill>
                  <a:srgbClr val="888888"/>
                </a:solidFill>
              </a:defRPr>
            </a:lvl9pPr>
          </a:lstStyle>
          <a:p/>
        </p:txBody>
      </p:sp>
      <p:sp>
        <p:nvSpPr>
          <p:cNvPr id="31" name="Google Shape;31;p103"/>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2" name="Google Shape;32;p103"/>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3" name="Google Shape;33;p103"/>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1200"/>
              <a:buFont typeface="Calibri"/>
              <a:buNone/>
              <a:defRPr/>
            </a:lvl1pPr>
            <a:lvl2pPr indent="0" lvl="1" marL="0" algn="r">
              <a:spcBef>
                <a:spcPts val="0"/>
              </a:spcBef>
              <a:spcAft>
                <a:spcPts val="0"/>
              </a:spcAft>
              <a:buClr>
                <a:srgbClr val="888888"/>
              </a:buClr>
              <a:buSzPts val="1200"/>
              <a:buFont typeface="Calibri"/>
              <a:buNone/>
              <a:defRPr/>
            </a:lvl2pPr>
            <a:lvl3pPr indent="0" lvl="2" marL="0" algn="r">
              <a:spcBef>
                <a:spcPts val="0"/>
              </a:spcBef>
              <a:spcAft>
                <a:spcPts val="0"/>
              </a:spcAft>
              <a:buClr>
                <a:srgbClr val="888888"/>
              </a:buClr>
              <a:buSzPts val="1200"/>
              <a:buFont typeface="Calibri"/>
              <a:buNone/>
              <a:defRPr/>
            </a:lvl3pPr>
            <a:lvl4pPr indent="0" lvl="3" marL="0" algn="r">
              <a:spcBef>
                <a:spcPts val="0"/>
              </a:spcBef>
              <a:spcAft>
                <a:spcPts val="0"/>
              </a:spcAft>
              <a:buClr>
                <a:srgbClr val="888888"/>
              </a:buClr>
              <a:buSzPts val="1200"/>
              <a:buFont typeface="Calibri"/>
              <a:buNone/>
              <a:defRPr/>
            </a:lvl4pPr>
            <a:lvl5pPr indent="0" lvl="4" marL="0" algn="r">
              <a:spcBef>
                <a:spcPts val="0"/>
              </a:spcBef>
              <a:spcAft>
                <a:spcPts val="0"/>
              </a:spcAft>
              <a:buClr>
                <a:srgbClr val="888888"/>
              </a:buClr>
              <a:buSzPts val="1200"/>
              <a:buFont typeface="Calibri"/>
              <a:buNone/>
              <a:defRPr/>
            </a:lvl5pPr>
            <a:lvl6pPr indent="0" lvl="5" marL="0" algn="r">
              <a:spcBef>
                <a:spcPts val="0"/>
              </a:spcBef>
              <a:spcAft>
                <a:spcPts val="0"/>
              </a:spcAft>
              <a:buClr>
                <a:srgbClr val="888888"/>
              </a:buClr>
              <a:buSzPts val="1200"/>
              <a:buFont typeface="Calibri"/>
              <a:buNone/>
              <a:defRPr/>
            </a:lvl6pPr>
            <a:lvl7pPr indent="0" lvl="6" marL="0" algn="r">
              <a:spcBef>
                <a:spcPts val="0"/>
              </a:spcBef>
              <a:spcAft>
                <a:spcPts val="0"/>
              </a:spcAft>
              <a:buClr>
                <a:srgbClr val="888888"/>
              </a:buClr>
              <a:buSzPts val="1200"/>
              <a:buFont typeface="Calibri"/>
              <a:buNone/>
              <a:defRPr/>
            </a:lvl7pPr>
            <a:lvl8pPr indent="0" lvl="7" marL="0" algn="r">
              <a:spcBef>
                <a:spcPts val="0"/>
              </a:spcBef>
              <a:spcAft>
                <a:spcPts val="0"/>
              </a:spcAft>
              <a:buClr>
                <a:srgbClr val="888888"/>
              </a:buClr>
              <a:buSzPts val="1200"/>
              <a:buFont typeface="Calibri"/>
              <a:buNone/>
              <a:defRPr/>
            </a:lvl8pPr>
            <a:lvl9pPr indent="0" lvl="8" marL="0" algn="r">
              <a:spcBef>
                <a:spcPts val="0"/>
              </a:spcBef>
              <a:spcAft>
                <a:spcPts val="0"/>
              </a:spcAft>
              <a:buClr>
                <a:srgbClr val="888888"/>
              </a:buClr>
              <a:buSzPts val="1200"/>
              <a:buFont typeface="Calibri"/>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Deux contenus" type="twoObj">
  <p:cSld name="TWO_OBJECTS">
    <p:spTree>
      <p:nvGrpSpPr>
        <p:cNvPr id="34" name="Shape 34"/>
        <p:cNvGrpSpPr/>
        <p:nvPr/>
      </p:nvGrpSpPr>
      <p:grpSpPr>
        <a:xfrm>
          <a:off x="0" y="0"/>
          <a:ext cx="0" cy="0"/>
          <a:chOff x="0" y="0"/>
          <a:chExt cx="0" cy="0"/>
        </a:xfrm>
      </p:grpSpPr>
      <p:sp>
        <p:nvSpPr>
          <p:cNvPr id="35" name="Google Shape;35;p10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36" name="Google Shape;36;p104"/>
          <p:cNvSpPr txBox="1"/>
          <p:nvPr>
            <p:ph idx="1" type="body"/>
          </p:nvPr>
        </p:nvSpPr>
        <p:spPr>
          <a:xfrm>
            <a:off x="838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7" name="Google Shape;37;p104"/>
          <p:cNvSpPr txBox="1"/>
          <p:nvPr>
            <p:ph idx="2" type="body"/>
          </p:nvPr>
        </p:nvSpPr>
        <p:spPr>
          <a:xfrm>
            <a:off x="6172200" y="1825625"/>
            <a:ext cx="5181600" cy="435133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38" name="Google Shape;38;p104"/>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39" name="Google Shape;39;p104"/>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0" name="Google Shape;40;p104"/>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1200"/>
              <a:buFont typeface="Calibri"/>
              <a:buNone/>
              <a:defRPr/>
            </a:lvl1pPr>
            <a:lvl2pPr indent="0" lvl="1" marL="0" algn="r">
              <a:spcBef>
                <a:spcPts val="0"/>
              </a:spcBef>
              <a:spcAft>
                <a:spcPts val="0"/>
              </a:spcAft>
              <a:buClr>
                <a:srgbClr val="888888"/>
              </a:buClr>
              <a:buSzPts val="1200"/>
              <a:buFont typeface="Calibri"/>
              <a:buNone/>
              <a:defRPr/>
            </a:lvl2pPr>
            <a:lvl3pPr indent="0" lvl="2" marL="0" algn="r">
              <a:spcBef>
                <a:spcPts val="0"/>
              </a:spcBef>
              <a:spcAft>
                <a:spcPts val="0"/>
              </a:spcAft>
              <a:buClr>
                <a:srgbClr val="888888"/>
              </a:buClr>
              <a:buSzPts val="1200"/>
              <a:buFont typeface="Calibri"/>
              <a:buNone/>
              <a:defRPr/>
            </a:lvl3pPr>
            <a:lvl4pPr indent="0" lvl="3" marL="0" algn="r">
              <a:spcBef>
                <a:spcPts val="0"/>
              </a:spcBef>
              <a:spcAft>
                <a:spcPts val="0"/>
              </a:spcAft>
              <a:buClr>
                <a:srgbClr val="888888"/>
              </a:buClr>
              <a:buSzPts val="1200"/>
              <a:buFont typeface="Calibri"/>
              <a:buNone/>
              <a:defRPr/>
            </a:lvl4pPr>
            <a:lvl5pPr indent="0" lvl="4" marL="0" algn="r">
              <a:spcBef>
                <a:spcPts val="0"/>
              </a:spcBef>
              <a:spcAft>
                <a:spcPts val="0"/>
              </a:spcAft>
              <a:buClr>
                <a:srgbClr val="888888"/>
              </a:buClr>
              <a:buSzPts val="1200"/>
              <a:buFont typeface="Calibri"/>
              <a:buNone/>
              <a:defRPr/>
            </a:lvl5pPr>
            <a:lvl6pPr indent="0" lvl="5" marL="0" algn="r">
              <a:spcBef>
                <a:spcPts val="0"/>
              </a:spcBef>
              <a:spcAft>
                <a:spcPts val="0"/>
              </a:spcAft>
              <a:buClr>
                <a:srgbClr val="888888"/>
              </a:buClr>
              <a:buSzPts val="1200"/>
              <a:buFont typeface="Calibri"/>
              <a:buNone/>
              <a:defRPr/>
            </a:lvl6pPr>
            <a:lvl7pPr indent="0" lvl="6" marL="0" algn="r">
              <a:spcBef>
                <a:spcPts val="0"/>
              </a:spcBef>
              <a:spcAft>
                <a:spcPts val="0"/>
              </a:spcAft>
              <a:buClr>
                <a:srgbClr val="888888"/>
              </a:buClr>
              <a:buSzPts val="1200"/>
              <a:buFont typeface="Calibri"/>
              <a:buNone/>
              <a:defRPr/>
            </a:lvl7pPr>
            <a:lvl8pPr indent="0" lvl="7" marL="0" algn="r">
              <a:spcBef>
                <a:spcPts val="0"/>
              </a:spcBef>
              <a:spcAft>
                <a:spcPts val="0"/>
              </a:spcAft>
              <a:buClr>
                <a:srgbClr val="888888"/>
              </a:buClr>
              <a:buSzPts val="1200"/>
              <a:buFont typeface="Calibri"/>
              <a:buNone/>
              <a:defRPr/>
            </a:lvl8pPr>
            <a:lvl9pPr indent="0" lvl="8" marL="0" algn="r">
              <a:spcBef>
                <a:spcPts val="0"/>
              </a:spcBef>
              <a:spcAft>
                <a:spcPts val="0"/>
              </a:spcAft>
              <a:buClr>
                <a:srgbClr val="888888"/>
              </a:buClr>
              <a:buSzPts val="1200"/>
              <a:buFont typeface="Calibri"/>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mparaison" type="twoTxTwoObj">
  <p:cSld name="TWO_OBJECTS_WITH_TEXT">
    <p:spTree>
      <p:nvGrpSpPr>
        <p:cNvPr id="41" name="Shape 41"/>
        <p:cNvGrpSpPr/>
        <p:nvPr/>
      </p:nvGrpSpPr>
      <p:grpSpPr>
        <a:xfrm>
          <a:off x="0" y="0"/>
          <a:ext cx="0" cy="0"/>
          <a:chOff x="0" y="0"/>
          <a:chExt cx="0" cy="0"/>
        </a:xfrm>
      </p:grpSpPr>
      <p:sp>
        <p:nvSpPr>
          <p:cNvPr id="42" name="Google Shape;42;p105"/>
          <p:cNvSpPr txBox="1"/>
          <p:nvPr>
            <p:ph type="title"/>
          </p:nvPr>
        </p:nvSpPr>
        <p:spPr>
          <a:xfrm>
            <a:off x="839788" y="365125"/>
            <a:ext cx="10515600" cy="1325563"/>
          </a:xfrm>
          <a:prstGeom prst="rect">
            <a:avLst/>
          </a:prstGeom>
          <a:noFill/>
          <a:ln>
            <a:noFill/>
          </a:ln>
        </p:spPr>
        <p:txBody>
          <a:bodyPr anchorCtr="0" anchor="ctr" bIns="45700" lIns="91425" spcFirstLastPara="1" rIns="91425" wrap="square" tIns="4570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43" name="Google Shape;43;p105"/>
          <p:cNvSpPr txBox="1"/>
          <p:nvPr>
            <p:ph idx="1" type="body"/>
          </p:nvPr>
        </p:nvSpPr>
        <p:spPr>
          <a:xfrm>
            <a:off x="839788" y="1681163"/>
            <a:ext cx="5157787"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4" name="Google Shape;44;p105"/>
          <p:cNvSpPr txBox="1"/>
          <p:nvPr>
            <p:ph idx="2" type="body"/>
          </p:nvPr>
        </p:nvSpPr>
        <p:spPr>
          <a:xfrm>
            <a:off x="839788" y="2505075"/>
            <a:ext cx="5157787"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5" name="Google Shape;45;p105"/>
          <p:cNvSpPr txBox="1"/>
          <p:nvPr>
            <p:ph idx="3" type="body"/>
          </p:nvPr>
        </p:nvSpPr>
        <p:spPr>
          <a:xfrm>
            <a:off x="6172200" y="1681163"/>
            <a:ext cx="5183188" cy="823912"/>
          </a:xfrm>
          <a:prstGeom prst="rect">
            <a:avLst/>
          </a:prstGeom>
          <a:noFill/>
          <a:ln>
            <a:noFill/>
          </a:ln>
        </p:spPr>
        <p:txBody>
          <a:bodyPr anchorCtr="0" anchor="b"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2400"/>
              <a:buNone/>
              <a:defRPr b="1" sz="2400"/>
            </a:lvl1pPr>
            <a:lvl2pPr indent="-228600" lvl="1" marL="914400" algn="l">
              <a:lnSpc>
                <a:spcPct val="90000"/>
              </a:lnSpc>
              <a:spcBef>
                <a:spcPts val="500"/>
              </a:spcBef>
              <a:spcAft>
                <a:spcPts val="0"/>
              </a:spcAft>
              <a:buClr>
                <a:schemeClr val="dk1"/>
              </a:buClr>
              <a:buSzPts val="2000"/>
              <a:buNone/>
              <a:defRPr b="1" sz="2000"/>
            </a:lvl2pPr>
            <a:lvl3pPr indent="-228600" lvl="2" marL="1371600" algn="l">
              <a:lnSpc>
                <a:spcPct val="90000"/>
              </a:lnSpc>
              <a:spcBef>
                <a:spcPts val="500"/>
              </a:spcBef>
              <a:spcAft>
                <a:spcPts val="0"/>
              </a:spcAft>
              <a:buClr>
                <a:schemeClr val="dk1"/>
              </a:buClr>
              <a:buSzPts val="1800"/>
              <a:buNone/>
              <a:defRPr b="1" sz="1800"/>
            </a:lvl3pPr>
            <a:lvl4pPr indent="-228600" lvl="3" marL="1828800" algn="l">
              <a:lnSpc>
                <a:spcPct val="90000"/>
              </a:lnSpc>
              <a:spcBef>
                <a:spcPts val="500"/>
              </a:spcBef>
              <a:spcAft>
                <a:spcPts val="0"/>
              </a:spcAft>
              <a:buClr>
                <a:schemeClr val="dk1"/>
              </a:buClr>
              <a:buSzPts val="1600"/>
              <a:buNone/>
              <a:defRPr b="1" sz="1600"/>
            </a:lvl4pPr>
            <a:lvl5pPr indent="-228600" lvl="4" marL="2286000" algn="l">
              <a:lnSpc>
                <a:spcPct val="90000"/>
              </a:lnSpc>
              <a:spcBef>
                <a:spcPts val="500"/>
              </a:spcBef>
              <a:spcAft>
                <a:spcPts val="0"/>
              </a:spcAft>
              <a:buClr>
                <a:schemeClr val="dk1"/>
              </a:buClr>
              <a:buSzPts val="1600"/>
              <a:buNone/>
              <a:defRPr b="1" sz="1600"/>
            </a:lvl5pPr>
            <a:lvl6pPr indent="-228600" lvl="5" marL="2743200" algn="l">
              <a:lnSpc>
                <a:spcPct val="90000"/>
              </a:lnSpc>
              <a:spcBef>
                <a:spcPts val="500"/>
              </a:spcBef>
              <a:spcAft>
                <a:spcPts val="0"/>
              </a:spcAft>
              <a:buClr>
                <a:schemeClr val="dk1"/>
              </a:buClr>
              <a:buSzPts val="1600"/>
              <a:buNone/>
              <a:defRPr b="1" sz="1600"/>
            </a:lvl6pPr>
            <a:lvl7pPr indent="-228600" lvl="6" marL="3200400" algn="l">
              <a:lnSpc>
                <a:spcPct val="90000"/>
              </a:lnSpc>
              <a:spcBef>
                <a:spcPts val="500"/>
              </a:spcBef>
              <a:spcAft>
                <a:spcPts val="0"/>
              </a:spcAft>
              <a:buClr>
                <a:schemeClr val="dk1"/>
              </a:buClr>
              <a:buSzPts val="1600"/>
              <a:buNone/>
              <a:defRPr b="1" sz="1600"/>
            </a:lvl7pPr>
            <a:lvl8pPr indent="-228600" lvl="7" marL="3657600" algn="l">
              <a:lnSpc>
                <a:spcPct val="90000"/>
              </a:lnSpc>
              <a:spcBef>
                <a:spcPts val="500"/>
              </a:spcBef>
              <a:spcAft>
                <a:spcPts val="0"/>
              </a:spcAft>
              <a:buClr>
                <a:schemeClr val="dk1"/>
              </a:buClr>
              <a:buSzPts val="1600"/>
              <a:buNone/>
              <a:defRPr b="1" sz="1600"/>
            </a:lvl8pPr>
            <a:lvl9pPr indent="-228600" lvl="8" marL="4114800" algn="l">
              <a:lnSpc>
                <a:spcPct val="90000"/>
              </a:lnSpc>
              <a:spcBef>
                <a:spcPts val="500"/>
              </a:spcBef>
              <a:spcAft>
                <a:spcPts val="0"/>
              </a:spcAft>
              <a:buClr>
                <a:schemeClr val="dk1"/>
              </a:buClr>
              <a:buSzPts val="1600"/>
              <a:buNone/>
              <a:defRPr b="1" sz="1600"/>
            </a:lvl9pPr>
          </a:lstStyle>
          <a:p/>
        </p:txBody>
      </p:sp>
      <p:sp>
        <p:nvSpPr>
          <p:cNvPr id="46" name="Google Shape;46;p105"/>
          <p:cNvSpPr txBox="1"/>
          <p:nvPr>
            <p:ph idx="4" type="body"/>
          </p:nvPr>
        </p:nvSpPr>
        <p:spPr>
          <a:xfrm>
            <a:off x="6172200" y="2505075"/>
            <a:ext cx="5183188" cy="3684588"/>
          </a:xfrm>
          <a:prstGeom prst="rect">
            <a:avLst/>
          </a:prstGeom>
          <a:noFill/>
          <a:ln>
            <a:noFill/>
          </a:ln>
        </p:spPr>
        <p:txBody>
          <a:bodyPr anchorCtr="0" anchor="t" bIns="45700" lIns="91425" spcFirstLastPara="1" rIns="91425" wrap="square" tIns="45700">
            <a:normAutofit/>
          </a:bodyPr>
          <a:lstStyle>
            <a:lvl1pPr indent="-342900" lvl="0" marL="457200" algn="l">
              <a:lnSpc>
                <a:spcPct val="90000"/>
              </a:lnSpc>
              <a:spcBef>
                <a:spcPts val="1000"/>
              </a:spcBef>
              <a:spcAft>
                <a:spcPts val="0"/>
              </a:spcAft>
              <a:buClr>
                <a:schemeClr val="dk1"/>
              </a:buClr>
              <a:buSzPts val="1800"/>
              <a:buChar char="•"/>
              <a:defRPr/>
            </a:lvl1pPr>
            <a:lvl2pPr indent="-342900" lvl="1" marL="914400" algn="l">
              <a:lnSpc>
                <a:spcPct val="90000"/>
              </a:lnSpc>
              <a:spcBef>
                <a:spcPts val="500"/>
              </a:spcBef>
              <a:spcAft>
                <a:spcPts val="0"/>
              </a:spcAft>
              <a:buClr>
                <a:schemeClr val="dk1"/>
              </a:buClr>
              <a:buSzPts val="1800"/>
              <a:buChar char="•"/>
              <a:defRPr/>
            </a:lvl2pPr>
            <a:lvl3pPr indent="-342900" lvl="2" marL="1371600" algn="l">
              <a:lnSpc>
                <a:spcPct val="90000"/>
              </a:lnSpc>
              <a:spcBef>
                <a:spcPts val="500"/>
              </a:spcBef>
              <a:spcAft>
                <a:spcPts val="0"/>
              </a:spcAft>
              <a:buClr>
                <a:schemeClr val="dk1"/>
              </a:buClr>
              <a:buSzPts val="1800"/>
              <a:buChar char="•"/>
              <a:defRPr/>
            </a:lvl3pPr>
            <a:lvl4pPr indent="-342900" lvl="3" marL="1828800" algn="l">
              <a:lnSpc>
                <a:spcPct val="90000"/>
              </a:lnSpc>
              <a:spcBef>
                <a:spcPts val="500"/>
              </a:spcBef>
              <a:spcAft>
                <a:spcPts val="0"/>
              </a:spcAft>
              <a:buClr>
                <a:schemeClr val="dk1"/>
              </a:buClr>
              <a:buSzPts val="1800"/>
              <a:buChar char="•"/>
              <a:defRPr/>
            </a:lvl4pPr>
            <a:lvl5pPr indent="-342900" lvl="4" marL="2286000" algn="l">
              <a:lnSpc>
                <a:spcPct val="90000"/>
              </a:lnSpc>
              <a:spcBef>
                <a:spcPts val="500"/>
              </a:spcBef>
              <a:spcAft>
                <a:spcPts val="0"/>
              </a:spcAft>
              <a:buClr>
                <a:schemeClr val="dk1"/>
              </a:buClr>
              <a:buSzPts val="1800"/>
              <a:buChar char="•"/>
              <a:defRPr/>
            </a:lvl5pPr>
            <a:lvl6pPr indent="-342900" lvl="5" marL="2743200" algn="l">
              <a:lnSpc>
                <a:spcPct val="90000"/>
              </a:lnSpc>
              <a:spcBef>
                <a:spcPts val="500"/>
              </a:spcBef>
              <a:spcAft>
                <a:spcPts val="0"/>
              </a:spcAft>
              <a:buClr>
                <a:schemeClr val="dk1"/>
              </a:buClr>
              <a:buSzPts val="1800"/>
              <a:buChar char="•"/>
              <a:defRPr/>
            </a:lvl6pPr>
            <a:lvl7pPr indent="-342900" lvl="6" marL="3200400" algn="l">
              <a:lnSpc>
                <a:spcPct val="90000"/>
              </a:lnSpc>
              <a:spcBef>
                <a:spcPts val="500"/>
              </a:spcBef>
              <a:spcAft>
                <a:spcPts val="0"/>
              </a:spcAft>
              <a:buClr>
                <a:schemeClr val="dk1"/>
              </a:buClr>
              <a:buSzPts val="1800"/>
              <a:buChar char="•"/>
              <a:defRPr/>
            </a:lvl7pPr>
            <a:lvl8pPr indent="-342900" lvl="7" marL="3657600" algn="l">
              <a:lnSpc>
                <a:spcPct val="90000"/>
              </a:lnSpc>
              <a:spcBef>
                <a:spcPts val="500"/>
              </a:spcBef>
              <a:spcAft>
                <a:spcPts val="0"/>
              </a:spcAft>
              <a:buClr>
                <a:schemeClr val="dk1"/>
              </a:buClr>
              <a:buSzPts val="1800"/>
              <a:buChar char="•"/>
              <a:defRPr/>
            </a:lvl8pPr>
            <a:lvl9pPr indent="-342900" lvl="8" marL="4114800" algn="l">
              <a:lnSpc>
                <a:spcPct val="90000"/>
              </a:lnSpc>
              <a:spcBef>
                <a:spcPts val="500"/>
              </a:spcBef>
              <a:spcAft>
                <a:spcPts val="0"/>
              </a:spcAft>
              <a:buClr>
                <a:schemeClr val="dk1"/>
              </a:buClr>
              <a:buSzPts val="1800"/>
              <a:buChar char="•"/>
              <a:defRPr/>
            </a:lvl9pPr>
          </a:lstStyle>
          <a:p/>
        </p:txBody>
      </p:sp>
      <p:sp>
        <p:nvSpPr>
          <p:cNvPr id="47" name="Google Shape;47;p105"/>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8" name="Google Shape;48;p105"/>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49" name="Google Shape;49;p105"/>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1200"/>
              <a:buFont typeface="Calibri"/>
              <a:buNone/>
              <a:defRPr/>
            </a:lvl1pPr>
            <a:lvl2pPr indent="0" lvl="1" marL="0" algn="r">
              <a:spcBef>
                <a:spcPts val="0"/>
              </a:spcBef>
              <a:spcAft>
                <a:spcPts val="0"/>
              </a:spcAft>
              <a:buClr>
                <a:srgbClr val="888888"/>
              </a:buClr>
              <a:buSzPts val="1200"/>
              <a:buFont typeface="Calibri"/>
              <a:buNone/>
              <a:defRPr/>
            </a:lvl2pPr>
            <a:lvl3pPr indent="0" lvl="2" marL="0" algn="r">
              <a:spcBef>
                <a:spcPts val="0"/>
              </a:spcBef>
              <a:spcAft>
                <a:spcPts val="0"/>
              </a:spcAft>
              <a:buClr>
                <a:srgbClr val="888888"/>
              </a:buClr>
              <a:buSzPts val="1200"/>
              <a:buFont typeface="Calibri"/>
              <a:buNone/>
              <a:defRPr/>
            </a:lvl3pPr>
            <a:lvl4pPr indent="0" lvl="3" marL="0" algn="r">
              <a:spcBef>
                <a:spcPts val="0"/>
              </a:spcBef>
              <a:spcAft>
                <a:spcPts val="0"/>
              </a:spcAft>
              <a:buClr>
                <a:srgbClr val="888888"/>
              </a:buClr>
              <a:buSzPts val="1200"/>
              <a:buFont typeface="Calibri"/>
              <a:buNone/>
              <a:defRPr/>
            </a:lvl4pPr>
            <a:lvl5pPr indent="0" lvl="4" marL="0" algn="r">
              <a:spcBef>
                <a:spcPts val="0"/>
              </a:spcBef>
              <a:spcAft>
                <a:spcPts val="0"/>
              </a:spcAft>
              <a:buClr>
                <a:srgbClr val="888888"/>
              </a:buClr>
              <a:buSzPts val="1200"/>
              <a:buFont typeface="Calibri"/>
              <a:buNone/>
              <a:defRPr/>
            </a:lvl5pPr>
            <a:lvl6pPr indent="0" lvl="5" marL="0" algn="r">
              <a:spcBef>
                <a:spcPts val="0"/>
              </a:spcBef>
              <a:spcAft>
                <a:spcPts val="0"/>
              </a:spcAft>
              <a:buClr>
                <a:srgbClr val="888888"/>
              </a:buClr>
              <a:buSzPts val="1200"/>
              <a:buFont typeface="Calibri"/>
              <a:buNone/>
              <a:defRPr/>
            </a:lvl6pPr>
            <a:lvl7pPr indent="0" lvl="6" marL="0" algn="r">
              <a:spcBef>
                <a:spcPts val="0"/>
              </a:spcBef>
              <a:spcAft>
                <a:spcPts val="0"/>
              </a:spcAft>
              <a:buClr>
                <a:srgbClr val="888888"/>
              </a:buClr>
              <a:buSzPts val="1200"/>
              <a:buFont typeface="Calibri"/>
              <a:buNone/>
              <a:defRPr/>
            </a:lvl7pPr>
            <a:lvl8pPr indent="0" lvl="7" marL="0" algn="r">
              <a:spcBef>
                <a:spcPts val="0"/>
              </a:spcBef>
              <a:spcAft>
                <a:spcPts val="0"/>
              </a:spcAft>
              <a:buClr>
                <a:srgbClr val="888888"/>
              </a:buClr>
              <a:buSzPts val="1200"/>
              <a:buFont typeface="Calibri"/>
              <a:buNone/>
              <a:defRPr/>
            </a:lvl8pPr>
            <a:lvl9pPr indent="0" lvl="8" marL="0" algn="r">
              <a:spcBef>
                <a:spcPts val="0"/>
              </a:spcBef>
              <a:spcAft>
                <a:spcPts val="0"/>
              </a:spcAft>
              <a:buClr>
                <a:srgbClr val="888888"/>
              </a:buClr>
              <a:buSzPts val="1200"/>
              <a:buFont typeface="Calibri"/>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ide" type="blank">
  <p:cSld name="BLANK">
    <p:spTree>
      <p:nvGrpSpPr>
        <p:cNvPr id="50" name="Shape 50"/>
        <p:cNvGrpSpPr/>
        <p:nvPr/>
      </p:nvGrpSpPr>
      <p:grpSpPr>
        <a:xfrm>
          <a:off x="0" y="0"/>
          <a:ext cx="0" cy="0"/>
          <a:chOff x="0" y="0"/>
          <a:chExt cx="0" cy="0"/>
        </a:xfrm>
      </p:grpSpPr>
      <p:sp>
        <p:nvSpPr>
          <p:cNvPr id="51" name="Google Shape;51;p106"/>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2" name="Google Shape;52;p106"/>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3" name="Google Shape;53;p106"/>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1200"/>
              <a:buFont typeface="Calibri"/>
              <a:buNone/>
              <a:defRPr/>
            </a:lvl1pPr>
            <a:lvl2pPr indent="0" lvl="1" marL="0" algn="r">
              <a:spcBef>
                <a:spcPts val="0"/>
              </a:spcBef>
              <a:spcAft>
                <a:spcPts val="0"/>
              </a:spcAft>
              <a:buClr>
                <a:srgbClr val="888888"/>
              </a:buClr>
              <a:buSzPts val="1200"/>
              <a:buFont typeface="Calibri"/>
              <a:buNone/>
              <a:defRPr/>
            </a:lvl2pPr>
            <a:lvl3pPr indent="0" lvl="2" marL="0" algn="r">
              <a:spcBef>
                <a:spcPts val="0"/>
              </a:spcBef>
              <a:spcAft>
                <a:spcPts val="0"/>
              </a:spcAft>
              <a:buClr>
                <a:srgbClr val="888888"/>
              </a:buClr>
              <a:buSzPts val="1200"/>
              <a:buFont typeface="Calibri"/>
              <a:buNone/>
              <a:defRPr/>
            </a:lvl3pPr>
            <a:lvl4pPr indent="0" lvl="3" marL="0" algn="r">
              <a:spcBef>
                <a:spcPts val="0"/>
              </a:spcBef>
              <a:spcAft>
                <a:spcPts val="0"/>
              </a:spcAft>
              <a:buClr>
                <a:srgbClr val="888888"/>
              </a:buClr>
              <a:buSzPts val="1200"/>
              <a:buFont typeface="Calibri"/>
              <a:buNone/>
              <a:defRPr/>
            </a:lvl4pPr>
            <a:lvl5pPr indent="0" lvl="4" marL="0" algn="r">
              <a:spcBef>
                <a:spcPts val="0"/>
              </a:spcBef>
              <a:spcAft>
                <a:spcPts val="0"/>
              </a:spcAft>
              <a:buClr>
                <a:srgbClr val="888888"/>
              </a:buClr>
              <a:buSzPts val="1200"/>
              <a:buFont typeface="Calibri"/>
              <a:buNone/>
              <a:defRPr/>
            </a:lvl5pPr>
            <a:lvl6pPr indent="0" lvl="5" marL="0" algn="r">
              <a:spcBef>
                <a:spcPts val="0"/>
              </a:spcBef>
              <a:spcAft>
                <a:spcPts val="0"/>
              </a:spcAft>
              <a:buClr>
                <a:srgbClr val="888888"/>
              </a:buClr>
              <a:buSzPts val="1200"/>
              <a:buFont typeface="Calibri"/>
              <a:buNone/>
              <a:defRPr/>
            </a:lvl6pPr>
            <a:lvl7pPr indent="0" lvl="6" marL="0" algn="r">
              <a:spcBef>
                <a:spcPts val="0"/>
              </a:spcBef>
              <a:spcAft>
                <a:spcPts val="0"/>
              </a:spcAft>
              <a:buClr>
                <a:srgbClr val="888888"/>
              </a:buClr>
              <a:buSzPts val="1200"/>
              <a:buFont typeface="Calibri"/>
              <a:buNone/>
              <a:defRPr/>
            </a:lvl7pPr>
            <a:lvl8pPr indent="0" lvl="7" marL="0" algn="r">
              <a:spcBef>
                <a:spcPts val="0"/>
              </a:spcBef>
              <a:spcAft>
                <a:spcPts val="0"/>
              </a:spcAft>
              <a:buClr>
                <a:srgbClr val="888888"/>
              </a:buClr>
              <a:buSzPts val="1200"/>
              <a:buFont typeface="Calibri"/>
              <a:buNone/>
              <a:defRPr/>
            </a:lvl8pPr>
            <a:lvl9pPr indent="0" lvl="8" marL="0" algn="r">
              <a:spcBef>
                <a:spcPts val="0"/>
              </a:spcBef>
              <a:spcAft>
                <a:spcPts val="0"/>
              </a:spcAft>
              <a:buClr>
                <a:srgbClr val="888888"/>
              </a:buClr>
              <a:buSzPts val="1200"/>
              <a:buFont typeface="Calibri"/>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u avec légende" type="objTx">
  <p:cSld name="OBJECT_WITH_CAPTION_TEXT">
    <p:spTree>
      <p:nvGrpSpPr>
        <p:cNvPr id="54" name="Shape 54"/>
        <p:cNvGrpSpPr/>
        <p:nvPr/>
      </p:nvGrpSpPr>
      <p:grpSpPr>
        <a:xfrm>
          <a:off x="0" y="0"/>
          <a:ext cx="0" cy="0"/>
          <a:chOff x="0" y="0"/>
          <a:chExt cx="0" cy="0"/>
        </a:xfrm>
      </p:grpSpPr>
      <p:sp>
        <p:nvSpPr>
          <p:cNvPr id="55" name="Google Shape;55;p107"/>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56" name="Google Shape;56;p107"/>
          <p:cNvSpPr txBox="1"/>
          <p:nvPr>
            <p:ph idx="1" type="body"/>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indent="-431800" lvl="0" marL="457200" algn="l">
              <a:lnSpc>
                <a:spcPct val="90000"/>
              </a:lnSpc>
              <a:spcBef>
                <a:spcPts val="1000"/>
              </a:spcBef>
              <a:spcAft>
                <a:spcPts val="0"/>
              </a:spcAft>
              <a:buClr>
                <a:schemeClr val="dk1"/>
              </a:buClr>
              <a:buSzPts val="3200"/>
              <a:buChar char="•"/>
              <a:defRPr sz="3200"/>
            </a:lvl1pPr>
            <a:lvl2pPr indent="-406400" lvl="1" marL="914400" algn="l">
              <a:lnSpc>
                <a:spcPct val="90000"/>
              </a:lnSpc>
              <a:spcBef>
                <a:spcPts val="500"/>
              </a:spcBef>
              <a:spcAft>
                <a:spcPts val="0"/>
              </a:spcAft>
              <a:buClr>
                <a:schemeClr val="dk1"/>
              </a:buClr>
              <a:buSzPts val="2800"/>
              <a:buChar char="•"/>
              <a:defRPr sz="2800"/>
            </a:lvl2pPr>
            <a:lvl3pPr indent="-381000" lvl="2" marL="1371600" algn="l">
              <a:lnSpc>
                <a:spcPct val="90000"/>
              </a:lnSpc>
              <a:spcBef>
                <a:spcPts val="500"/>
              </a:spcBef>
              <a:spcAft>
                <a:spcPts val="0"/>
              </a:spcAft>
              <a:buClr>
                <a:schemeClr val="dk1"/>
              </a:buClr>
              <a:buSzPts val="2400"/>
              <a:buChar char="•"/>
              <a:defRPr sz="2400"/>
            </a:lvl3pPr>
            <a:lvl4pPr indent="-355600" lvl="3" marL="1828800" algn="l">
              <a:lnSpc>
                <a:spcPct val="90000"/>
              </a:lnSpc>
              <a:spcBef>
                <a:spcPts val="500"/>
              </a:spcBef>
              <a:spcAft>
                <a:spcPts val="0"/>
              </a:spcAft>
              <a:buClr>
                <a:schemeClr val="dk1"/>
              </a:buClr>
              <a:buSzPts val="2000"/>
              <a:buChar char="•"/>
              <a:defRPr sz="2000"/>
            </a:lvl4pPr>
            <a:lvl5pPr indent="-355600" lvl="4" marL="2286000" algn="l">
              <a:lnSpc>
                <a:spcPct val="90000"/>
              </a:lnSpc>
              <a:spcBef>
                <a:spcPts val="500"/>
              </a:spcBef>
              <a:spcAft>
                <a:spcPts val="0"/>
              </a:spcAft>
              <a:buClr>
                <a:schemeClr val="dk1"/>
              </a:buClr>
              <a:buSzPts val="2000"/>
              <a:buChar char="•"/>
              <a:defRPr sz="2000"/>
            </a:lvl5pPr>
            <a:lvl6pPr indent="-355600" lvl="5" marL="2743200" algn="l">
              <a:lnSpc>
                <a:spcPct val="90000"/>
              </a:lnSpc>
              <a:spcBef>
                <a:spcPts val="500"/>
              </a:spcBef>
              <a:spcAft>
                <a:spcPts val="0"/>
              </a:spcAft>
              <a:buClr>
                <a:schemeClr val="dk1"/>
              </a:buClr>
              <a:buSzPts val="2000"/>
              <a:buChar char="•"/>
              <a:defRPr sz="2000"/>
            </a:lvl6pPr>
            <a:lvl7pPr indent="-355600" lvl="6" marL="3200400" algn="l">
              <a:lnSpc>
                <a:spcPct val="90000"/>
              </a:lnSpc>
              <a:spcBef>
                <a:spcPts val="500"/>
              </a:spcBef>
              <a:spcAft>
                <a:spcPts val="0"/>
              </a:spcAft>
              <a:buClr>
                <a:schemeClr val="dk1"/>
              </a:buClr>
              <a:buSzPts val="2000"/>
              <a:buChar char="•"/>
              <a:defRPr sz="2000"/>
            </a:lvl7pPr>
            <a:lvl8pPr indent="-355600" lvl="7" marL="3657600" algn="l">
              <a:lnSpc>
                <a:spcPct val="90000"/>
              </a:lnSpc>
              <a:spcBef>
                <a:spcPts val="500"/>
              </a:spcBef>
              <a:spcAft>
                <a:spcPts val="0"/>
              </a:spcAft>
              <a:buClr>
                <a:schemeClr val="dk1"/>
              </a:buClr>
              <a:buSzPts val="2000"/>
              <a:buChar char="•"/>
              <a:defRPr sz="2000"/>
            </a:lvl8pPr>
            <a:lvl9pPr indent="-355600" lvl="8" marL="4114800" algn="l">
              <a:lnSpc>
                <a:spcPct val="90000"/>
              </a:lnSpc>
              <a:spcBef>
                <a:spcPts val="500"/>
              </a:spcBef>
              <a:spcAft>
                <a:spcPts val="0"/>
              </a:spcAft>
              <a:buClr>
                <a:schemeClr val="dk1"/>
              </a:buClr>
              <a:buSzPts val="2000"/>
              <a:buChar char="•"/>
              <a:defRPr sz="2000"/>
            </a:lvl9pPr>
          </a:lstStyle>
          <a:p/>
        </p:txBody>
      </p:sp>
      <p:sp>
        <p:nvSpPr>
          <p:cNvPr id="57" name="Google Shape;57;p107"/>
          <p:cNvSpPr txBox="1"/>
          <p:nvPr>
            <p:ph idx="2"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58" name="Google Shape;58;p107"/>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59" name="Google Shape;59;p107"/>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0" name="Google Shape;60;p107"/>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1200"/>
              <a:buFont typeface="Calibri"/>
              <a:buNone/>
              <a:defRPr/>
            </a:lvl1pPr>
            <a:lvl2pPr indent="0" lvl="1" marL="0" algn="r">
              <a:spcBef>
                <a:spcPts val="0"/>
              </a:spcBef>
              <a:spcAft>
                <a:spcPts val="0"/>
              </a:spcAft>
              <a:buClr>
                <a:srgbClr val="888888"/>
              </a:buClr>
              <a:buSzPts val="1200"/>
              <a:buFont typeface="Calibri"/>
              <a:buNone/>
              <a:defRPr/>
            </a:lvl2pPr>
            <a:lvl3pPr indent="0" lvl="2" marL="0" algn="r">
              <a:spcBef>
                <a:spcPts val="0"/>
              </a:spcBef>
              <a:spcAft>
                <a:spcPts val="0"/>
              </a:spcAft>
              <a:buClr>
                <a:srgbClr val="888888"/>
              </a:buClr>
              <a:buSzPts val="1200"/>
              <a:buFont typeface="Calibri"/>
              <a:buNone/>
              <a:defRPr/>
            </a:lvl3pPr>
            <a:lvl4pPr indent="0" lvl="3" marL="0" algn="r">
              <a:spcBef>
                <a:spcPts val="0"/>
              </a:spcBef>
              <a:spcAft>
                <a:spcPts val="0"/>
              </a:spcAft>
              <a:buClr>
                <a:srgbClr val="888888"/>
              </a:buClr>
              <a:buSzPts val="1200"/>
              <a:buFont typeface="Calibri"/>
              <a:buNone/>
              <a:defRPr/>
            </a:lvl4pPr>
            <a:lvl5pPr indent="0" lvl="4" marL="0" algn="r">
              <a:spcBef>
                <a:spcPts val="0"/>
              </a:spcBef>
              <a:spcAft>
                <a:spcPts val="0"/>
              </a:spcAft>
              <a:buClr>
                <a:srgbClr val="888888"/>
              </a:buClr>
              <a:buSzPts val="1200"/>
              <a:buFont typeface="Calibri"/>
              <a:buNone/>
              <a:defRPr/>
            </a:lvl5pPr>
            <a:lvl6pPr indent="0" lvl="5" marL="0" algn="r">
              <a:spcBef>
                <a:spcPts val="0"/>
              </a:spcBef>
              <a:spcAft>
                <a:spcPts val="0"/>
              </a:spcAft>
              <a:buClr>
                <a:srgbClr val="888888"/>
              </a:buClr>
              <a:buSzPts val="1200"/>
              <a:buFont typeface="Calibri"/>
              <a:buNone/>
              <a:defRPr/>
            </a:lvl6pPr>
            <a:lvl7pPr indent="0" lvl="6" marL="0" algn="r">
              <a:spcBef>
                <a:spcPts val="0"/>
              </a:spcBef>
              <a:spcAft>
                <a:spcPts val="0"/>
              </a:spcAft>
              <a:buClr>
                <a:srgbClr val="888888"/>
              </a:buClr>
              <a:buSzPts val="1200"/>
              <a:buFont typeface="Calibri"/>
              <a:buNone/>
              <a:defRPr/>
            </a:lvl7pPr>
            <a:lvl8pPr indent="0" lvl="7" marL="0" algn="r">
              <a:spcBef>
                <a:spcPts val="0"/>
              </a:spcBef>
              <a:spcAft>
                <a:spcPts val="0"/>
              </a:spcAft>
              <a:buClr>
                <a:srgbClr val="888888"/>
              </a:buClr>
              <a:buSzPts val="1200"/>
              <a:buFont typeface="Calibri"/>
              <a:buNone/>
              <a:defRPr/>
            </a:lvl8pPr>
            <a:lvl9pPr indent="0" lvl="8" marL="0" algn="r">
              <a:spcBef>
                <a:spcPts val="0"/>
              </a:spcBef>
              <a:spcAft>
                <a:spcPts val="0"/>
              </a:spcAft>
              <a:buClr>
                <a:srgbClr val="888888"/>
              </a:buClr>
              <a:buSzPts val="1200"/>
              <a:buFont typeface="Calibri"/>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avec légende" type="picTx">
  <p:cSld name="PICTURE_WITH_CAPTION_TEXT">
    <p:spTree>
      <p:nvGrpSpPr>
        <p:cNvPr id="61" name="Shape 61"/>
        <p:cNvGrpSpPr/>
        <p:nvPr/>
      </p:nvGrpSpPr>
      <p:grpSpPr>
        <a:xfrm>
          <a:off x="0" y="0"/>
          <a:ext cx="0" cy="0"/>
          <a:chOff x="0" y="0"/>
          <a:chExt cx="0" cy="0"/>
        </a:xfrm>
      </p:grpSpPr>
      <p:sp>
        <p:nvSpPr>
          <p:cNvPr id="62" name="Google Shape;62;p108"/>
          <p:cNvSpPr txBox="1"/>
          <p:nvPr>
            <p:ph type="title"/>
          </p:nvPr>
        </p:nvSpPr>
        <p:spPr>
          <a:xfrm>
            <a:off x="839788" y="457200"/>
            <a:ext cx="3932237" cy="1600200"/>
          </a:xfrm>
          <a:prstGeom prst="rect">
            <a:avLst/>
          </a:prstGeom>
          <a:noFill/>
          <a:ln>
            <a:noFill/>
          </a:ln>
        </p:spPr>
        <p:txBody>
          <a:bodyPr anchorCtr="0" anchor="b" bIns="45700" lIns="91425" spcFirstLastPara="1" rIns="91425" wrap="square" tIns="4570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p:txBody>
      </p:sp>
      <p:sp>
        <p:nvSpPr>
          <p:cNvPr id="63" name="Google Shape;63;p108"/>
          <p:cNvSpPr/>
          <p:nvPr>
            <p:ph idx="2" type="pic"/>
          </p:nvPr>
        </p:nvSpPr>
        <p:spPr>
          <a:xfrm>
            <a:off x="5183188" y="987425"/>
            <a:ext cx="6172200" cy="4873625"/>
          </a:xfrm>
          <a:prstGeom prst="rect">
            <a:avLst/>
          </a:prstGeom>
          <a:noFill/>
          <a:ln>
            <a:noFill/>
          </a:ln>
        </p:spPr>
        <p:txBody>
          <a:bodyPr anchorCtr="0" anchor="t" bIns="45700" lIns="91425" spcFirstLastPara="1" rIns="91425" wrap="square" tIns="45700">
            <a:normAutofit/>
          </a:bodyPr>
          <a:lstStyle>
            <a:lvl1pPr lvl="0" marR="0" rtl="0" algn="l">
              <a:lnSpc>
                <a:spcPct val="90000"/>
              </a:lnSpc>
              <a:spcBef>
                <a:spcPts val="1000"/>
              </a:spcBef>
              <a:spcAft>
                <a:spcPts val="0"/>
              </a:spcAft>
              <a:buClr>
                <a:schemeClr val="dk1"/>
              </a:buClr>
              <a:buSzPts val="3200"/>
              <a:buFont typeface="Arial"/>
              <a:buNone/>
              <a:defRPr b="0" i="0" sz="3200" u="none" cap="none" strike="noStrike">
                <a:solidFill>
                  <a:schemeClr val="dk1"/>
                </a:solidFill>
                <a:latin typeface="Calibri"/>
                <a:ea typeface="Calibri"/>
                <a:cs typeface="Calibri"/>
                <a:sym typeface="Calibri"/>
              </a:defRPr>
            </a:lvl1pPr>
            <a:lvl2pPr lvl="1" marR="0" rtl="0" algn="l">
              <a:lnSpc>
                <a:spcPct val="90000"/>
              </a:lnSpc>
              <a:spcBef>
                <a:spcPts val="500"/>
              </a:spcBef>
              <a:spcAft>
                <a:spcPts val="0"/>
              </a:spcAft>
              <a:buClr>
                <a:schemeClr val="dk1"/>
              </a:buClr>
              <a:buSzPts val="2800"/>
              <a:buFont typeface="Arial"/>
              <a:buNone/>
              <a:defRPr b="0" i="0" sz="2800" u="none" cap="none" strike="noStrike">
                <a:solidFill>
                  <a:schemeClr val="dk1"/>
                </a:solidFill>
                <a:latin typeface="Calibri"/>
                <a:ea typeface="Calibri"/>
                <a:cs typeface="Calibri"/>
                <a:sym typeface="Calibri"/>
              </a:defRPr>
            </a:lvl2pPr>
            <a:lvl3pPr lvl="2" marR="0" rtl="0" algn="l">
              <a:lnSpc>
                <a:spcPct val="90000"/>
              </a:lnSpc>
              <a:spcBef>
                <a:spcPts val="500"/>
              </a:spcBef>
              <a:spcAft>
                <a:spcPts val="0"/>
              </a:spcAft>
              <a:buClr>
                <a:schemeClr val="dk1"/>
              </a:buClr>
              <a:buSzPts val="2400"/>
              <a:buFont typeface="Arial"/>
              <a:buNone/>
              <a:defRPr b="0" i="0" sz="2400" u="none" cap="none" strike="noStrike">
                <a:solidFill>
                  <a:schemeClr val="dk1"/>
                </a:solidFill>
                <a:latin typeface="Calibri"/>
                <a:ea typeface="Calibri"/>
                <a:cs typeface="Calibri"/>
                <a:sym typeface="Calibri"/>
              </a:defRPr>
            </a:lvl3pPr>
            <a:lvl4pPr lvl="3"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4pPr>
            <a:lvl5pPr lvl="4"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5pPr>
            <a:lvl6pPr lvl="5"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6pPr>
            <a:lvl7pPr lvl="6"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7pPr>
            <a:lvl8pPr lvl="7"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8pPr>
            <a:lvl9pPr lvl="8" marR="0" rtl="0" algn="l">
              <a:lnSpc>
                <a:spcPct val="90000"/>
              </a:lnSpc>
              <a:spcBef>
                <a:spcPts val="500"/>
              </a:spcBef>
              <a:spcAft>
                <a:spcPts val="0"/>
              </a:spcAft>
              <a:buClr>
                <a:schemeClr val="dk1"/>
              </a:buClr>
              <a:buSzPts val="2000"/>
              <a:buFont typeface="Arial"/>
              <a:buNone/>
              <a:defRPr b="0" i="0" sz="2000" u="none" cap="none" strike="noStrike">
                <a:solidFill>
                  <a:schemeClr val="dk1"/>
                </a:solidFill>
                <a:latin typeface="Calibri"/>
                <a:ea typeface="Calibri"/>
                <a:cs typeface="Calibri"/>
                <a:sym typeface="Calibri"/>
              </a:defRPr>
            </a:lvl9pPr>
          </a:lstStyle>
          <a:p/>
        </p:txBody>
      </p:sp>
      <p:sp>
        <p:nvSpPr>
          <p:cNvPr id="64" name="Google Shape;64;p108"/>
          <p:cNvSpPr txBox="1"/>
          <p:nvPr>
            <p:ph idx="1" type="body"/>
          </p:nvPr>
        </p:nvSpPr>
        <p:spPr>
          <a:xfrm>
            <a:off x="839788" y="2057400"/>
            <a:ext cx="3932237" cy="3811588"/>
          </a:xfrm>
          <a:prstGeom prst="rect">
            <a:avLst/>
          </a:prstGeom>
          <a:noFill/>
          <a:ln>
            <a:noFill/>
          </a:ln>
        </p:spPr>
        <p:txBody>
          <a:bodyPr anchorCtr="0" anchor="t" bIns="45700" lIns="91425" spcFirstLastPara="1" rIns="91425" wrap="square" tIns="45700">
            <a:normAutofit/>
          </a:bodyPr>
          <a:lstStyle>
            <a:lvl1pPr indent="-228600" lvl="0" marL="457200" algn="l">
              <a:lnSpc>
                <a:spcPct val="90000"/>
              </a:lnSpc>
              <a:spcBef>
                <a:spcPts val="1000"/>
              </a:spcBef>
              <a:spcAft>
                <a:spcPts val="0"/>
              </a:spcAft>
              <a:buClr>
                <a:schemeClr val="dk1"/>
              </a:buClr>
              <a:buSzPts val="1600"/>
              <a:buNone/>
              <a:defRPr sz="1600"/>
            </a:lvl1pPr>
            <a:lvl2pPr indent="-228600" lvl="1" marL="914400" algn="l">
              <a:lnSpc>
                <a:spcPct val="90000"/>
              </a:lnSpc>
              <a:spcBef>
                <a:spcPts val="500"/>
              </a:spcBef>
              <a:spcAft>
                <a:spcPts val="0"/>
              </a:spcAft>
              <a:buClr>
                <a:schemeClr val="dk1"/>
              </a:buClr>
              <a:buSzPts val="1400"/>
              <a:buNone/>
              <a:defRPr sz="1400"/>
            </a:lvl2pPr>
            <a:lvl3pPr indent="-228600" lvl="2" marL="1371600" algn="l">
              <a:lnSpc>
                <a:spcPct val="90000"/>
              </a:lnSpc>
              <a:spcBef>
                <a:spcPts val="500"/>
              </a:spcBef>
              <a:spcAft>
                <a:spcPts val="0"/>
              </a:spcAft>
              <a:buClr>
                <a:schemeClr val="dk1"/>
              </a:buClr>
              <a:buSzPts val="1200"/>
              <a:buNone/>
              <a:defRPr sz="1200"/>
            </a:lvl3pPr>
            <a:lvl4pPr indent="-228600" lvl="3" marL="1828800" algn="l">
              <a:lnSpc>
                <a:spcPct val="90000"/>
              </a:lnSpc>
              <a:spcBef>
                <a:spcPts val="500"/>
              </a:spcBef>
              <a:spcAft>
                <a:spcPts val="0"/>
              </a:spcAft>
              <a:buClr>
                <a:schemeClr val="dk1"/>
              </a:buClr>
              <a:buSzPts val="1000"/>
              <a:buNone/>
              <a:defRPr sz="1000"/>
            </a:lvl4pPr>
            <a:lvl5pPr indent="-228600" lvl="4" marL="2286000" algn="l">
              <a:lnSpc>
                <a:spcPct val="90000"/>
              </a:lnSpc>
              <a:spcBef>
                <a:spcPts val="500"/>
              </a:spcBef>
              <a:spcAft>
                <a:spcPts val="0"/>
              </a:spcAft>
              <a:buClr>
                <a:schemeClr val="dk1"/>
              </a:buClr>
              <a:buSzPts val="1000"/>
              <a:buNone/>
              <a:defRPr sz="1000"/>
            </a:lvl5pPr>
            <a:lvl6pPr indent="-228600" lvl="5" marL="2743200" algn="l">
              <a:lnSpc>
                <a:spcPct val="90000"/>
              </a:lnSpc>
              <a:spcBef>
                <a:spcPts val="500"/>
              </a:spcBef>
              <a:spcAft>
                <a:spcPts val="0"/>
              </a:spcAft>
              <a:buClr>
                <a:schemeClr val="dk1"/>
              </a:buClr>
              <a:buSzPts val="1000"/>
              <a:buNone/>
              <a:defRPr sz="1000"/>
            </a:lvl6pPr>
            <a:lvl7pPr indent="-228600" lvl="6" marL="3200400" algn="l">
              <a:lnSpc>
                <a:spcPct val="90000"/>
              </a:lnSpc>
              <a:spcBef>
                <a:spcPts val="500"/>
              </a:spcBef>
              <a:spcAft>
                <a:spcPts val="0"/>
              </a:spcAft>
              <a:buClr>
                <a:schemeClr val="dk1"/>
              </a:buClr>
              <a:buSzPts val="1000"/>
              <a:buNone/>
              <a:defRPr sz="1000"/>
            </a:lvl7pPr>
            <a:lvl8pPr indent="-228600" lvl="7" marL="3657600" algn="l">
              <a:lnSpc>
                <a:spcPct val="90000"/>
              </a:lnSpc>
              <a:spcBef>
                <a:spcPts val="500"/>
              </a:spcBef>
              <a:spcAft>
                <a:spcPts val="0"/>
              </a:spcAft>
              <a:buClr>
                <a:schemeClr val="dk1"/>
              </a:buClr>
              <a:buSzPts val="1000"/>
              <a:buNone/>
              <a:defRPr sz="1000"/>
            </a:lvl8pPr>
            <a:lvl9pPr indent="-228600" lvl="8" marL="4114800" algn="l">
              <a:lnSpc>
                <a:spcPct val="90000"/>
              </a:lnSpc>
              <a:spcBef>
                <a:spcPts val="500"/>
              </a:spcBef>
              <a:spcAft>
                <a:spcPts val="0"/>
              </a:spcAft>
              <a:buClr>
                <a:schemeClr val="dk1"/>
              </a:buClr>
              <a:buSzPts val="1000"/>
              <a:buNone/>
              <a:defRPr sz="1000"/>
            </a:lvl9pPr>
          </a:lstStyle>
          <a:p/>
        </p:txBody>
      </p:sp>
      <p:sp>
        <p:nvSpPr>
          <p:cNvPr id="65" name="Google Shape;65;p108"/>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6" name="Google Shape;66;p108"/>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p:txBody>
      </p:sp>
      <p:sp>
        <p:nvSpPr>
          <p:cNvPr id="67" name="Google Shape;67;p108"/>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algn="r">
              <a:spcBef>
                <a:spcPts val="0"/>
              </a:spcBef>
              <a:spcAft>
                <a:spcPts val="0"/>
              </a:spcAft>
              <a:buClr>
                <a:srgbClr val="888888"/>
              </a:buClr>
              <a:buSzPts val="1200"/>
              <a:buFont typeface="Calibri"/>
              <a:buNone/>
              <a:defRPr/>
            </a:lvl1pPr>
            <a:lvl2pPr indent="0" lvl="1" marL="0" algn="r">
              <a:spcBef>
                <a:spcPts val="0"/>
              </a:spcBef>
              <a:spcAft>
                <a:spcPts val="0"/>
              </a:spcAft>
              <a:buClr>
                <a:srgbClr val="888888"/>
              </a:buClr>
              <a:buSzPts val="1200"/>
              <a:buFont typeface="Calibri"/>
              <a:buNone/>
              <a:defRPr/>
            </a:lvl2pPr>
            <a:lvl3pPr indent="0" lvl="2" marL="0" algn="r">
              <a:spcBef>
                <a:spcPts val="0"/>
              </a:spcBef>
              <a:spcAft>
                <a:spcPts val="0"/>
              </a:spcAft>
              <a:buClr>
                <a:srgbClr val="888888"/>
              </a:buClr>
              <a:buSzPts val="1200"/>
              <a:buFont typeface="Calibri"/>
              <a:buNone/>
              <a:defRPr/>
            </a:lvl3pPr>
            <a:lvl4pPr indent="0" lvl="3" marL="0" algn="r">
              <a:spcBef>
                <a:spcPts val="0"/>
              </a:spcBef>
              <a:spcAft>
                <a:spcPts val="0"/>
              </a:spcAft>
              <a:buClr>
                <a:srgbClr val="888888"/>
              </a:buClr>
              <a:buSzPts val="1200"/>
              <a:buFont typeface="Calibri"/>
              <a:buNone/>
              <a:defRPr/>
            </a:lvl4pPr>
            <a:lvl5pPr indent="0" lvl="4" marL="0" algn="r">
              <a:spcBef>
                <a:spcPts val="0"/>
              </a:spcBef>
              <a:spcAft>
                <a:spcPts val="0"/>
              </a:spcAft>
              <a:buClr>
                <a:srgbClr val="888888"/>
              </a:buClr>
              <a:buSzPts val="1200"/>
              <a:buFont typeface="Calibri"/>
              <a:buNone/>
              <a:defRPr/>
            </a:lvl5pPr>
            <a:lvl6pPr indent="0" lvl="5" marL="0" algn="r">
              <a:spcBef>
                <a:spcPts val="0"/>
              </a:spcBef>
              <a:spcAft>
                <a:spcPts val="0"/>
              </a:spcAft>
              <a:buClr>
                <a:srgbClr val="888888"/>
              </a:buClr>
              <a:buSzPts val="1200"/>
              <a:buFont typeface="Calibri"/>
              <a:buNone/>
              <a:defRPr/>
            </a:lvl6pPr>
            <a:lvl7pPr indent="0" lvl="6" marL="0" algn="r">
              <a:spcBef>
                <a:spcPts val="0"/>
              </a:spcBef>
              <a:spcAft>
                <a:spcPts val="0"/>
              </a:spcAft>
              <a:buClr>
                <a:srgbClr val="888888"/>
              </a:buClr>
              <a:buSzPts val="1200"/>
              <a:buFont typeface="Calibri"/>
              <a:buNone/>
              <a:defRPr/>
            </a:lvl7pPr>
            <a:lvl8pPr indent="0" lvl="7" marL="0" algn="r">
              <a:spcBef>
                <a:spcPts val="0"/>
              </a:spcBef>
              <a:spcAft>
                <a:spcPts val="0"/>
              </a:spcAft>
              <a:buClr>
                <a:srgbClr val="888888"/>
              </a:buClr>
              <a:buSzPts val="1200"/>
              <a:buFont typeface="Calibri"/>
              <a:buNone/>
              <a:defRPr/>
            </a:lvl8pPr>
            <a:lvl9pPr indent="0" lvl="8" marL="0" algn="r">
              <a:spcBef>
                <a:spcPts val="0"/>
              </a:spcBef>
              <a:spcAft>
                <a:spcPts val="0"/>
              </a:spcAft>
              <a:buClr>
                <a:srgbClr val="888888"/>
              </a:buClr>
              <a:buSzPts val="1200"/>
              <a:buFont typeface="Calibri"/>
              <a:buNone/>
              <a:defRPr/>
            </a:lvl9pPr>
          </a:lstStyle>
          <a:p>
            <a:pPr indent="0" lvl="0" marL="0" rtl="0" algn="r">
              <a:spcBef>
                <a:spcPts val="0"/>
              </a:spcBef>
              <a:spcAft>
                <a:spcPts val="0"/>
              </a:spcAft>
              <a:buNone/>
            </a:pPr>
            <a:fld id="{00000000-1234-1234-1234-123412341234}" type="slidenum">
              <a:rPr lang="fr-F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5" name="Shape 5"/>
        <p:cNvGrpSpPr/>
        <p:nvPr/>
      </p:nvGrpSpPr>
      <p:grpSpPr>
        <a:xfrm>
          <a:off x="0" y="0"/>
          <a:ext cx="0" cy="0"/>
          <a:chOff x="0" y="0"/>
          <a:chExt cx="0" cy="0"/>
        </a:xfrm>
      </p:grpSpPr>
      <p:sp>
        <p:nvSpPr>
          <p:cNvPr id="6" name="Google Shape;6;p9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lvl1pPr lvl="0" marR="0" rtl="0" algn="l">
              <a:lnSpc>
                <a:spcPct val="90000"/>
              </a:lnSpc>
              <a:spcBef>
                <a:spcPts val="0"/>
              </a:spcBef>
              <a:spcAft>
                <a:spcPts val="0"/>
              </a:spcAft>
              <a:buClr>
                <a:schemeClr val="dk1"/>
              </a:buClr>
              <a:buSzPts val="4400"/>
              <a:buFont typeface="Calibri"/>
              <a:buNone/>
              <a:defRPr b="0" i="0" sz="4400" u="none" cap="none" strike="noStrik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7" name="Google Shape;7;p9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lvl1pPr indent="-406400" lvl="0" marL="457200" marR="0" rtl="0" algn="l">
              <a:lnSpc>
                <a:spcPct val="90000"/>
              </a:lnSpc>
              <a:spcBef>
                <a:spcPts val="1000"/>
              </a:spcBef>
              <a:spcAft>
                <a:spcPts val="0"/>
              </a:spcAft>
              <a:buClr>
                <a:schemeClr val="dk1"/>
              </a:buClr>
              <a:buSzPts val="2800"/>
              <a:buFont typeface="Arial"/>
              <a:buChar char="•"/>
              <a:defRPr b="0" i="0" sz="2800" u="none" cap="none" strike="noStrike">
                <a:solidFill>
                  <a:schemeClr val="dk1"/>
                </a:solidFill>
                <a:latin typeface="Calibri"/>
                <a:ea typeface="Calibri"/>
                <a:cs typeface="Calibri"/>
                <a:sym typeface="Calibri"/>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Calibri"/>
                <a:ea typeface="Calibri"/>
                <a:cs typeface="Calibri"/>
                <a:sym typeface="Calibri"/>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Calibri"/>
                <a:ea typeface="Calibri"/>
                <a:cs typeface="Calibri"/>
                <a:sym typeface="Calibri"/>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Calibri"/>
                <a:ea typeface="Calibri"/>
                <a:cs typeface="Calibri"/>
                <a:sym typeface="Calibri"/>
              </a:defRPr>
            </a:lvl9pPr>
          </a:lstStyle>
          <a:p/>
        </p:txBody>
      </p:sp>
      <p:sp>
        <p:nvSpPr>
          <p:cNvPr id="8" name="Google Shape;8;p99"/>
          <p:cNvSpPr txBox="1"/>
          <p:nvPr>
            <p:ph idx="10" type="dt"/>
          </p:nvPr>
        </p:nvSpPr>
        <p:spPr>
          <a:xfrm>
            <a:off x="838200" y="6356350"/>
            <a:ext cx="2743200" cy="365125"/>
          </a:xfrm>
          <a:prstGeom prst="rect">
            <a:avLst/>
          </a:prstGeom>
          <a:noFill/>
          <a:ln>
            <a:noFill/>
          </a:ln>
        </p:spPr>
        <p:txBody>
          <a:bodyPr anchorCtr="0" anchor="ctr" bIns="45700" lIns="91425" spcFirstLastPara="1" rIns="91425" wrap="square" tIns="45700">
            <a:noAutofit/>
          </a:bodyPr>
          <a:lstStyle>
            <a:lvl1pPr lvl="0" marR="0" rtl="0" algn="l">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9" name="Google Shape;9;p99"/>
          <p:cNvSpPr txBox="1"/>
          <p:nvPr>
            <p:ph idx="11" type="ftr"/>
          </p:nvPr>
        </p:nvSpPr>
        <p:spPr>
          <a:xfrm>
            <a:off x="4038600" y="6356350"/>
            <a:ext cx="4114800" cy="365125"/>
          </a:xfrm>
          <a:prstGeom prst="rect">
            <a:avLst/>
          </a:prstGeom>
          <a:noFill/>
          <a:ln>
            <a:noFill/>
          </a:ln>
        </p:spPr>
        <p:txBody>
          <a:bodyPr anchorCtr="0" anchor="ctr" bIns="45700" lIns="91425" spcFirstLastPara="1" rIns="91425" wrap="square" tIns="45700">
            <a:noAutofit/>
          </a:bodyPr>
          <a:lstStyle>
            <a:lvl1pPr lvl="0" marR="0" rtl="0" algn="ctr">
              <a:spcBef>
                <a:spcPts val="0"/>
              </a:spcBef>
              <a:spcAft>
                <a:spcPts val="0"/>
              </a:spcAft>
              <a:buSzPts val="1400"/>
              <a:buNone/>
              <a:defRPr b="0" i="0" sz="1200" u="none" cap="none" strike="noStrike">
                <a:solidFill>
                  <a:srgbClr val="888888"/>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10" name="Google Shape;10;p99"/>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Autofit/>
          </a:bodyPr>
          <a:lstStyle>
            <a:lvl1pPr indent="0" lvl="0" marL="0" marR="0" rtl="0" algn="r">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1pPr>
            <a:lvl2pPr indent="0" lvl="1" marL="0" marR="0" rtl="0" algn="r">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2pPr>
            <a:lvl3pPr indent="0" lvl="2" marL="0" marR="0" rtl="0" algn="r">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3pPr>
            <a:lvl4pPr indent="0" lvl="3" marL="0" marR="0" rtl="0" algn="r">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4pPr>
            <a:lvl5pPr indent="0" lvl="4" marL="0" marR="0" rtl="0" algn="r">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5pPr>
            <a:lvl6pPr indent="0" lvl="5" marL="0" marR="0" rtl="0" algn="r">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6pPr>
            <a:lvl7pPr indent="0" lvl="6" marL="0" marR="0" rtl="0" algn="r">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7pPr>
            <a:lvl8pPr indent="0" lvl="7" marL="0" marR="0" rtl="0" algn="r">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8pPr>
            <a:lvl9pPr indent="0" lvl="8" marL="0" marR="0" rtl="0" algn="r">
              <a:spcBef>
                <a:spcPts val="0"/>
              </a:spcBef>
              <a:spcAft>
                <a:spcPts val="0"/>
              </a:spcAft>
              <a:buClr>
                <a:srgbClr val="888888"/>
              </a:buClr>
              <a:buSzPts val="1200"/>
              <a:buFont typeface="Calibri"/>
              <a:buNone/>
              <a:defRPr b="0" i="0" sz="1200" u="none" cap="none" strike="noStrike">
                <a:solidFill>
                  <a:srgbClr val="888888"/>
                </a:solidFill>
                <a:latin typeface="Calibri"/>
                <a:ea typeface="Calibri"/>
                <a:cs typeface="Calibri"/>
                <a:sym typeface="Calibri"/>
              </a:defRPr>
            </a:lvl9pPr>
          </a:lstStyle>
          <a:p>
            <a:pPr indent="0" lvl="0" marL="0" rtl="0" algn="r">
              <a:spcBef>
                <a:spcPts val="0"/>
              </a:spcBef>
              <a:spcAft>
                <a:spcPts val="0"/>
              </a:spcAft>
              <a:buNone/>
            </a:pPr>
            <a:fld id="{00000000-1234-1234-1234-123412341234}" type="slidenum">
              <a:rPr lang="fr-FR"/>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3.xml"/><Relationship Id="rId3" Type="http://schemas.openxmlformats.org/officeDocument/2006/relationships/hyperlink" Target="https://www.oecd.org/coronavirus/policy-responses/mise-a-jour-des-orientations-sur-les-conventions-fiscales-et-impact-de-la-pandemie-de-covid-19-4d797d39/" TargetMode="Externa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4.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8.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0.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1.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6.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8.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0.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1.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4.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5.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6.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7.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8.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0.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1.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6.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7.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8.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0.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1.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4.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5.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6.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7.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8.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0.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1.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4.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5.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7.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8.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9.xml"/><Relationship Id="rId3" Type="http://schemas.openxmlformats.org/officeDocument/2006/relationships/hyperlink" Target="mailto:Coppens.pf@gmail.com" TargetMode="External"/><Relationship Id="rId4" Type="http://schemas.openxmlformats.org/officeDocument/2006/relationships/image" Target="../media/image1.png"/><Relationship Id="rId5"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83" name="Shape 83"/>
        <p:cNvGrpSpPr/>
        <p:nvPr/>
      </p:nvGrpSpPr>
      <p:grpSpPr>
        <a:xfrm>
          <a:off x="0" y="0"/>
          <a:ext cx="0" cy="0"/>
          <a:chOff x="0" y="0"/>
          <a:chExt cx="0" cy="0"/>
        </a:xfrm>
      </p:grpSpPr>
      <p:sp>
        <p:nvSpPr>
          <p:cNvPr id="84" name="Google Shape;84;p1"/>
          <p:cNvSpPr/>
          <p:nvPr/>
        </p:nvSpPr>
        <p:spPr>
          <a:xfrm>
            <a:off x="3048" y="0"/>
            <a:ext cx="12188952" cy="6858000"/>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Calibri"/>
              <a:ea typeface="Calibri"/>
              <a:cs typeface="Calibri"/>
              <a:sym typeface="Calibri"/>
            </a:endParaRPr>
          </a:p>
        </p:txBody>
      </p:sp>
      <p:sp>
        <p:nvSpPr>
          <p:cNvPr id="85" name="Google Shape;85;p1"/>
          <p:cNvSpPr/>
          <p:nvPr/>
        </p:nvSpPr>
        <p:spPr>
          <a:xfrm>
            <a:off x="0" y="0"/>
            <a:ext cx="12192000" cy="685800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dk1"/>
              </a:solidFill>
              <a:latin typeface="Calibri"/>
              <a:ea typeface="Calibri"/>
              <a:cs typeface="Calibri"/>
              <a:sym typeface="Calibri"/>
            </a:endParaRPr>
          </a:p>
        </p:txBody>
      </p:sp>
      <p:sp>
        <p:nvSpPr>
          <p:cNvPr id="86" name="Google Shape;86;p1"/>
          <p:cNvSpPr/>
          <p:nvPr/>
        </p:nvSpPr>
        <p:spPr>
          <a:xfrm>
            <a:off x="2769476" y="220196"/>
            <a:ext cx="9422524" cy="6637806"/>
          </a:xfrm>
          <a:custGeom>
            <a:rect b="b" l="l" r="r" t="t"/>
            <a:pathLst>
              <a:path extrusionOk="0" h="5770597" w="8191500">
                <a:moveTo>
                  <a:pt x="4929467" y="0"/>
                </a:moveTo>
                <a:cubicBezTo>
                  <a:pt x="6120547" y="0"/>
                  <a:pt x="7212963" y="419755"/>
                  <a:pt x="8065066" y="1118513"/>
                </a:cubicBezTo>
                <a:lnTo>
                  <a:pt x="8191500" y="1227339"/>
                </a:lnTo>
                <a:lnTo>
                  <a:pt x="8191500" y="5770597"/>
                </a:lnTo>
                <a:lnTo>
                  <a:pt x="79523" y="5770597"/>
                </a:lnTo>
                <a:lnTo>
                  <a:pt x="56799" y="5644158"/>
                </a:lnTo>
                <a:cubicBezTo>
                  <a:pt x="19398" y="5400934"/>
                  <a:pt x="0" y="5151822"/>
                  <a:pt x="0" y="4898209"/>
                </a:cubicBezTo>
                <a:cubicBezTo>
                  <a:pt x="0" y="2193003"/>
                  <a:pt x="2206998" y="0"/>
                  <a:pt x="4929467"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87" name="Google Shape;87;p1"/>
          <p:cNvSpPr/>
          <p:nvPr/>
        </p:nvSpPr>
        <p:spPr>
          <a:xfrm>
            <a:off x="2209800" y="2099696"/>
            <a:ext cx="1942241" cy="1889551"/>
          </a:xfrm>
          <a:prstGeom prst="ellipse">
            <a:avLst/>
          </a:prstGeom>
          <a:solidFill>
            <a:schemeClr val="accent4"/>
          </a:solidFill>
          <a:ln>
            <a:noFill/>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lt1"/>
              </a:buClr>
              <a:buSzPts val="1800"/>
              <a:buFont typeface="Calibri"/>
              <a:buNone/>
            </a:pPr>
            <a:r>
              <a:t/>
            </a:r>
            <a:endParaRPr b="0" i="0" sz="1800" u="none" cap="none" strike="noStrike">
              <a:solidFill>
                <a:srgbClr val="FFFFFF"/>
              </a:solidFill>
              <a:latin typeface="Calibri"/>
              <a:ea typeface="Calibri"/>
              <a:cs typeface="Calibri"/>
              <a:sym typeface="Calibri"/>
            </a:endParaRPr>
          </a:p>
        </p:txBody>
      </p:sp>
      <p:sp>
        <p:nvSpPr>
          <p:cNvPr id="88" name="Google Shape;88;p1"/>
          <p:cNvSpPr/>
          <p:nvPr/>
        </p:nvSpPr>
        <p:spPr>
          <a:xfrm rot="-3079828">
            <a:off x="1613162" y="1492572"/>
            <a:ext cx="2987899" cy="2987899"/>
          </a:xfrm>
          <a:prstGeom prst="arc">
            <a:avLst>
              <a:gd fmla="val 14455503" name="adj1"/>
              <a:gd fmla="val 227775" name="adj2"/>
            </a:avLst>
          </a:prstGeom>
          <a:noFill/>
          <a:ln cap="rnd" cmpd="sng" w="127000">
            <a:solidFill>
              <a:schemeClr val="accent4"/>
            </a:solidFill>
            <a:prstDash val="dash"/>
            <a:miter lim="800000"/>
            <a:headEnd len="sm" w="sm" type="none"/>
            <a:tailEnd len="sm" w="sm" type="none"/>
          </a:ln>
        </p:spPr>
        <p:txBody>
          <a:bodyPr anchorCtr="0" anchor="ctr" bIns="45700" lIns="91425" spcFirstLastPara="1" rIns="91425" wrap="square" tIns="45700">
            <a:noAutofit/>
          </a:bodyPr>
          <a:lstStyle/>
          <a:p>
            <a:pPr indent="0" lvl="0" marL="0" marR="0" rtl="0" algn="ctr">
              <a:lnSpc>
                <a:spcPct val="100000"/>
              </a:lnSpc>
              <a:spcBef>
                <a:spcPts val="0"/>
              </a:spcBef>
              <a:spcAft>
                <a:spcPts val="0"/>
              </a:spcAft>
              <a:buClr>
                <a:schemeClr val="dk1"/>
              </a:buClr>
              <a:buSzPts val="1800"/>
              <a:buFont typeface="Calibri"/>
              <a:buNone/>
            </a:pPr>
            <a:r>
              <a:t/>
            </a:r>
            <a:endParaRPr b="0" i="0" sz="1800" u="none" cap="none" strike="noStrike">
              <a:solidFill>
                <a:srgbClr val="000000"/>
              </a:solidFill>
              <a:latin typeface="Calibri"/>
              <a:ea typeface="Calibri"/>
              <a:cs typeface="Calibri"/>
              <a:sym typeface="Calibri"/>
            </a:endParaRPr>
          </a:p>
        </p:txBody>
      </p:sp>
      <p:sp>
        <p:nvSpPr>
          <p:cNvPr id="89" name="Google Shape;89;p1"/>
          <p:cNvSpPr txBox="1"/>
          <p:nvPr>
            <p:ph type="title"/>
          </p:nvPr>
        </p:nvSpPr>
        <p:spPr>
          <a:xfrm>
            <a:off x="4038600" y="1282045"/>
            <a:ext cx="7644627" cy="3408200"/>
          </a:xfrm>
          <a:prstGeom prst="rect">
            <a:avLst/>
          </a:prstGeom>
          <a:noFill/>
          <a:ln>
            <a:noFill/>
          </a:ln>
        </p:spPr>
        <p:txBody>
          <a:bodyPr anchorCtr="0" anchor="b" bIns="45700" lIns="91425" spcFirstLastPara="1" rIns="91425" wrap="square" tIns="45700">
            <a:normAutofit/>
          </a:bodyPr>
          <a:lstStyle/>
          <a:p>
            <a:pPr indent="0" lvl="0" marL="0" rtl="0" algn="r">
              <a:lnSpc>
                <a:spcPct val="90000"/>
              </a:lnSpc>
              <a:spcBef>
                <a:spcPts val="0"/>
              </a:spcBef>
              <a:spcAft>
                <a:spcPts val="0"/>
              </a:spcAft>
              <a:buClr>
                <a:schemeClr val="accent1"/>
              </a:buClr>
              <a:buSzPts val="4400"/>
              <a:buFont typeface="Calibri"/>
              <a:buNone/>
            </a:pPr>
            <a:r>
              <a:rPr b="1" i="0" lang="fr-FR" u="sng">
                <a:solidFill>
                  <a:schemeClr val="accent1"/>
                </a:solidFill>
                <a:latin typeface="Calibri"/>
                <a:ea typeface="Calibri"/>
                <a:cs typeface="Calibri"/>
                <a:sym typeface="Calibri"/>
              </a:rPr>
              <a:t>L’IMP</a:t>
            </a:r>
            <a:r>
              <a:rPr b="1" lang="fr-FR" u="sng">
                <a:solidFill>
                  <a:schemeClr val="accent1"/>
                </a:solidFill>
              </a:rPr>
              <a:t>Ô</a:t>
            </a:r>
            <a:r>
              <a:rPr b="1" i="0" lang="fr-FR" u="sng">
                <a:solidFill>
                  <a:schemeClr val="accent1"/>
                </a:solidFill>
                <a:latin typeface="Calibri"/>
                <a:ea typeface="Calibri"/>
                <a:cs typeface="Calibri"/>
                <a:sym typeface="Calibri"/>
              </a:rPr>
              <a:t>T DES NON-RESIDENTS PERSONNES PHYSIQUES</a:t>
            </a:r>
            <a:r>
              <a:rPr b="1" i="0" lang="fr-FR" sz="2900" u="sng">
                <a:solidFill>
                  <a:schemeClr val="accent1"/>
                </a:solidFill>
                <a:latin typeface="Calibri"/>
                <a:ea typeface="Calibri"/>
                <a:cs typeface="Calibri"/>
                <a:sym typeface="Calibri"/>
              </a:rPr>
              <a:t> </a:t>
            </a:r>
            <a:br>
              <a:rPr b="1" i="0" lang="fr-FR" sz="2900" u="sng">
                <a:solidFill>
                  <a:schemeClr val="accent1"/>
                </a:solidFill>
                <a:latin typeface="Calibri"/>
                <a:ea typeface="Calibri"/>
                <a:cs typeface="Calibri"/>
                <a:sym typeface="Calibri"/>
              </a:rPr>
            </a:br>
            <a:br>
              <a:rPr b="1" i="0" lang="fr-FR" sz="2900" u="sng">
                <a:solidFill>
                  <a:schemeClr val="accent1"/>
                </a:solidFill>
                <a:latin typeface="Calibri"/>
                <a:ea typeface="Calibri"/>
                <a:cs typeface="Calibri"/>
                <a:sym typeface="Calibri"/>
              </a:rPr>
            </a:br>
            <a:br>
              <a:rPr b="1" i="0" lang="fr-FR" sz="2900">
                <a:solidFill>
                  <a:schemeClr val="accent1"/>
                </a:solidFill>
                <a:latin typeface="Calibri"/>
                <a:ea typeface="Calibri"/>
                <a:cs typeface="Calibri"/>
                <a:sym typeface="Calibri"/>
              </a:rPr>
            </a:br>
            <a:br>
              <a:rPr b="1" lang="fr-FR" sz="2900">
                <a:solidFill>
                  <a:schemeClr val="accent1"/>
                </a:solidFill>
                <a:latin typeface="Calibri"/>
                <a:ea typeface="Calibri"/>
                <a:cs typeface="Calibri"/>
                <a:sym typeface="Calibri"/>
              </a:rPr>
            </a:br>
            <a:br>
              <a:rPr b="1" lang="fr-FR" sz="2900">
                <a:solidFill>
                  <a:schemeClr val="accent1"/>
                </a:solidFill>
                <a:latin typeface="Calibri"/>
                <a:ea typeface="Calibri"/>
                <a:cs typeface="Calibri"/>
                <a:sym typeface="Calibri"/>
              </a:rPr>
            </a:br>
            <a:endParaRPr sz="2900">
              <a:solidFill>
                <a:schemeClr val="accent1"/>
              </a:solidFill>
              <a:latin typeface="Calibri"/>
              <a:ea typeface="Calibri"/>
              <a:cs typeface="Calibri"/>
              <a:sym typeface="Calibri"/>
            </a:endParaRPr>
          </a:p>
        </p:txBody>
      </p:sp>
      <p:sp>
        <p:nvSpPr>
          <p:cNvPr id="90" name="Google Shape;90;p1"/>
          <p:cNvSpPr txBox="1"/>
          <p:nvPr>
            <p:ph idx="12" type="sldNum"/>
          </p:nvPr>
        </p:nvSpPr>
        <p:spPr>
          <a:xfrm>
            <a:off x="8610600" y="6356350"/>
            <a:ext cx="2743200" cy="365125"/>
          </a:xfrm>
          <a:prstGeom prst="rect">
            <a:avLst/>
          </a:prstGeom>
          <a:noFill/>
          <a:ln>
            <a:noFill/>
          </a:ln>
        </p:spPr>
        <p:txBody>
          <a:bodyPr anchorCtr="0" anchor="ctr" bIns="45700" lIns="91425" spcFirstLastPara="1" rIns="91425" wrap="square" tIns="45700">
            <a:normAutofit/>
          </a:bodyPr>
          <a:lstStyle/>
          <a:p>
            <a:pPr indent="0" lvl="0" marL="0" rtl="0" algn="r">
              <a:spcBef>
                <a:spcPts val="0"/>
              </a:spcBef>
              <a:spcAft>
                <a:spcPts val="0"/>
              </a:spcAft>
              <a:buClr>
                <a:srgbClr val="888888"/>
              </a:buClr>
              <a:buSzPts val="1200"/>
              <a:buFont typeface="Calibri"/>
              <a:buNone/>
            </a:pPr>
            <a:fld id="{00000000-1234-1234-1234-123412341234}" type="slidenum">
              <a:rPr lang="fr-FR"/>
              <a:t>‹#›</a:t>
            </a:fld>
            <a:endParaRPr/>
          </a:p>
        </p:txBody>
      </p:sp>
    </p:spTree>
  </p:cSld>
  <p:clrMapOvr>
    <a:masterClrMapping/>
  </p:clrMapOvr>
  <p:timing>
    <p:tnLst>
      <p:par>
        <p:cTn dur="indefinite" nodeType="tmRoot" restart="never">
          <p:childTnLst>
            <p:seq concurrent="1" nextAc="seek">
              <p:cTn dur="indefinite" id="2" nodeType="mainSeq">
                <p:childTnLst>
                  <p:par>
                    <p:cTn fill="hold">
                      <p:stCondLst>
                        <p:cond delay="indefinite"/>
                        <p:cond evt="onBegin" delay="0">
                          <p:tn val="2"/>
                        </p:cond>
                      </p:stCondLst>
                      <p:childTnLst>
                        <p:par>
                          <p:cTn fill="hold">
                            <p:stCondLst>
                              <p:cond delay="0"/>
                            </p:stCondLst>
                            <p:childTnLst>
                              <p:par>
                                <p:cTn fill="hold" nodeType="withEffect" presetClass="entr" presetID="10" presetSubtype="0">
                                  <p:stCondLst>
                                    <p:cond delay="500"/>
                                  </p:stCondLst>
                                  <p:childTnLst>
                                    <p:set>
                                      <p:cBhvr>
                                        <p:cTn dur="1" fill="hold">
                                          <p:stCondLst>
                                            <p:cond delay="0"/>
                                          </p:stCondLst>
                                        </p:cTn>
                                        <p:tgtEl>
                                          <p:spTgt spid="89"/>
                                        </p:tgtEl>
                                        <p:attrNameLst>
                                          <p:attrName>style.visibility</p:attrName>
                                        </p:attrNameLst>
                                      </p:cBhvr>
                                      <p:to>
                                        <p:strVal val="visible"/>
                                      </p:to>
                                    </p:set>
                                    <p:animEffect filter="fade" transition="in">
                                      <p:cBhvr>
                                        <p:cTn dur="400"/>
                                        <p:tgtEl>
                                          <p:spTgt spid="89"/>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8" name="Shape 158"/>
        <p:cNvGrpSpPr/>
        <p:nvPr/>
      </p:nvGrpSpPr>
      <p:grpSpPr>
        <a:xfrm>
          <a:off x="0" y="0"/>
          <a:ext cx="0" cy="0"/>
          <a:chOff x="0" y="0"/>
          <a:chExt cx="0" cy="0"/>
        </a:xfrm>
      </p:grpSpPr>
      <p:sp>
        <p:nvSpPr>
          <p:cNvPr id="159" name="Google Shape;159;p1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177800" rtl="0" algn="ctr">
              <a:lnSpc>
                <a:spcPct val="90000"/>
              </a:lnSpc>
              <a:spcBef>
                <a:spcPts val="0"/>
              </a:spcBef>
              <a:spcAft>
                <a:spcPts val="0"/>
              </a:spcAft>
              <a:buClr>
                <a:srgbClr val="0070C0"/>
              </a:buClr>
              <a:buSzPts val="2880"/>
              <a:buFont typeface="Arial"/>
              <a:buNone/>
            </a:pPr>
            <a:r>
              <a:rPr b="1" lang="fr-FR" sz="2880">
                <a:solidFill>
                  <a:srgbClr val="0070C0"/>
                </a:solidFill>
              </a:rPr>
              <a:t>RÉGIME FISCAL APPLICABLE AUX DIVERSES CATÉGORIES DE REVENUS ( ARTICLES 6 À 22)</a:t>
            </a:r>
            <a:endParaRPr b="1" sz="2880">
              <a:solidFill>
                <a:srgbClr val="0070C0"/>
              </a:solidFill>
            </a:endParaRPr>
          </a:p>
        </p:txBody>
      </p:sp>
      <p:sp>
        <p:nvSpPr>
          <p:cNvPr id="160" name="Google Shape;160;p1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a:bodyPr>
          <a:lstStyle/>
          <a:p>
            <a:pPr indent="-285750" lvl="0" marL="285750" rtl="0" algn="l">
              <a:lnSpc>
                <a:spcPct val="90000"/>
              </a:lnSpc>
              <a:spcBef>
                <a:spcPts val="0"/>
              </a:spcBef>
              <a:spcAft>
                <a:spcPts val="0"/>
              </a:spcAft>
              <a:buClr>
                <a:srgbClr val="FF0000"/>
              </a:buClr>
              <a:buSzPct val="69498"/>
              <a:buFont typeface="Noto Sans Symbols"/>
              <a:buChar char="⮚"/>
            </a:pPr>
            <a:r>
              <a:rPr b="1" lang="fr-FR">
                <a:solidFill>
                  <a:srgbClr val="FF0000"/>
                </a:solidFill>
              </a:rPr>
              <a:t>Pensions privées (Article 17 )  :</a:t>
            </a:r>
            <a:r>
              <a:rPr lang="fr-FR"/>
              <a:t> On trouve ici deux grandes particularités:</a:t>
            </a:r>
            <a:endParaRPr/>
          </a:p>
          <a:p>
            <a:pPr indent="0" lvl="0" marL="0" rtl="0" algn="l">
              <a:lnSpc>
                <a:spcPct val="90000"/>
              </a:lnSpc>
              <a:spcBef>
                <a:spcPts val="360"/>
              </a:spcBef>
              <a:spcAft>
                <a:spcPts val="0"/>
              </a:spcAft>
              <a:buClr>
                <a:schemeClr val="dk1"/>
              </a:buClr>
              <a:buSzPct val="69498"/>
              <a:buNone/>
            </a:pPr>
            <a:r>
              <a:rPr lang="fr-FR"/>
              <a:t>	1°	les pensions privées sont imposées dans l'État de la source dans la mesure où l'emploi donnant lieu à la pension y a été exercé antérieurement et où les cotisations ont donné droit à des réductions d'impôt dans cet État.</a:t>
            </a:r>
            <a:endParaRPr/>
          </a:p>
          <a:p>
            <a:pPr indent="0" lvl="0" marL="0" rtl="0" algn="l">
              <a:lnSpc>
                <a:spcPct val="90000"/>
              </a:lnSpc>
              <a:spcBef>
                <a:spcPts val="360"/>
              </a:spcBef>
              <a:spcAft>
                <a:spcPts val="0"/>
              </a:spcAft>
              <a:buClr>
                <a:schemeClr val="dk1"/>
              </a:buClr>
              <a:buSzPct val="69498"/>
              <a:buNone/>
            </a:pPr>
            <a:r>
              <a:rPr lang="fr-FR"/>
              <a:t>	2°	l'État de la source peut aussi imposer les paiements effectués en vertu de la législation sociale d'un État contractant ou en vertu d'un régime public visant à compléter les avantages de la sécurité sociale.</a:t>
            </a:r>
            <a:endParaRPr/>
          </a:p>
          <a:p>
            <a:pPr indent="-285750" lvl="0" marL="285750" rtl="0" algn="l">
              <a:lnSpc>
                <a:spcPct val="90000"/>
              </a:lnSpc>
              <a:spcBef>
                <a:spcPts val="360"/>
              </a:spcBef>
              <a:spcAft>
                <a:spcPts val="0"/>
              </a:spcAft>
              <a:buClr>
                <a:srgbClr val="FF0000"/>
              </a:buClr>
              <a:buSzPct val="69498"/>
              <a:buFont typeface="Noto Sans Symbols"/>
              <a:buChar char="⮚"/>
            </a:pPr>
            <a:r>
              <a:rPr b="1" lang="fr-FR">
                <a:solidFill>
                  <a:srgbClr val="FF0000"/>
                </a:solidFill>
              </a:rPr>
              <a:t>Gains en capital (article 13) : </a:t>
            </a:r>
            <a:r>
              <a:rPr lang="fr-FR"/>
              <a:t>Le modèle belge n'inclut pas la disposition qui accorde à l'État de la source le pouvoir d'imposer les plus-values sur actions de sociétés immobilières.</a:t>
            </a:r>
            <a:endParaRPr/>
          </a:p>
        </p:txBody>
      </p:sp>
      <p:sp>
        <p:nvSpPr>
          <p:cNvPr id="161" name="Google Shape;161;p10"/>
          <p:cNvSpPr txBox="1"/>
          <p:nvPr>
            <p:ph idx="11" type="ftr"/>
          </p:nvPr>
        </p:nvSpPr>
        <p:spPr>
          <a:xfrm>
            <a:off x="9281652" y="6354000"/>
            <a:ext cx="2076348"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162" name="Google Shape;162;p10"/>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6" name="Shape 166"/>
        <p:cNvGrpSpPr/>
        <p:nvPr/>
      </p:nvGrpSpPr>
      <p:grpSpPr>
        <a:xfrm>
          <a:off x="0" y="0"/>
          <a:ext cx="0" cy="0"/>
          <a:chOff x="0" y="0"/>
          <a:chExt cx="0" cy="0"/>
        </a:xfrm>
      </p:grpSpPr>
      <p:sp>
        <p:nvSpPr>
          <p:cNvPr id="167" name="Google Shape;167;p1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177800" rtl="0" algn="ctr">
              <a:lnSpc>
                <a:spcPct val="90000"/>
              </a:lnSpc>
              <a:spcBef>
                <a:spcPts val="0"/>
              </a:spcBef>
              <a:spcAft>
                <a:spcPts val="0"/>
              </a:spcAft>
              <a:buClr>
                <a:srgbClr val="0070C0"/>
              </a:buClr>
              <a:buSzPts val="2880"/>
              <a:buFont typeface="Arial"/>
              <a:buNone/>
            </a:pPr>
            <a:br>
              <a:rPr b="1" lang="fr-FR" sz="2880">
                <a:solidFill>
                  <a:srgbClr val="0070C0"/>
                </a:solidFill>
              </a:rPr>
            </a:br>
            <a:r>
              <a:rPr b="1" lang="fr-FR" sz="2880">
                <a:solidFill>
                  <a:srgbClr val="0070C0"/>
                </a:solidFill>
              </a:rPr>
              <a:t>RAPPORTS ENTRE CONVENTIONS FISCALES ET DROIT INTERNE </a:t>
            </a:r>
            <a:br>
              <a:rPr b="1" lang="fr-FR" sz="2880">
                <a:solidFill>
                  <a:srgbClr val="0070C0"/>
                </a:solidFill>
              </a:rPr>
            </a:br>
            <a:r>
              <a:rPr b="1" lang="fr-FR" sz="2880">
                <a:solidFill>
                  <a:srgbClr val="0070C0"/>
                </a:solidFill>
              </a:rPr>
              <a:t> </a:t>
            </a:r>
            <a:endParaRPr b="1" sz="2880">
              <a:solidFill>
                <a:srgbClr val="0070C0"/>
              </a:solidFill>
            </a:endParaRPr>
          </a:p>
        </p:txBody>
      </p:sp>
      <p:sp>
        <p:nvSpPr>
          <p:cNvPr id="168" name="Google Shape;168;p11"/>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70000" lnSpcReduction="20000"/>
          </a:bodyPr>
          <a:lstStyle/>
          <a:p>
            <a:pPr indent="-285750" lvl="0" marL="285750" rtl="0" algn="l">
              <a:lnSpc>
                <a:spcPct val="90000"/>
              </a:lnSpc>
              <a:spcBef>
                <a:spcPts val="0"/>
              </a:spcBef>
              <a:spcAft>
                <a:spcPts val="0"/>
              </a:spcAft>
              <a:buClr>
                <a:schemeClr val="dk1"/>
              </a:buClr>
              <a:buSzPct val="91836"/>
              <a:buFont typeface="Noto Sans Symbols"/>
              <a:buChar char="⮚"/>
            </a:pPr>
            <a:r>
              <a:rPr lang="fr-FR"/>
              <a:t>En principe, les dispositions de la convention prévalent sur le droit interne. Dans certains pays (comme en France ou en Belgique par exemple), ce principe a valeur constitutionnelle. Dans bien d’autres, le droit interne autorise l’Etat à légiférer à l’encontre des dispositions d’une convention fiscale,</a:t>
            </a:r>
            <a:endParaRPr/>
          </a:p>
          <a:p>
            <a:pPr indent="-285750" lvl="0" marL="285750" rtl="0" algn="l">
              <a:lnSpc>
                <a:spcPct val="90000"/>
              </a:lnSpc>
              <a:spcBef>
                <a:spcPts val="360"/>
              </a:spcBef>
              <a:spcAft>
                <a:spcPts val="0"/>
              </a:spcAft>
              <a:buClr>
                <a:srgbClr val="FF0000"/>
              </a:buClr>
              <a:buSzPct val="91836"/>
              <a:buFont typeface="Noto Sans Symbols"/>
              <a:buChar char="⮚"/>
            </a:pPr>
            <a:r>
              <a:rPr b="1" lang="fr-FR">
                <a:solidFill>
                  <a:srgbClr val="FF0000"/>
                </a:solidFill>
              </a:rPr>
              <a:t>Les conventions fiscales n’imposent pas d’impôts</a:t>
            </a:r>
            <a:r>
              <a:rPr lang="fr-FR"/>
              <a:t>. L’impôt relève du droit interne. Par conséquent, les conventions fiscales limitent les impôts imposés par un État. </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Les conventions fiscales ont surtout tendance à alléger le fardeau fiscal. </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De même, elles n’octroient aucun droit d’imposition, contrairement à ce qu’on entend souvent.</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 Compte tenu de ce principe fondamental, il est généralement utile, avant d’appliquer les dispositions d’une convention fiscale, de déterminer si la somme concernée est assujettie à l’impôt national. Dans la négative, il n’est pas utile d’examiner la convention. </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Par exemple, si une convention signée entre le pays A et le pays B prévoit que les intérêts versés par un résident de l’un des États à un résident de l’autre État sont soumis à une retenue à la source de 15% maximum et si, selon le droit interne du pays A, les intérêts versés par une société résidante à un créancier indépendant résidant dans le pays B sont non imposables dans le pays A, la convention ne donne pas au pays A le droit d’imposer une retenue à la source de 15%. </a:t>
            </a:r>
            <a:endParaRPr/>
          </a:p>
        </p:txBody>
      </p:sp>
      <p:sp>
        <p:nvSpPr>
          <p:cNvPr id="169" name="Google Shape;169;p11"/>
          <p:cNvSpPr txBox="1"/>
          <p:nvPr>
            <p:ph idx="11" type="ftr"/>
          </p:nvPr>
        </p:nvSpPr>
        <p:spPr>
          <a:xfrm>
            <a:off x="9311148" y="6354000"/>
            <a:ext cx="2046852"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170" name="Google Shape;170;p11"/>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4" name="Shape 174"/>
        <p:cNvGrpSpPr/>
        <p:nvPr/>
      </p:nvGrpSpPr>
      <p:grpSpPr>
        <a:xfrm>
          <a:off x="0" y="0"/>
          <a:ext cx="0" cy="0"/>
          <a:chOff x="0" y="0"/>
          <a:chExt cx="0" cy="0"/>
        </a:xfrm>
      </p:grpSpPr>
      <p:sp>
        <p:nvSpPr>
          <p:cNvPr id="175" name="Google Shape;175;p1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177800" rtl="0" algn="ctr">
              <a:lnSpc>
                <a:spcPct val="90000"/>
              </a:lnSpc>
              <a:spcBef>
                <a:spcPts val="0"/>
              </a:spcBef>
              <a:spcAft>
                <a:spcPts val="0"/>
              </a:spcAft>
              <a:buClr>
                <a:srgbClr val="0070C0"/>
              </a:buClr>
              <a:buSzPts val="2880"/>
              <a:buFont typeface="Arial"/>
              <a:buNone/>
            </a:pPr>
            <a:br>
              <a:rPr b="1" lang="fr-FR" sz="2880">
                <a:solidFill>
                  <a:srgbClr val="0070C0"/>
                </a:solidFill>
              </a:rPr>
            </a:br>
            <a:r>
              <a:rPr b="1" lang="fr-FR" sz="2880">
                <a:solidFill>
                  <a:srgbClr val="0070C0"/>
                </a:solidFill>
              </a:rPr>
              <a:t>L’INSTRUMENT MULTILATERAL  </a:t>
            </a:r>
            <a:br>
              <a:rPr b="1" lang="fr-FR" sz="2880">
                <a:solidFill>
                  <a:srgbClr val="0070C0"/>
                </a:solidFill>
              </a:rPr>
            </a:br>
            <a:r>
              <a:rPr b="1" lang="fr-FR" sz="2880">
                <a:solidFill>
                  <a:srgbClr val="0070C0"/>
                </a:solidFill>
              </a:rPr>
              <a:t> </a:t>
            </a:r>
            <a:endParaRPr b="1" sz="2880">
              <a:solidFill>
                <a:srgbClr val="0070C0"/>
              </a:solidFill>
            </a:endParaRPr>
          </a:p>
        </p:txBody>
      </p:sp>
      <p:sp>
        <p:nvSpPr>
          <p:cNvPr id="176" name="Google Shape;176;p1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70000" lnSpcReduction="20000"/>
          </a:bodyPr>
          <a:lstStyle/>
          <a:p>
            <a:pPr indent="-285750" lvl="0" marL="285750" rtl="0" algn="l">
              <a:lnSpc>
                <a:spcPct val="90000"/>
              </a:lnSpc>
              <a:spcBef>
                <a:spcPts val="0"/>
              </a:spcBef>
              <a:spcAft>
                <a:spcPts val="0"/>
              </a:spcAft>
              <a:buClr>
                <a:schemeClr val="dk1"/>
              </a:buClr>
              <a:buSzPct val="91836"/>
              <a:buFont typeface="Noto Sans Symbols"/>
              <a:buChar char="⮚"/>
            </a:pPr>
            <a:r>
              <a:rPr lang="fr-FR"/>
              <a:t>Aujourd’hui, la lecture d’une convention préventive de la double imposition doit se faire conjointement avec un autre document, à savoir 'l'instrument multilatéral' (IM), que le législateur a approuvé par </a:t>
            </a:r>
            <a:r>
              <a:rPr b="1" lang="fr-FR">
                <a:solidFill>
                  <a:srgbClr val="FF0000"/>
                </a:solidFill>
              </a:rPr>
              <a:t>la loi du 7 avril 2019 (MB, 18 juillet 2019</a:t>
            </a:r>
            <a:r>
              <a:rPr lang="fr-FR"/>
              <a:t>). De quoi s'agit-il ?</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L’Instrument Multilatéral a été adopté le 24 novembre 2016 par l’OCDE et vise  à mettre rapidement en œuvre une série de mesures constituant des normes minimales adoptées pour prévenir l'utilisation abusive des conventions et améliorer les mécanismes de règlement des différends dans plus de 3000 conventions fiscales à l'échelle mondiale</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Le recours à  la technique de l’Instrument Multilatéral permet d’éviter pour un Etat d’avoir à  renégocier chacune de ses  conventions bilatérales en vigueur avec tous les Etats partenaires. En adhérant aux procédures de lutte contre les pratiques abusives dans les conventions abusives, chaque Etat signataire de cette Convention multilatérale les intègre automatiquement dans ses conventions</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L’autre avantage est d’offrir un cadre cohérent et simplifié offrant davantage de sécurité juridique puisque ces mesures s’appliquent uniformément dans toutes les conventions</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En résumé, </a:t>
            </a:r>
            <a:r>
              <a:rPr b="1" lang="fr-FR">
                <a:solidFill>
                  <a:srgbClr val="FF0000"/>
                </a:solidFill>
              </a:rPr>
              <a:t>l’Instrument Multilatéral permet aux pays signataires de modifier rapidement leurs conventions fiscales bilatérales afin d'intégrer les dispositions anti-BEPS de l'OCDE et de coopérer plus efficacement dans la lutte contre l'évitement fiscal international abusif. </a:t>
            </a:r>
            <a:endParaRPr/>
          </a:p>
          <a:p>
            <a:pPr indent="-171450" lvl="0" marL="285750" rtl="0" algn="l">
              <a:lnSpc>
                <a:spcPct val="90000"/>
              </a:lnSpc>
              <a:spcBef>
                <a:spcPts val="360"/>
              </a:spcBef>
              <a:spcAft>
                <a:spcPts val="0"/>
              </a:spcAft>
              <a:buClr>
                <a:schemeClr val="dk1"/>
              </a:buClr>
              <a:buSzPct val="91836"/>
              <a:buFont typeface="Noto Sans Symbols"/>
              <a:buNone/>
            </a:pPr>
            <a:r>
              <a:t/>
            </a:r>
            <a:endParaRPr/>
          </a:p>
        </p:txBody>
      </p:sp>
      <p:sp>
        <p:nvSpPr>
          <p:cNvPr id="177" name="Google Shape;177;p12"/>
          <p:cNvSpPr txBox="1"/>
          <p:nvPr>
            <p:ph idx="11" type="ftr"/>
          </p:nvPr>
        </p:nvSpPr>
        <p:spPr>
          <a:xfrm>
            <a:off x="9291484" y="6354000"/>
            <a:ext cx="2066516"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178" name="Google Shape;178;p12"/>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2" name="Shape 182"/>
        <p:cNvGrpSpPr/>
        <p:nvPr/>
      </p:nvGrpSpPr>
      <p:grpSpPr>
        <a:xfrm>
          <a:off x="0" y="0"/>
          <a:ext cx="0" cy="0"/>
          <a:chOff x="0" y="0"/>
          <a:chExt cx="0" cy="0"/>
        </a:xfrm>
      </p:grpSpPr>
      <p:sp>
        <p:nvSpPr>
          <p:cNvPr id="183" name="Google Shape;183;p1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177800" rtl="0" algn="ctr">
              <a:lnSpc>
                <a:spcPct val="90000"/>
              </a:lnSpc>
              <a:spcBef>
                <a:spcPts val="0"/>
              </a:spcBef>
              <a:spcAft>
                <a:spcPts val="0"/>
              </a:spcAft>
              <a:buClr>
                <a:srgbClr val="0070C0"/>
              </a:buClr>
              <a:buSzPts val="2880"/>
              <a:buFont typeface="Arial"/>
              <a:buNone/>
            </a:pPr>
            <a:br>
              <a:rPr b="1" lang="fr-FR" sz="2880">
                <a:solidFill>
                  <a:srgbClr val="0070C0"/>
                </a:solidFill>
              </a:rPr>
            </a:br>
            <a:r>
              <a:rPr b="1" lang="fr-FR" sz="2880">
                <a:solidFill>
                  <a:srgbClr val="0070C0"/>
                </a:solidFill>
              </a:rPr>
              <a:t>L’INSTRUMENT MULTILATERAL  </a:t>
            </a:r>
            <a:br>
              <a:rPr b="1" lang="fr-FR" sz="2880">
                <a:solidFill>
                  <a:srgbClr val="0070C0"/>
                </a:solidFill>
              </a:rPr>
            </a:br>
            <a:r>
              <a:rPr b="1" lang="fr-FR" sz="2880">
                <a:solidFill>
                  <a:srgbClr val="0070C0"/>
                </a:solidFill>
              </a:rPr>
              <a:t> </a:t>
            </a:r>
            <a:endParaRPr b="1" sz="2880">
              <a:solidFill>
                <a:srgbClr val="0070C0"/>
              </a:solidFill>
            </a:endParaRPr>
          </a:p>
        </p:txBody>
      </p:sp>
      <p:sp>
        <p:nvSpPr>
          <p:cNvPr id="184" name="Google Shape;184;p1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0" lvl="0" marL="0" rtl="0" algn="l">
              <a:lnSpc>
                <a:spcPct val="80000"/>
              </a:lnSpc>
              <a:spcBef>
                <a:spcPts val="0"/>
              </a:spcBef>
              <a:spcAft>
                <a:spcPts val="0"/>
              </a:spcAft>
              <a:buClr>
                <a:srgbClr val="FF0000"/>
              </a:buClr>
              <a:buSzPts val="1665"/>
              <a:buNone/>
            </a:pPr>
            <a:r>
              <a:rPr b="1" lang="fr-FR" sz="1665">
                <a:solidFill>
                  <a:srgbClr val="FF0000"/>
                </a:solidFill>
              </a:rPr>
              <a:t>Principales mesures anti-abus contenues  dans l’Instrument Multilatéral  et qui seront transposés dans le modèle OCDE de convention préventive de double imposition</a:t>
            </a:r>
            <a:endParaRPr/>
          </a:p>
          <a:p>
            <a:pPr indent="-285750" lvl="0" marL="285750" rtl="0" algn="l">
              <a:lnSpc>
                <a:spcPct val="80000"/>
              </a:lnSpc>
              <a:spcBef>
                <a:spcPts val="333"/>
              </a:spcBef>
              <a:spcAft>
                <a:spcPts val="0"/>
              </a:spcAft>
              <a:buClr>
                <a:schemeClr val="dk1"/>
              </a:buClr>
              <a:buSzPts val="1665"/>
              <a:buFont typeface="Noto Sans Symbols"/>
              <a:buChar char="⮚"/>
            </a:pPr>
            <a:r>
              <a:rPr lang="fr-FR" sz="1665"/>
              <a:t>•	Article 6 : clause générale  anti-abus : celle-ci dispose que « </a:t>
            </a:r>
            <a:r>
              <a:rPr i="1" lang="fr-FR" sz="1665"/>
              <a:t>Nonobstant toute disposition d’une Convention fiscale couverte, un avantage au titre de la Convention fiscale couverte ne sera pas accordé au titre d’un élément de revenu ou de fortune s’il est raisonnable de conclure, compte tenu de l’ensemble des faits et circonstances propres à la situation, que l’octroi de cet avantage était l’un des objets principaux d’un montage ou d’une transaction ayant permis, directement ou indirectement, de l’obtenir, à moins qu’il soit établi que l’octroi de cet avantage dans ces circonstances serait conforme à l’objet et au but des dispositions pertinentes de cette Convention fiscale couverte</a:t>
            </a:r>
            <a:r>
              <a:rPr lang="fr-FR" sz="1665"/>
              <a:t>. »  </a:t>
            </a:r>
            <a:endParaRPr/>
          </a:p>
          <a:p>
            <a:pPr indent="-285750" lvl="0" marL="285750" rtl="0" algn="l">
              <a:lnSpc>
                <a:spcPct val="80000"/>
              </a:lnSpc>
              <a:spcBef>
                <a:spcPts val="333"/>
              </a:spcBef>
              <a:spcAft>
                <a:spcPts val="0"/>
              </a:spcAft>
              <a:buClr>
                <a:schemeClr val="dk1"/>
              </a:buClr>
              <a:buSzPts val="1665"/>
              <a:buFont typeface="Noto Sans Symbols"/>
              <a:buChar char="⮚"/>
            </a:pPr>
            <a:r>
              <a:rPr lang="fr-FR" sz="1665"/>
              <a:t>•	Article 8 :  transactions relatives au transfert de dividendes : « </a:t>
            </a:r>
            <a:r>
              <a:rPr i="1" lang="fr-FR" sz="1665"/>
              <a:t>Les dispositions d’une Convention fiscale couverte qui prévoient une exemption d’impôt sur les dividendes payés par une société qui est un résident d’une Juridiction ne s’appliquent que si les conditions de détention énoncées dans ces dispositions sont satisfaites tout au long d’une période de 365 jours incluant le jour du paiement des dividendes (il n’est pas tenu compte, aux fins du calcul de cette période, des changements de détention qui résulteraient directement d’une réorganisation, telle qu’une fusion ou une scission de la société qui détient les actions ou qui paie les dividendes). </a:t>
            </a:r>
            <a:r>
              <a:rPr lang="fr-FR" sz="1665"/>
              <a:t>»</a:t>
            </a:r>
            <a:endParaRPr/>
          </a:p>
          <a:p>
            <a:pPr indent="-285750" lvl="0" marL="285750" rtl="0" algn="l">
              <a:lnSpc>
                <a:spcPct val="80000"/>
              </a:lnSpc>
              <a:spcBef>
                <a:spcPts val="333"/>
              </a:spcBef>
              <a:spcAft>
                <a:spcPts val="0"/>
              </a:spcAft>
              <a:buClr>
                <a:schemeClr val="dk1"/>
              </a:buClr>
              <a:buSzPts val="1665"/>
              <a:buFont typeface="Noto Sans Symbols"/>
              <a:buChar char="⮚"/>
            </a:pPr>
            <a:r>
              <a:rPr lang="fr-FR" sz="1665"/>
              <a:t>Cette clause exige donc une </a:t>
            </a:r>
            <a:r>
              <a:rPr b="1" lang="fr-FR" sz="1665">
                <a:solidFill>
                  <a:srgbClr val="FF0000"/>
                </a:solidFill>
              </a:rPr>
              <a:t>période de  détention dans le capital d’au moins un an</a:t>
            </a:r>
            <a:r>
              <a:rPr lang="fr-FR" sz="1665"/>
              <a:t>. Il convient en outre que  les bénéfices donnant lieu au versement du dividende soient soumis à l’impôt dans la juridiction de référence ou que les dividendes soient soumis à une imposition effective dans l’Etat de la mère. </a:t>
            </a:r>
            <a:endParaRPr/>
          </a:p>
          <a:p>
            <a:pPr indent="0" lvl="0" marL="0" rtl="0" algn="l">
              <a:lnSpc>
                <a:spcPct val="80000"/>
              </a:lnSpc>
              <a:spcBef>
                <a:spcPts val="333"/>
              </a:spcBef>
              <a:spcAft>
                <a:spcPts val="0"/>
              </a:spcAft>
              <a:buClr>
                <a:schemeClr val="dk1"/>
              </a:buClr>
              <a:buSzPts val="1665"/>
              <a:buNone/>
            </a:pPr>
            <a:r>
              <a:t/>
            </a:r>
            <a:endParaRPr sz="1665"/>
          </a:p>
        </p:txBody>
      </p:sp>
      <p:sp>
        <p:nvSpPr>
          <p:cNvPr id="185" name="Google Shape;185;p13"/>
          <p:cNvSpPr txBox="1"/>
          <p:nvPr>
            <p:ph idx="11" type="ftr"/>
          </p:nvPr>
        </p:nvSpPr>
        <p:spPr>
          <a:xfrm>
            <a:off x="9094839" y="6354000"/>
            <a:ext cx="2263161"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186" name="Google Shape;186;p13"/>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0" name="Shape 190"/>
        <p:cNvGrpSpPr/>
        <p:nvPr/>
      </p:nvGrpSpPr>
      <p:grpSpPr>
        <a:xfrm>
          <a:off x="0" y="0"/>
          <a:ext cx="0" cy="0"/>
          <a:chOff x="0" y="0"/>
          <a:chExt cx="0" cy="0"/>
        </a:xfrm>
      </p:grpSpPr>
      <p:sp>
        <p:nvSpPr>
          <p:cNvPr id="191" name="Google Shape;191;p1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177800" rtl="0" algn="ctr">
              <a:lnSpc>
                <a:spcPct val="90000"/>
              </a:lnSpc>
              <a:spcBef>
                <a:spcPts val="0"/>
              </a:spcBef>
              <a:spcAft>
                <a:spcPts val="0"/>
              </a:spcAft>
              <a:buClr>
                <a:srgbClr val="0070C0"/>
              </a:buClr>
              <a:buSzPts val="2880"/>
              <a:buFont typeface="Arial"/>
              <a:buNone/>
            </a:pPr>
            <a:br>
              <a:rPr b="1" lang="fr-FR" sz="2880">
                <a:solidFill>
                  <a:srgbClr val="0070C0"/>
                </a:solidFill>
              </a:rPr>
            </a:br>
            <a:r>
              <a:rPr b="1" lang="fr-FR" sz="2880">
                <a:solidFill>
                  <a:srgbClr val="0070C0"/>
                </a:solidFill>
              </a:rPr>
              <a:t>L’INSTRUMENT MULTILATERAL  </a:t>
            </a:r>
            <a:br>
              <a:rPr b="1" lang="fr-FR" sz="2880">
                <a:solidFill>
                  <a:srgbClr val="0070C0"/>
                </a:solidFill>
              </a:rPr>
            </a:br>
            <a:r>
              <a:rPr b="1" lang="fr-FR" sz="2880">
                <a:solidFill>
                  <a:srgbClr val="0070C0"/>
                </a:solidFill>
              </a:rPr>
              <a:t> </a:t>
            </a:r>
            <a:endParaRPr b="1" sz="2880">
              <a:solidFill>
                <a:srgbClr val="0070C0"/>
              </a:solidFill>
            </a:endParaRPr>
          </a:p>
        </p:txBody>
      </p:sp>
      <p:sp>
        <p:nvSpPr>
          <p:cNvPr id="192" name="Google Shape;192;p1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70000" lnSpcReduction="10000"/>
          </a:bodyPr>
          <a:lstStyle/>
          <a:p>
            <a:pPr indent="0" lvl="0" marL="0" rtl="0" algn="l">
              <a:lnSpc>
                <a:spcPct val="90000"/>
              </a:lnSpc>
              <a:spcBef>
                <a:spcPts val="0"/>
              </a:spcBef>
              <a:spcAft>
                <a:spcPts val="0"/>
              </a:spcAft>
              <a:buClr>
                <a:srgbClr val="FF0000"/>
              </a:buClr>
              <a:buSzPct val="91836"/>
              <a:buNone/>
            </a:pPr>
            <a:r>
              <a:rPr b="1" lang="fr-FR">
                <a:solidFill>
                  <a:srgbClr val="FF0000"/>
                </a:solidFill>
              </a:rPr>
              <a:t>Principales mesures anti-abus contenues  dans l’Instrument Multilatéral  et qui seront transposés dans le modèle OCDE de convention préventive de double imposition</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Mesures visant à éviter le statut d’établissement stable (Action 7 BEPS : Pour contrer le recours aux structures commissionnaires, l’IM apporte deux modifications simultanées à la notion d’agent dépendant : d’une part, il étend la notion d’agent dépendant constitutif d’un établissement stable (article 5(5) du Modèle OCDE) et d’autre part, il restreint la notion d’agent indépendant non constitutif d’un établissement stable (article 5(6) du Modèle OCDE)</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Article 10 : </a:t>
            </a:r>
            <a:r>
              <a:rPr b="1" lang="fr-FR">
                <a:solidFill>
                  <a:srgbClr val="FF0000"/>
                </a:solidFill>
              </a:rPr>
              <a:t>règle anti-abus visant les établissements stables </a:t>
            </a:r>
            <a:r>
              <a:rPr lang="fr-FR"/>
              <a:t>situés dans des juridictions tierces. Lorsqu’une entreprise résidente d’un Etat contractant transfère des éléments d’actifs vers un établissement stable situé dans un Etat tiers, l’Etat de la source du revenu n’est pas tenu d’accorder les avantages conventionnels sur ces revenus si les bénéfices ne sont pas suffisamment imposés dans l’Etat tiers où se situe l’établissement stable</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Article 15 : définition d’une personne étroitement liée . Deux personnes sont « étroitement liées » au sens de la partie IV de l’IM lorsqu’elles sont dans une relation de contrôle ou lorsqu’elles sont sous le contrôle des mêmes personnes. L’IM précise qu’il s’agit d’une question de fait.</a:t>
            </a:r>
            <a:endParaRPr/>
          </a:p>
          <a:p>
            <a:pPr indent="-171450" lvl="0" marL="285750" rtl="0" algn="l">
              <a:lnSpc>
                <a:spcPct val="90000"/>
              </a:lnSpc>
              <a:spcBef>
                <a:spcPts val="360"/>
              </a:spcBef>
              <a:spcAft>
                <a:spcPts val="0"/>
              </a:spcAft>
              <a:buClr>
                <a:schemeClr val="dk1"/>
              </a:buClr>
              <a:buSzPct val="91836"/>
              <a:buFont typeface="Noto Sans Symbols"/>
              <a:buNone/>
            </a:pPr>
            <a:r>
              <a:t/>
            </a:r>
            <a:endParaRPr/>
          </a:p>
        </p:txBody>
      </p:sp>
      <p:sp>
        <p:nvSpPr>
          <p:cNvPr id="193" name="Google Shape;193;p14"/>
          <p:cNvSpPr txBox="1"/>
          <p:nvPr>
            <p:ph idx="11" type="ftr"/>
          </p:nvPr>
        </p:nvSpPr>
        <p:spPr>
          <a:xfrm>
            <a:off x="9055510" y="6354000"/>
            <a:ext cx="2302490"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194" name="Google Shape;194;p14"/>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8" name="Shape 198"/>
        <p:cNvGrpSpPr/>
        <p:nvPr/>
      </p:nvGrpSpPr>
      <p:grpSpPr>
        <a:xfrm>
          <a:off x="0" y="0"/>
          <a:ext cx="0" cy="0"/>
          <a:chOff x="0" y="0"/>
          <a:chExt cx="0" cy="0"/>
        </a:xfrm>
      </p:grpSpPr>
      <p:sp>
        <p:nvSpPr>
          <p:cNvPr id="199" name="Google Shape;199;p1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177800" rtl="0" algn="ctr">
              <a:lnSpc>
                <a:spcPct val="90000"/>
              </a:lnSpc>
              <a:spcBef>
                <a:spcPts val="0"/>
              </a:spcBef>
              <a:spcAft>
                <a:spcPts val="0"/>
              </a:spcAft>
              <a:buClr>
                <a:srgbClr val="0070C0"/>
              </a:buClr>
              <a:buSzPts val="2880"/>
              <a:buFont typeface="Arial"/>
              <a:buNone/>
            </a:pPr>
            <a:br>
              <a:rPr b="1" lang="fr-FR" sz="2880">
                <a:solidFill>
                  <a:srgbClr val="0070C0"/>
                </a:solidFill>
              </a:rPr>
            </a:br>
            <a:r>
              <a:rPr b="1" lang="fr-FR" sz="2880">
                <a:solidFill>
                  <a:srgbClr val="0070C0"/>
                </a:solidFill>
              </a:rPr>
              <a:t>L’INSTRUMENT MULTILATERAL  </a:t>
            </a:r>
            <a:br>
              <a:rPr b="1" lang="fr-FR" sz="2880">
                <a:solidFill>
                  <a:srgbClr val="0070C0"/>
                </a:solidFill>
              </a:rPr>
            </a:br>
            <a:r>
              <a:rPr b="1" lang="fr-FR" sz="2880">
                <a:solidFill>
                  <a:srgbClr val="0070C0"/>
                </a:solidFill>
              </a:rPr>
              <a:t> </a:t>
            </a:r>
            <a:endParaRPr b="1" sz="2880">
              <a:solidFill>
                <a:srgbClr val="0070C0"/>
              </a:solidFill>
            </a:endParaRPr>
          </a:p>
        </p:txBody>
      </p:sp>
      <p:sp>
        <p:nvSpPr>
          <p:cNvPr id="200" name="Google Shape;200;p15"/>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92500" lnSpcReduction="20000"/>
          </a:bodyPr>
          <a:lstStyle/>
          <a:p>
            <a:pPr indent="-277820" lvl="0" marL="285750" rtl="0" algn="l">
              <a:lnSpc>
                <a:spcPct val="90000"/>
              </a:lnSpc>
              <a:spcBef>
                <a:spcPts val="0"/>
              </a:spcBef>
              <a:spcAft>
                <a:spcPts val="0"/>
              </a:spcAft>
              <a:buClr>
                <a:schemeClr val="dk1"/>
              </a:buClr>
              <a:buSzPct val="100000"/>
              <a:buFont typeface="Noto Sans Symbols"/>
              <a:buChar char="⮚"/>
            </a:pPr>
            <a:r>
              <a:rPr lang="fr-FR" sz="1665"/>
              <a:t>Liberté des Etats de soumettre ou non une convention à l'IM. </a:t>
            </a:r>
            <a:endParaRPr/>
          </a:p>
          <a:p>
            <a:pPr indent="-277820" lvl="0" marL="285750" rtl="0" algn="l">
              <a:lnSpc>
                <a:spcPct val="90000"/>
              </a:lnSpc>
              <a:spcBef>
                <a:spcPts val="333"/>
              </a:spcBef>
              <a:spcAft>
                <a:spcPts val="0"/>
              </a:spcAft>
              <a:buClr>
                <a:schemeClr val="dk1"/>
              </a:buClr>
              <a:buSzPct val="100000"/>
              <a:buFont typeface="Noto Sans Symbols"/>
              <a:buChar char="⮚"/>
            </a:pPr>
            <a:r>
              <a:rPr lang="fr-FR" sz="1665"/>
              <a:t>La Belgique a « notifié » 99 de ses conventions (voir fisconet, Textes de synthèse MLI)</a:t>
            </a:r>
            <a:endParaRPr/>
          </a:p>
          <a:p>
            <a:pPr indent="-277820" lvl="0" marL="285750" rtl="0" algn="l">
              <a:lnSpc>
                <a:spcPct val="90000"/>
              </a:lnSpc>
              <a:spcBef>
                <a:spcPts val="333"/>
              </a:spcBef>
              <a:spcAft>
                <a:spcPts val="0"/>
              </a:spcAft>
              <a:buClr>
                <a:schemeClr val="dk1"/>
              </a:buClr>
              <a:buSzPct val="100000"/>
              <a:buFont typeface="Noto Sans Symbols"/>
              <a:buChar char="⮚"/>
            </a:pPr>
            <a:r>
              <a:rPr lang="fr-FR" sz="1665"/>
              <a:t>La liberté de choix des Etats contractants est limitée en ce qui concerne les 'normes minimales' que prévoit l'IM. Il s'agit des mesures visant à prévenir 'l'utilisation abusive des conventions' et des mesures visant à améliorer le 'règlement des différends' (par le biais d'une adaptation de la procédure amiable)</a:t>
            </a:r>
            <a:endParaRPr/>
          </a:p>
          <a:p>
            <a:pPr indent="-277820" lvl="0" marL="285750" rtl="0" algn="l">
              <a:lnSpc>
                <a:spcPct val="90000"/>
              </a:lnSpc>
              <a:spcBef>
                <a:spcPts val="333"/>
              </a:spcBef>
              <a:spcAft>
                <a:spcPts val="0"/>
              </a:spcAft>
              <a:buClr>
                <a:schemeClr val="dk1"/>
              </a:buClr>
              <a:buSzPct val="100000"/>
              <a:buFont typeface="Noto Sans Symbols"/>
              <a:buChar char="⮚"/>
            </a:pPr>
            <a:r>
              <a:rPr lang="fr-FR" sz="1665"/>
              <a:t>Outre les 'normes minimales' ci-dessus, l'IM contient également un certain nombre de dispositions que l'on pourrait plutôt qualifier de 'recommandations’. Régime de l’ ” opt in ”</a:t>
            </a:r>
            <a:endParaRPr/>
          </a:p>
          <a:p>
            <a:pPr indent="-277820" lvl="0" marL="285750" rtl="0" algn="l">
              <a:lnSpc>
                <a:spcPct val="90000"/>
              </a:lnSpc>
              <a:spcBef>
                <a:spcPts val="333"/>
              </a:spcBef>
              <a:spcAft>
                <a:spcPts val="0"/>
              </a:spcAft>
              <a:buClr>
                <a:schemeClr val="dk1"/>
              </a:buClr>
              <a:buSzPct val="100000"/>
              <a:buFont typeface="Noto Sans Symbols"/>
              <a:buChar char="⮚"/>
            </a:pPr>
            <a:r>
              <a:rPr lang="fr-FR" sz="1665"/>
              <a:t>Exemple </a:t>
            </a:r>
            <a:r>
              <a:rPr b="1" lang="fr-FR" sz="1665">
                <a:solidFill>
                  <a:srgbClr val="FF0000"/>
                </a:solidFill>
              </a:rPr>
              <a:t>: la Belgique n'a émis aucune réserve en ce qui concerne certaines des mesures visant à empêcher que l'on puisse échapper artificiellement au statut 'd'établissement stable' dans l'Etat de la source</a:t>
            </a:r>
            <a:r>
              <a:rPr lang="fr-FR" sz="1665"/>
              <a:t> (et donc à une imposition dans cet Etat). Il s'agit notamment d'une extension des cas dans lesquels un 'représentant dépendant' donne lieu à un établissement stable 'personnel'. Constitue aujourd'hui un tel établissement, le représentant qui, dans l'autre Etat contractant, "dispose des pouvoirs qu'il y exerce habituellement, lui permettant de conclure des contrats au nom de l'entreprise". Pour autant que certaines conditions soient remplies, le régime sera dorénavant étendu au représentant qui "joue habituellement le rôle principal menant à la conclusion de contrats qui, de façon routinière, sont conclus sans modification importante par l'entreprise" (art. 12, § 1 de l'IM). En d'autres termes, on examinera dorénavant aussi si le représentant joue le 'rôle principal' lors de la formation du contrat, même s'il ne le conclut pas lui-même. De ce fait, les commissionnaires (qui, strictement parlant, ne lient pas directement leur commettant) pourront par exemple également constituer un établissement stable.</a:t>
            </a:r>
            <a:endParaRPr/>
          </a:p>
          <a:p>
            <a:pPr indent="-180022" lvl="0" marL="285750" rtl="0" algn="l">
              <a:lnSpc>
                <a:spcPct val="90000"/>
              </a:lnSpc>
              <a:spcBef>
                <a:spcPts val="333"/>
              </a:spcBef>
              <a:spcAft>
                <a:spcPts val="0"/>
              </a:spcAft>
              <a:buClr>
                <a:schemeClr val="dk1"/>
              </a:buClr>
              <a:buSzPct val="100000"/>
              <a:buFont typeface="Noto Sans Symbols"/>
              <a:buNone/>
            </a:pPr>
            <a:r>
              <a:t/>
            </a:r>
            <a:endParaRPr sz="1665"/>
          </a:p>
          <a:p>
            <a:pPr indent="-180022" lvl="0" marL="285750" rtl="0" algn="l">
              <a:lnSpc>
                <a:spcPct val="90000"/>
              </a:lnSpc>
              <a:spcBef>
                <a:spcPts val="333"/>
              </a:spcBef>
              <a:spcAft>
                <a:spcPts val="0"/>
              </a:spcAft>
              <a:buClr>
                <a:schemeClr val="dk1"/>
              </a:buClr>
              <a:buSzPct val="100000"/>
              <a:buFont typeface="Noto Sans Symbols"/>
              <a:buNone/>
            </a:pPr>
            <a:r>
              <a:t/>
            </a:r>
            <a:endParaRPr sz="1665"/>
          </a:p>
          <a:p>
            <a:pPr indent="-180022" lvl="0" marL="285750" rtl="0" algn="l">
              <a:lnSpc>
                <a:spcPct val="90000"/>
              </a:lnSpc>
              <a:spcBef>
                <a:spcPts val="333"/>
              </a:spcBef>
              <a:spcAft>
                <a:spcPts val="0"/>
              </a:spcAft>
              <a:buClr>
                <a:schemeClr val="dk1"/>
              </a:buClr>
              <a:buSzPct val="100000"/>
              <a:buFont typeface="Noto Sans Symbols"/>
              <a:buNone/>
            </a:pPr>
            <a:r>
              <a:t/>
            </a:r>
            <a:endParaRPr sz="1665"/>
          </a:p>
        </p:txBody>
      </p:sp>
      <p:sp>
        <p:nvSpPr>
          <p:cNvPr id="201" name="Google Shape;201;p15"/>
          <p:cNvSpPr txBox="1"/>
          <p:nvPr>
            <p:ph idx="11" type="ftr"/>
          </p:nvPr>
        </p:nvSpPr>
        <p:spPr>
          <a:xfrm>
            <a:off x="9222658" y="6354000"/>
            <a:ext cx="2135342"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202" name="Google Shape;202;p15"/>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6" name="Shape 206"/>
        <p:cNvGrpSpPr/>
        <p:nvPr/>
      </p:nvGrpSpPr>
      <p:grpSpPr>
        <a:xfrm>
          <a:off x="0" y="0"/>
          <a:ext cx="0" cy="0"/>
          <a:chOff x="0" y="0"/>
          <a:chExt cx="0" cy="0"/>
        </a:xfrm>
      </p:grpSpPr>
      <p:sp>
        <p:nvSpPr>
          <p:cNvPr id="207" name="Google Shape;207;p1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br>
              <a:rPr b="1" lang="fr-FR" sz="3733" u="sng"/>
            </a:br>
            <a:r>
              <a:rPr b="1" lang="fr-FR" sz="3733" u="sng"/>
              <a:t>1. Notion d’impôt de non-résident</a:t>
            </a:r>
            <a:br>
              <a:rPr b="1" lang="fr-FR" sz="3733" u="sng"/>
            </a:br>
            <a:br>
              <a:rPr lang="fr-FR" sz="3733"/>
            </a:br>
            <a:endParaRPr sz="3733"/>
          </a:p>
        </p:txBody>
      </p:sp>
      <p:sp>
        <p:nvSpPr>
          <p:cNvPr id="208" name="Google Shape;208;p16"/>
          <p:cNvSpPr txBox="1"/>
          <p:nvPr>
            <p:ph idx="1" type="body"/>
          </p:nvPr>
        </p:nvSpPr>
        <p:spPr>
          <a:xfrm>
            <a:off x="695400" y="1417675"/>
            <a:ext cx="10809212" cy="4533507"/>
          </a:xfrm>
          <a:prstGeom prst="rect">
            <a:avLst/>
          </a:prstGeom>
          <a:noFill/>
          <a:ln>
            <a:noFill/>
          </a:ln>
        </p:spPr>
        <p:txBody>
          <a:bodyPr anchorCtr="0" anchor="t" bIns="45700" lIns="91425" spcFirstLastPara="1" rIns="91425" wrap="square" tIns="45700">
            <a:normAutofit fontScale="77500" lnSpcReduction="20000"/>
          </a:bodyPr>
          <a:lstStyle/>
          <a:p>
            <a:pPr indent="0" lvl="0" marL="0" rtl="0" algn="ctr">
              <a:lnSpc>
                <a:spcPct val="90000"/>
              </a:lnSpc>
              <a:spcBef>
                <a:spcPts val="0"/>
              </a:spcBef>
              <a:spcAft>
                <a:spcPts val="0"/>
              </a:spcAft>
              <a:buClr>
                <a:schemeClr val="dk1"/>
              </a:buClr>
              <a:buSzPct val="82949"/>
              <a:buNone/>
            </a:pPr>
            <a:r>
              <a:rPr b="1" lang="fr-FR"/>
              <a:t> </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Objet de l’INR</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Territorialité de l’impôt belge</a:t>
            </a:r>
            <a:endParaRPr/>
          </a:p>
          <a:p>
            <a:pPr indent="-285750" lvl="0" marL="285750" rtl="0" algn="l">
              <a:lnSpc>
                <a:spcPct val="90000"/>
              </a:lnSpc>
              <a:spcBef>
                <a:spcPts val="360"/>
              </a:spcBef>
              <a:spcAft>
                <a:spcPts val="0"/>
              </a:spcAft>
              <a:buClr>
                <a:srgbClr val="FF0000"/>
              </a:buClr>
              <a:buSzPct val="82949"/>
              <a:buFont typeface="Noto Sans Symbols"/>
              <a:buChar char="⮚"/>
            </a:pPr>
            <a:r>
              <a:rPr b="1" lang="fr-FR">
                <a:solidFill>
                  <a:srgbClr val="FF0000"/>
                </a:solidFill>
              </a:rPr>
              <a:t>Distinction résident/non-résident (article 2 CIR)</a:t>
            </a:r>
            <a:endParaRPr/>
          </a:p>
          <a:p>
            <a:pPr indent="-285750" lvl="1" marL="742950" rtl="0" algn="l">
              <a:lnSpc>
                <a:spcPct val="90000"/>
              </a:lnSpc>
              <a:spcBef>
                <a:spcPts val="500"/>
              </a:spcBef>
              <a:spcAft>
                <a:spcPts val="0"/>
              </a:spcAft>
              <a:buClr>
                <a:srgbClr val="FF0000"/>
              </a:buClr>
              <a:buSzPct val="100000"/>
              <a:buFont typeface="Noto Sans Symbols"/>
              <a:buChar char="⮚"/>
            </a:pPr>
            <a:r>
              <a:rPr i="1" lang="fr-FR"/>
              <a:t>Par habitants du Royaume, on entend:</a:t>
            </a:r>
            <a:endParaRPr/>
          </a:p>
          <a:p>
            <a:pPr indent="-285750" lvl="2" marL="1200150" rtl="0" algn="l">
              <a:lnSpc>
                <a:spcPct val="90000"/>
              </a:lnSpc>
              <a:spcBef>
                <a:spcPts val="500"/>
              </a:spcBef>
              <a:spcAft>
                <a:spcPts val="0"/>
              </a:spcAft>
              <a:buClr>
                <a:srgbClr val="FF0000"/>
              </a:buClr>
              <a:buSzPct val="100000"/>
              <a:buFont typeface="Noto Sans Symbols"/>
              <a:buChar char="⮚"/>
            </a:pPr>
            <a:r>
              <a:rPr i="1" lang="fr-FR"/>
              <a:t>les personnes physiques qui ont établi  leur domicile en Belgique; lorsqu'elles n'ont pas de domicile en Belgique, le siège de leur fortune en Belgique;</a:t>
            </a:r>
            <a:endParaRPr i="1"/>
          </a:p>
          <a:p>
            <a:pPr indent="-285750" lvl="0" marL="285750" rtl="0" algn="l">
              <a:lnSpc>
                <a:spcPct val="90000"/>
              </a:lnSpc>
              <a:spcBef>
                <a:spcPts val="360"/>
              </a:spcBef>
              <a:spcAft>
                <a:spcPts val="0"/>
              </a:spcAft>
              <a:buClr>
                <a:schemeClr val="dk1"/>
              </a:buClr>
              <a:buSzPct val="82949"/>
              <a:buFont typeface="Noto Sans Symbols"/>
              <a:buChar char="⮚"/>
            </a:pPr>
            <a:r>
              <a:rPr lang="fr-FR"/>
              <a:t>Importance des conventions</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Dispositions légales : articles 227 à 248/3 du CIR</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Notion d’habitants du royaume : domicile /siège de la fortune</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L'établissement en Belgique du domicile ou du siège de la fortune s'apprécie en fonction des éléments de fait. </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Toutefois, sauf preuve contraire, sont présumées avoir établi en Belgique leur domicile , les personnes physiques qui sont inscrites au Registre national des personnes physiques.</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Pour les personnes mariées qui ne se trouvent pas dans un des cas visés à l'article 126, § 2, alinéa 1er, le domicile fiscal se situe à l'endroit où est établi le ménage.</a:t>
            </a:r>
            <a:endParaRPr/>
          </a:p>
          <a:p>
            <a:pPr indent="0" lvl="0" marL="0" rtl="0" algn="l">
              <a:lnSpc>
                <a:spcPct val="90000"/>
              </a:lnSpc>
              <a:spcBef>
                <a:spcPts val="360"/>
              </a:spcBef>
              <a:spcAft>
                <a:spcPts val="0"/>
              </a:spcAft>
              <a:buClr>
                <a:schemeClr val="dk1"/>
              </a:buClr>
              <a:buSzPct val="82949"/>
              <a:buNone/>
            </a:pPr>
            <a:r>
              <a:t/>
            </a:r>
            <a:endParaRPr/>
          </a:p>
        </p:txBody>
      </p:sp>
      <p:sp>
        <p:nvSpPr>
          <p:cNvPr id="209" name="Google Shape;209;p16"/>
          <p:cNvSpPr txBox="1"/>
          <p:nvPr>
            <p:ph idx="11" type="ftr"/>
          </p:nvPr>
        </p:nvSpPr>
        <p:spPr>
          <a:xfrm>
            <a:off x="8554065" y="6354000"/>
            <a:ext cx="2803935"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210" name="Google Shape;210;p16"/>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4" name="Shape 214"/>
        <p:cNvGrpSpPr/>
        <p:nvPr/>
      </p:nvGrpSpPr>
      <p:grpSpPr>
        <a:xfrm>
          <a:off x="0" y="0"/>
          <a:ext cx="0" cy="0"/>
          <a:chOff x="0" y="0"/>
          <a:chExt cx="0" cy="0"/>
        </a:xfrm>
      </p:grpSpPr>
      <p:sp>
        <p:nvSpPr>
          <p:cNvPr id="215" name="Google Shape;215;p1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r>
              <a:rPr b="1" lang="fr-FR" sz="3733" u="sng"/>
              <a:t>2. Domicile fiscal</a:t>
            </a:r>
            <a:br>
              <a:rPr b="1" lang="fr-FR" sz="3733" u="sng">
                <a:solidFill>
                  <a:srgbClr val="C00000"/>
                </a:solidFill>
              </a:rPr>
            </a:br>
            <a:br>
              <a:rPr lang="fr-FR" sz="3733">
                <a:solidFill>
                  <a:srgbClr val="C00000"/>
                </a:solidFill>
              </a:rPr>
            </a:br>
            <a:endParaRPr sz="3733">
              <a:solidFill>
                <a:srgbClr val="C00000"/>
              </a:solidFill>
            </a:endParaRPr>
          </a:p>
        </p:txBody>
      </p:sp>
      <p:sp>
        <p:nvSpPr>
          <p:cNvPr id="216" name="Google Shape;216;p17"/>
          <p:cNvSpPr txBox="1"/>
          <p:nvPr>
            <p:ph idx="1" type="body"/>
          </p:nvPr>
        </p:nvSpPr>
        <p:spPr>
          <a:xfrm>
            <a:off x="983685" y="1417675"/>
            <a:ext cx="10520927" cy="4533507"/>
          </a:xfrm>
          <a:prstGeom prst="rect">
            <a:avLst/>
          </a:prstGeom>
          <a:noFill/>
          <a:ln>
            <a:noFill/>
          </a:ln>
        </p:spPr>
        <p:txBody>
          <a:bodyPr anchorCtr="0" anchor="t" bIns="45700" lIns="91425" spcFirstLastPara="1" rIns="91425" wrap="square" tIns="45700">
            <a:normAutofit lnSpcReduction="10000"/>
          </a:bodyPr>
          <a:lstStyle/>
          <a:p>
            <a:pPr indent="0" lvl="0" marL="0" rtl="0" algn="ctr">
              <a:lnSpc>
                <a:spcPct val="90000"/>
              </a:lnSpc>
              <a:spcBef>
                <a:spcPts val="0"/>
              </a:spcBef>
              <a:spcAft>
                <a:spcPts val="0"/>
              </a:spcAft>
              <a:buClr>
                <a:schemeClr val="dk1"/>
              </a:buClr>
              <a:buSzPts val="1800"/>
              <a:buNone/>
            </a:pPr>
            <a:r>
              <a:rPr b="1" lang="fr-FR"/>
              <a:t> </a:t>
            </a:r>
            <a:endParaRPr/>
          </a:p>
          <a:p>
            <a:pPr indent="-285750" lvl="0" marL="285750" rtl="0" algn="l">
              <a:lnSpc>
                <a:spcPct val="90000"/>
              </a:lnSpc>
              <a:spcBef>
                <a:spcPts val="360"/>
              </a:spcBef>
              <a:spcAft>
                <a:spcPts val="0"/>
              </a:spcAft>
              <a:buClr>
                <a:srgbClr val="FF0000"/>
              </a:buClr>
              <a:buSzPts val="1800"/>
              <a:buFont typeface="Noto Sans Symbols"/>
              <a:buChar char="⮚"/>
            </a:pPr>
            <a:r>
              <a:rPr b="1" lang="fr-FR">
                <a:solidFill>
                  <a:srgbClr val="FF0000"/>
                </a:solidFill>
              </a:rPr>
              <a:t>Domicile de  fait, caractérisé nécessairement par une certaine permanence continuité</a:t>
            </a:r>
            <a:endParaRPr/>
          </a:p>
          <a:p>
            <a:pPr indent="-285750" lvl="0" marL="285750" rtl="0" algn="l">
              <a:lnSpc>
                <a:spcPct val="90000"/>
              </a:lnSpc>
              <a:spcBef>
                <a:spcPts val="360"/>
              </a:spcBef>
              <a:spcAft>
                <a:spcPts val="0"/>
              </a:spcAft>
              <a:buClr>
                <a:schemeClr val="dk1"/>
              </a:buClr>
              <a:buSzPts val="1800"/>
              <a:buFont typeface="Noto Sans Symbols"/>
              <a:buChar char="⮚"/>
            </a:pPr>
            <a:r>
              <a:rPr lang="fr-FR"/>
              <a:t>Le domicile fiscal se détermine par le fait de l’habitation du ménage</a:t>
            </a:r>
            <a:endParaRPr/>
          </a:p>
          <a:p>
            <a:pPr indent="-285750" lvl="0" marL="285750" rtl="0" algn="l">
              <a:lnSpc>
                <a:spcPct val="90000"/>
              </a:lnSpc>
              <a:spcBef>
                <a:spcPts val="360"/>
              </a:spcBef>
              <a:spcAft>
                <a:spcPts val="0"/>
              </a:spcAft>
              <a:buClr>
                <a:schemeClr val="dk1"/>
              </a:buClr>
              <a:buSzPts val="1800"/>
              <a:buFont typeface="Noto Sans Symbols"/>
              <a:buChar char="⮚"/>
            </a:pPr>
            <a:r>
              <a:rPr lang="fr-FR"/>
              <a:t>Autres critères :</a:t>
            </a:r>
            <a:endParaRPr/>
          </a:p>
          <a:p>
            <a:pPr indent="0" lvl="0" marL="0" rtl="0" algn="l">
              <a:lnSpc>
                <a:spcPct val="90000"/>
              </a:lnSpc>
              <a:spcBef>
                <a:spcPts val="360"/>
              </a:spcBef>
              <a:spcAft>
                <a:spcPts val="0"/>
              </a:spcAft>
              <a:buClr>
                <a:schemeClr val="dk1"/>
              </a:buClr>
              <a:buSzPts val="1800"/>
              <a:buNone/>
            </a:pPr>
            <a:r>
              <a:rPr lang="fr-FR"/>
              <a:t>–intention de retour</a:t>
            </a:r>
            <a:endParaRPr/>
          </a:p>
          <a:p>
            <a:pPr indent="0" lvl="0" marL="0" rtl="0" algn="l">
              <a:lnSpc>
                <a:spcPct val="90000"/>
              </a:lnSpc>
              <a:spcBef>
                <a:spcPts val="360"/>
              </a:spcBef>
              <a:spcAft>
                <a:spcPts val="0"/>
              </a:spcAft>
              <a:buClr>
                <a:schemeClr val="dk1"/>
              </a:buClr>
              <a:buSzPts val="1800"/>
              <a:buNone/>
            </a:pPr>
            <a:r>
              <a:rPr lang="fr-FR"/>
              <a:t>–centre des intérêts</a:t>
            </a:r>
            <a:endParaRPr/>
          </a:p>
          <a:p>
            <a:pPr indent="0" lvl="0" marL="0" rtl="0" algn="l">
              <a:lnSpc>
                <a:spcPct val="90000"/>
              </a:lnSpc>
              <a:spcBef>
                <a:spcPts val="360"/>
              </a:spcBef>
              <a:spcAft>
                <a:spcPts val="0"/>
              </a:spcAft>
              <a:buClr>
                <a:schemeClr val="dk1"/>
              </a:buClr>
              <a:buSzPts val="1800"/>
              <a:buNone/>
            </a:pPr>
            <a:r>
              <a:rPr lang="fr-FR"/>
              <a:t>–liens intellectuels, sportifs sociaux</a:t>
            </a:r>
            <a:endParaRPr/>
          </a:p>
          <a:p>
            <a:pPr indent="0" lvl="0" marL="0" rtl="0" algn="l">
              <a:lnSpc>
                <a:spcPct val="90000"/>
              </a:lnSpc>
              <a:spcBef>
                <a:spcPts val="360"/>
              </a:spcBef>
              <a:spcAft>
                <a:spcPts val="0"/>
              </a:spcAft>
              <a:buClr>
                <a:schemeClr val="dk1"/>
              </a:buClr>
              <a:buSzPts val="1800"/>
              <a:buNone/>
            </a:pPr>
            <a:r>
              <a:rPr lang="fr-FR"/>
              <a:t>Immatriculation d’une voiture,</a:t>
            </a:r>
            <a:endParaRPr/>
          </a:p>
          <a:p>
            <a:pPr indent="0" lvl="0" marL="0" rtl="0" algn="l">
              <a:lnSpc>
                <a:spcPct val="90000"/>
              </a:lnSpc>
              <a:spcBef>
                <a:spcPts val="360"/>
              </a:spcBef>
              <a:spcAft>
                <a:spcPts val="0"/>
              </a:spcAft>
              <a:buClr>
                <a:schemeClr val="dk1"/>
              </a:buClr>
              <a:buSzPts val="1800"/>
              <a:buNone/>
            </a:pPr>
            <a:r>
              <a:rPr lang="fr-FR"/>
              <a:t>–mutuelle,</a:t>
            </a:r>
            <a:endParaRPr/>
          </a:p>
          <a:p>
            <a:pPr indent="0" lvl="0" marL="0" rtl="0" algn="l">
              <a:lnSpc>
                <a:spcPct val="90000"/>
              </a:lnSpc>
              <a:spcBef>
                <a:spcPts val="360"/>
              </a:spcBef>
              <a:spcAft>
                <a:spcPts val="0"/>
              </a:spcAft>
              <a:buClr>
                <a:schemeClr val="dk1"/>
              </a:buClr>
              <a:buSzPts val="1800"/>
              <a:buNone/>
            </a:pPr>
            <a:r>
              <a:rPr lang="fr-FR"/>
              <a:t>-…</a:t>
            </a:r>
            <a:endParaRPr/>
          </a:p>
        </p:txBody>
      </p:sp>
      <p:sp>
        <p:nvSpPr>
          <p:cNvPr id="217" name="Google Shape;217;p17"/>
          <p:cNvSpPr txBox="1"/>
          <p:nvPr>
            <p:ph idx="11" type="ftr"/>
          </p:nvPr>
        </p:nvSpPr>
        <p:spPr>
          <a:xfrm>
            <a:off x="8947355" y="6354000"/>
            <a:ext cx="2410645"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218" name="Google Shape;218;p17"/>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2" name="Shape 222"/>
        <p:cNvGrpSpPr/>
        <p:nvPr/>
      </p:nvGrpSpPr>
      <p:grpSpPr>
        <a:xfrm>
          <a:off x="0" y="0"/>
          <a:ext cx="0" cy="0"/>
          <a:chOff x="0" y="0"/>
          <a:chExt cx="0" cy="0"/>
        </a:xfrm>
      </p:grpSpPr>
      <p:sp>
        <p:nvSpPr>
          <p:cNvPr id="223" name="Google Shape;223;p1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br>
              <a:rPr b="1" lang="fr-FR" sz="3733" u="sng"/>
            </a:br>
            <a:br>
              <a:rPr b="1" lang="fr-FR" sz="3733" u="sng"/>
            </a:br>
            <a:r>
              <a:rPr b="1" lang="fr-FR" sz="3733" u="sng"/>
              <a:t>2. Siège de la fortune</a:t>
            </a:r>
            <a:br>
              <a:rPr b="1" lang="fr-FR" sz="3733" u="sng"/>
            </a:br>
            <a:br>
              <a:rPr b="1" lang="fr-FR" sz="3733" u="sng">
                <a:solidFill>
                  <a:srgbClr val="C00000"/>
                </a:solidFill>
              </a:rPr>
            </a:br>
            <a:br>
              <a:rPr lang="fr-FR" sz="3733">
                <a:solidFill>
                  <a:srgbClr val="C00000"/>
                </a:solidFill>
              </a:rPr>
            </a:br>
            <a:endParaRPr sz="3733">
              <a:solidFill>
                <a:srgbClr val="C00000"/>
              </a:solidFill>
            </a:endParaRPr>
          </a:p>
        </p:txBody>
      </p:sp>
      <p:sp>
        <p:nvSpPr>
          <p:cNvPr id="224" name="Google Shape;224;p18"/>
          <p:cNvSpPr txBox="1"/>
          <p:nvPr>
            <p:ph idx="1" type="body"/>
          </p:nvPr>
        </p:nvSpPr>
        <p:spPr>
          <a:xfrm>
            <a:off x="1163452" y="1446646"/>
            <a:ext cx="8915400" cy="4533507"/>
          </a:xfrm>
          <a:prstGeom prst="rect">
            <a:avLst/>
          </a:prstGeom>
          <a:noFill/>
          <a:ln>
            <a:noFill/>
          </a:ln>
        </p:spPr>
        <p:txBody>
          <a:bodyPr anchorCtr="0" anchor="t" bIns="45700" lIns="91425" spcFirstLastPara="1" rIns="91425" wrap="square" tIns="45700">
            <a:normAutofit fontScale="85000" lnSpcReduction="20000"/>
          </a:bodyPr>
          <a:lstStyle/>
          <a:p>
            <a:pPr indent="0" lvl="0" marL="0" rtl="0" algn="ctr">
              <a:lnSpc>
                <a:spcPct val="90000"/>
              </a:lnSpc>
              <a:spcBef>
                <a:spcPts val="0"/>
              </a:spcBef>
              <a:spcAft>
                <a:spcPts val="0"/>
              </a:spcAft>
              <a:buClr>
                <a:srgbClr val="FF0000"/>
              </a:buClr>
              <a:buSzPct val="75630"/>
              <a:buNone/>
            </a:pPr>
            <a:r>
              <a:rPr b="1" lang="fr-FR">
                <a:solidFill>
                  <a:srgbClr val="FF0000"/>
                </a:solidFill>
              </a:rPr>
              <a:t> </a:t>
            </a:r>
            <a:endParaRPr/>
          </a:p>
          <a:p>
            <a:pPr indent="-285750" lvl="0" marL="285750" rtl="0" algn="l">
              <a:lnSpc>
                <a:spcPct val="90000"/>
              </a:lnSpc>
              <a:spcBef>
                <a:spcPts val="360"/>
              </a:spcBef>
              <a:spcAft>
                <a:spcPts val="0"/>
              </a:spcAft>
              <a:buClr>
                <a:srgbClr val="FF0000"/>
              </a:buClr>
              <a:buSzPct val="75630"/>
              <a:buFont typeface="Noto Sans Symbols"/>
              <a:buChar char="⮚"/>
            </a:pPr>
            <a:r>
              <a:rPr b="1" lang="fr-FR">
                <a:solidFill>
                  <a:srgbClr val="FF0000"/>
                </a:solidFill>
              </a:rPr>
              <a:t>Critère alternatif :  Centre des affaires et des activités professionnelles</a:t>
            </a:r>
            <a:endParaRPr/>
          </a:p>
          <a:p>
            <a:pPr indent="-171450" lvl="0" marL="285750" rtl="0" algn="l">
              <a:lnSpc>
                <a:spcPct val="90000"/>
              </a:lnSpc>
              <a:spcBef>
                <a:spcPts val="360"/>
              </a:spcBef>
              <a:spcAft>
                <a:spcPts val="0"/>
              </a:spcAft>
              <a:buClr>
                <a:schemeClr val="dk1"/>
              </a:buClr>
              <a:buSzPct val="75630"/>
              <a:buFont typeface="Noto Sans Symbols"/>
              <a:buNone/>
            </a:pPr>
            <a:r>
              <a:t/>
            </a:r>
            <a:endParaRPr/>
          </a:p>
          <a:p>
            <a:pPr indent="-285750" lvl="0" marL="285750" rtl="0" algn="l">
              <a:lnSpc>
                <a:spcPct val="90000"/>
              </a:lnSpc>
              <a:spcBef>
                <a:spcPts val="360"/>
              </a:spcBef>
              <a:spcAft>
                <a:spcPts val="0"/>
              </a:spcAft>
              <a:buClr>
                <a:schemeClr val="dk1"/>
              </a:buClr>
              <a:buSzPct val="75630"/>
              <a:buFont typeface="Noto Sans Symbols"/>
              <a:buChar char="⮚"/>
            </a:pPr>
            <a:r>
              <a:rPr lang="fr-FR"/>
              <a:t> les présomptions légales :</a:t>
            </a:r>
            <a:endParaRPr/>
          </a:p>
          <a:p>
            <a:pPr indent="-285750" lvl="1" marL="742950" rtl="0" algn="l">
              <a:lnSpc>
                <a:spcPct val="90000"/>
              </a:lnSpc>
              <a:spcBef>
                <a:spcPts val="500"/>
              </a:spcBef>
              <a:spcAft>
                <a:spcPts val="0"/>
              </a:spcAft>
              <a:buClr>
                <a:schemeClr val="dk1"/>
              </a:buClr>
              <a:buSzPct val="100000"/>
              <a:buFont typeface="Noto Sans Symbols"/>
              <a:buChar char="⮚"/>
            </a:pPr>
            <a:r>
              <a:rPr lang="fr-FR"/>
              <a:t>inscription au registre national des personnes physiques</a:t>
            </a:r>
            <a:endParaRPr/>
          </a:p>
          <a:p>
            <a:pPr indent="-285750" lvl="1" marL="742950" rtl="0" algn="l">
              <a:lnSpc>
                <a:spcPct val="90000"/>
              </a:lnSpc>
              <a:spcBef>
                <a:spcPts val="500"/>
              </a:spcBef>
              <a:spcAft>
                <a:spcPts val="0"/>
              </a:spcAft>
              <a:buClr>
                <a:schemeClr val="dk1"/>
              </a:buClr>
              <a:buSzPct val="100000"/>
              <a:buFont typeface="Noto Sans Symbols"/>
              <a:buChar char="⮚"/>
            </a:pPr>
            <a:r>
              <a:rPr lang="fr-FR"/>
              <a:t>personnes mariées et cohabitants légaux</a:t>
            </a:r>
            <a:endParaRPr/>
          </a:p>
          <a:p>
            <a:pPr indent="-156209" lvl="1" marL="742950" rtl="0" algn="l">
              <a:lnSpc>
                <a:spcPct val="90000"/>
              </a:lnSpc>
              <a:spcBef>
                <a:spcPts val="500"/>
              </a:spcBef>
              <a:spcAft>
                <a:spcPts val="0"/>
              </a:spcAft>
              <a:buClr>
                <a:schemeClr val="dk1"/>
              </a:buClr>
              <a:buSzPct val="100000"/>
              <a:buFont typeface="Noto Sans Symbols"/>
              <a:buNone/>
            </a:pPr>
            <a:r>
              <a:t/>
            </a:r>
            <a:endParaRPr/>
          </a:p>
          <a:p>
            <a:pPr indent="0" lvl="1" marL="457200" rtl="0" algn="l">
              <a:lnSpc>
                <a:spcPct val="90000"/>
              </a:lnSpc>
              <a:spcBef>
                <a:spcPts val="500"/>
              </a:spcBef>
              <a:spcAft>
                <a:spcPts val="0"/>
              </a:spcAft>
              <a:buClr>
                <a:schemeClr val="dk1"/>
              </a:buClr>
              <a:buSzPct val="100000"/>
              <a:buNone/>
            </a:pPr>
            <a:r>
              <a:rPr lang="fr-FR" u="sng"/>
              <a:t>Directives  à suivre :  </a:t>
            </a:r>
            <a:endParaRPr/>
          </a:p>
          <a:p>
            <a:pPr indent="-285750" lvl="1" marL="742950" rtl="0" algn="l">
              <a:lnSpc>
                <a:spcPct val="90000"/>
              </a:lnSpc>
              <a:spcBef>
                <a:spcPts val="500"/>
              </a:spcBef>
              <a:spcAft>
                <a:spcPts val="0"/>
              </a:spcAft>
              <a:buClr>
                <a:schemeClr val="dk1"/>
              </a:buClr>
              <a:buSzPct val="100000"/>
              <a:buFont typeface="Noto Sans Symbols"/>
              <a:buChar char="⮚"/>
            </a:pPr>
            <a:r>
              <a:rPr lang="fr-FR"/>
              <a:t>Lieu d’habitation  effectif	</a:t>
            </a:r>
            <a:endParaRPr/>
          </a:p>
          <a:p>
            <a:pPr indent="-285750" lvl="1" marL="742950" rtl="0" algn="l">
              <a:lnSpc>
                <a:spcPct val="90000"/>
              </a:lnSpc>
              <a:spcBef>
                <a:spcPts val="500"/>
              </a:spcBef>
              <a:spcAft>
                <a:spcPts val="0"/>
              </a:spcAft>
              <a:buClr>
                <a:schemeClr val="dk1"/>
              </a:buClr>
              <a:buSzPct val="100000"/>
              <a:buFont typeface="Noto Sans Symbols"/>
              <a:buChar char="⮚"/>
            </a:pPr>
            <a:r>
              <a:rPr lang="fr-FR"/>
              <a:t>Paiement  salaire  en Belgique </a:t>
            </a:r>
            <a:endParaRPr/>
          </a:p>
          <a:p>
            <a:pPr indent="-285750" lvl="1" marL="742950" rtl="0" algn="l">
              <a:lnSpc>
                <a:spcPct val="90000"/>
              </a:lnSpc>
              <a:spcBef>
                <a:spcPts val="500"/>
              </a:spcBef>
              <a:spcAft>
                <a:spcPts val="0"/>
              </a:spcAft>
              <a:buClr>
                <a:schemeClr val="dk1"/>
              </a:buClr>
              <a:buSzPct val="100000"/>
              <a:buFont typeface="Noto Sans Symbols"/>
              <a:buChar char="⮚"/>
            </a:pPr>
            <a:r>
              <a:rPr lang="fr-FR"/>
              <a:t>départ à l’étranger de plus de 24 mois </a:t>
            </a:r>
            <a:endParaRPr/>
          </a:p>
          <a:p>
            <a:pPr indent="-285750" lvl="1" marL="742950" rtl="0" algn="l">
              <a:lnSpc>
                <a:spcPct val="90000"/>
              </a:lnSpc>
              <a:spcBef>
                <a:spcPts val="500"/>
              </a:spcBef>
              <a:spcAft>
                <a:spcPts val="0"/>
              </a:spcAft>
              <a:buClr>
                <a:schemeClr val="dk1"/>
              </a:buClr>
              <a:buSzPct val="100000"/>
              <a:buFont typeface="Noto Sans Symbols"/>
              <a:buChar char="⮚"/>
            </a:pPr>
            <a:r>
              <a:rPr lang="fr-FR"/>
              <a:t>Quid des contribuables dont la famille reste en Belgique ? </a:t>
            </a:r>
            <a:endParaRPr/>
          </a:p>
          <a:p>
            <a:pPr indent="-285750" lvl="2" marL="1200150" rtl="0" algn="l">
              <a:lnSpc>
                <a:spcPct val="90000"/>
              </a:lnSpc>
              <a:spcBef>
                <a:spcPts val="500"/>
              </a:spcBef>
              <a:spcAft>
                <a:spcPts val="0"/>
              </a:spcAft>
              <a:buClr>
                <a:schemeClr val="dk1"/>
              </a:buClr>
              <a:buSzPct val="100000"/>
              <a:buFont typeface="Noto Sans Symbols"/>
              <a:buChar char="⮚"/>
            </a:pPr>
            <a:r>
              <a:rPr lang="fr-FR"/>
              <a:t>Séparation de fait réelle</a:t>
            </a:r>
            <a:endParaRPr/>
          </a:p>
          <a:p>
            <a:pPr indent="-285750" lvl="2" marL="1200150" rtl="0" algn="l">
              <a:lnSpc>
                <a:spcPct val="90000"/>
              </a:lnSpc>
              <a:spcBef>
                <a:spcPts val="500"/>
              </a:spcBef>
              <a:spcAft>
                <a:spcPts val="0"/>
              </a:spcAft>
              <a:buClr>
                <a:schemeClr val="dk1"/>
              </a:buClr>
              <a:buSzPct val="100000"/>
              <a:buFont typeface="Noto Sans Symbols"/>
              <a:buChar char="⮚"/>
            </a:pPr>
            <a:r>
              <a:rPr lang="fr-FR"/>
              <a:t>Départ temporairement reporté  </a:t>
            </a:r>
            <a:endParaRPr/>
          </a:p>
          <a:p>
            <a:pPr indent="-285750" lvl="3" marL="1657350" rtl="0" algn="l">
              <a:lnSpc>
                <a:spcPct val="90000"/>
              </a:lnSpc>
              <a:spcBef>
                <a:spcPts val="500"/>
              </a:spcBef>
              <a:spcAft>
                <a:spcPts val="0"/>
              </a:spcAft>
              <a:buClr>
                <a:schemeClr val="dk1"/>
              </a:buClr>
              <a:buSzPct val="100000"/>
              <a:buFont typeface="Noto Sans Symbols"/>
              <a:buChar char="⮚"/>
            </a:pPr>
            <a:r>
              <a:rPr lang="fr-FR"/>
              <a:t>Courts séjours en  Belgique ? </a:t>
            </a:r>
            <a:endParaRPr/>
          </a:p>
          <a:p>
            <a:pPr indent="-188594" lvl="3" marL="1657350" rtl="0" algn="l">
              <a:lnSpc>
                <a:spcPct val="90000"/>
              </a:lnSpc>
              <a:spcBef>
                <a:spcPts val="500"/>
              </a:spcBef>
              <a:spcAft>
                <a:spcPts val="0"/>
              </a:spcAft>
              <a:buClr>
                <a:schemeClr val="dk1"/>
              </a:buClr>
              <a:buSzPct val="100000"/>
              <a:buFont typeface="Noto Sans Symbols"/>
              <a:buNone/>
            </a:pPr>
            <a:r>
              <a:t/>
            </a:r>
            <a:endParaRPr/>
          </a:p>
          <a:p>
            <a:pPr indent="-188594" lvl="3" marL="1657350" rtl="0" algn="l">
              <a:lnSpc>
                <a:spcPct val="90000"/>
              </a:lnSpc>
              <a:spcBef>
                <a:spcPts val="500"/>
              </a:spcBef>
              <a:spcAft>
                <a:spcPts val="0"/>
              </a:spcAft>
              <a:buClr>
                <a:schemeClr val="dk1"/>
              </a:buClr>
              <a:buSzPct val="100000"/>
              <a:buFont typeface="Noto Sans Symbols"/>
              <a:buNone/>
            </a:pPr>
            <a:r>
              <a:t/>
            </a:r>
            <a:endParaRPr/>
          </a:p>
          <a:p>
            <a:pPr indent="-188594" lvl="3" marL="1657350" rtl="0" algn="l">
              <a:lnSpc>
                <a:spcPct val="90000"/>
              </a:lnSpc>
              <a:spcBef>
                <a:spcPts val="500"/>
              </a:spcBef>
              <a:spcAft>
                <a:spcPts val="0"/>
              </a:spcAft>
              <a:buClr>
                <a:schemeClr val="dk1"/>
              </a:buClr>
              <a:buSzPct val="100000"/>
              <a:buFont typeface="Noto Sans Symbols"/>
              <a:buNone/>
            </a:pPr>
            <a:r>
              <a:t/>
            </a:r>
            <a:endParaRPr/>
          </a:p>
          <a:p>
            <a:pPr indent="-177800" lvl="2" marL="1200150" rtl="0" algn="l">
              <a:lnSpc>
                <a:spcPct val="90000"/>
              </a:lnSpc>
              <a:spcBef>
                <a:spcPts val="500"/>
              </a:spcBef>
              <a:spcAft>
                <a:spcPts val="0"/>
              </a:spcAft>
              <a:buClr>
                <a:schemeClr val="dk1"/>
              </a:buClr>
              <a:buSzPct val="100000"/>
              <a:buFont typeface="Noto Sans Symbols"/>
              <a:buNone/>
            </a:pPr>
            <a:r>
              <a:t/>
            </a:r>
            <a:endParaRPr/>
          </a:p>
          <a:p>
            <a:pPr indent="-177800" lvl="2" marL="1200150" rtl="0" algn="l">
              <a:lnSpc>
                <a:spcPct val="90000"/>
              </a:lnSpc>
              <a:spcBef>
                <a:spcPts val="500"/>
              </a:spcBef>
              <a:spcAft>
                <a:spcPts val="0"/>
              </a:spcAft>
              <a:buClr>
                <a:schemeClr val="dk1"/>
              </a:buClr>
              <a:buSzPct val="100000"/>
              <a:buFont typeface="Noto Sans Symbols"/>
              <a:buNone/>
            </a:pPr>
            <a:r>
              <a:t/>
            </a:r>
            <a:endParaRPr/>
          </a:p>
          <a:p>
            <a:pPr indent="-156209" lvl="1" marL="742950" rtl="0" algn="l">
              <a:lnSpc>
                <a:spcPct val="90000"/>
              </a:lnSpc>
              <a:spcBef>
                <a:spcPts val="500"/>
              </a:spcBef>
              <a:spcAft>
                <a:spcPts val="0"/>
              </a:spcAft>
              <a:buClr>
                <a:schemeClr val="dk1"/>
              </a:buClr>
              <a:buSzPct val="100000"/>
              <a:buFont typeface="Noto Sans Symbols"/>
              <a:buNone/>
            </a:pPr>
            <a:r>
              <a:t/>
            </a:r>
            <a:endParaRPr/>
          </a:p>
          <a:p>
            <a:pPr indent="0" lvl="0" marL="0" rtl="0" algn="l">
              <a:lnSpc>
                <a:spcPct val="90000"/>
              </a:lnSpc>
              <a:spcBef>
                <a:spcPts val="360"/>
              </a:spcBef>
              <a:spcAft>
                <a:spcPts val="0"/>
              </a:spcAft>
              <a:buClr>
                <a:schemeClr val="dk1"/>
              </a:buClr>
              <a:buSzPct val="75630"/>
              <a:buNone/>
            </a:pPr>
            <a:r>
              <a:t/>
            </a:r>
            <a:endParaRPr/>
          </a:p>
        </p:txBody>
      </p:sp>
      <p:sp>
        <p:nvSpPr>
          <p:cNvPr id="225" name="Google Shape;225;p18"/>
          <p:cNvSpPr txBox="1"/>
          <p:nvPr>
            <p:ph idx="11" type="ftr"/>
          </p:nvPr>
        </p:nvSpPr>
        <p:spPr>
          <a:xfrm>
            <a:off x="9320981" y="6354000"/>
            <a:ext cx="2037019"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226" name="Google Shape;226;p18"/>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0" name="Shape 230"/>
        <p:cNvGrpSpPr/>
        <p:nvPr/>
      </p:nvGrpSpPr>
      <p:grpSpPr>
        <a:xfrm>
          <a:off x="0" y="0"/>
          <a:ext cx="0" cy="0"/>
          <a:chOff x="0" y="0"/>
          <a:chExt cx="0" cy="0"/>
        </a:xfrm>
      </p:grpSpPr>
      <p:sp>
        <p:nvSpPr>
          <p:cNvPr id="231" name="Google Shape;231;p1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br>
              <a:rPr b="1" lang="fr-FR" sz="3733" u="sng"/>
            </a:br>
            <a:br>
              <a:rPr b="1" lang="fr-FR" sz="3733" u="sng"/>
            </a:br>
            <a:r>
              <a:rPr b="1" lang="fr-FR" sz="3733" u="sng"/>
              <a:t>2. Siège de la fortune : exemple </a:t>
            </a:r>
            <a:br>
              <a:rPr b="1" lang="fr-FR" sz="3733" u="sng"/>
            </a:br>
            <a:br>
              <a:rPr b="1" lang="fr-FR" sz="3733" u="sng">
                <a:solidFill>
                  <a:srgbClr val="C00000"/>
                </a:solidFill>
              </a:rPr>
            </a:br>
            <a:br>
              <a:rPr lang="fr-FR" sz="3733">
                <a:solidFill>
                  <a:srgbClr val="C00000"/>
                </a:solidFill>
              </a:rPr>
            </a:br>
            <a:endParaRPr sz="3733">
              <a:solidFill>
                <a:srgbClr val="C00000"/>
              </a:solidFill>
            </a:endParaRPr>
          </a:p>
        </p:txBody>
      </p:sp>
      <p:sp>
        <p:nvSpPr>
          <p:cNvPr id="232" name="Google Shape;232;p19"/>
          <p:cNvSpPr txBox="1"/>
          <p:nvPr>
            <p:ph idx="1" type="body"/>
          </p:nvPr>
        </p:nvSpPr>
        <p:spPr>
          <a:xfrm>
            <a:off x="1163452" y="1446646"/>
            <a:ext cx="8915400" cy="4533507"/>
          </a:xfrm>
          <a:prstGeom prst="rect">
            <a:avLst/>
          </a:prstGeom>
          <a:noFill/>
          <a:ln>
            <a:noFill/>
          </a:ln>
        </p:spPr>
        <p:txBody>
          <a:bodyPr anchorCtr="0" anchor="t" bIns="45700" lIns="91425" spcFirstLastPara="1" rIns="91425" wrap="square" tIns="45700">
            <a:normAutofit fontScale="85000" lnSpcReduction="20000"/>
          </a:bodyPr>
          <a:lstStyle/>
          <a:p>
            <a:pPr indent="0" lvl="0" marL="0" rtl="0" algn="ctr">
              <a:lnSpc>
                <a:spcPct val="90000"/>
              </a:lnSpc>
              <a:spcBef>
                <a:spcPts val="0"/>
              </a:spcBef>
              <a:spcAft>
                <a:spcPts val="0"/>
              </a:spcAft>
              <a:buClr>
                <a:srgbClr val="FF0000"/>
              </a:buClr>
              <a:buSzPct val="75630"/>
              <a:buNone/>
            </a:pPr>
            <a:r>
              <a:rPr b="1" lang="fr-FR">
                <a:solidFill>
                  <a:srgbClr val="FF0000"/>
                </a:solidFill>
              </a:rPr>
              <a:t> </a:t>
            </a:r>
            <a:endParaRPr/>
          </a:p>
          <a:p>
            <a:pPr indent="-114299" lvl="0" marL="0" rtl="0" algn="l">
              <a:lnSpc>
                <a:spcPct val="90000"/>
              </a:lnSpc>
              <a:spcBef>
                <a:spcPts val="360"/>
              </a:spcBef>
              <a:spcAft>
                <a:spcPts val="0"/>
              </a:spcAft>
              <a:buClr>
                <a:srgbClr val="FF0000"/>
              </a:buClr>
              <a:buSzPct val="75630"/>
              <a:buChar char="•"/>
            </a:pPr>
            <a:r>
              <a:rPr b="1" lang="fr-FR">
                <a:solidFill>
                  <a:schemeClr val="dk1"/>
                </a:solidFill>
              </a:rPr>
              <a:t>Selon l’administration fiscale est habitant du royaume la personne qui :</a:t>
            </a:r>
            <a:endParaRPr/>
          </a:p>
          <a:p>
            <a:pPr indent="-285750" lvl="0" marL="285750" rtl="0" algn="l">
              <a:lnSpc>
                <a:spcPct val="90000"/>
              </a:lnSpc>
              <a:spcBef>
                <a:spcPts val="360"/>
              </a:spcBef>
              <a:spcAft>
                <a:spcPts val="0"/>
              </a:spcAft>
              <a:buClr>
                <a:srgbClr val="FF0000"/>
              </a:buClr>
              <a:buSzPct val="75630"/>
              <a:buFont typeface="Noto Sans Symbols"/>
              <a:buChar char="⮚"/>
            </a:pPr>
            <a:r>
              <a:rPr lang="fr-FR">
                <a:solidFill>
                  <a:schemeClr val="dk1"/>
                </a:solidFill>
              </a:rPr>
              <a:t>Il ressort d’un procès-verbal établi par le service de dépistage de douanes et accises pour l’importation frauduleuse de diamants résidence située Anvers</a:t>
            </a:r>
            <a:endParaRPr/>
          </a:p>
          <a:p>
            <a:pPr indent="-285750" lvl="0" marL="285750" rtl="0" algn="l">
              <a:lnSpc>
                <a:spcPct val="90000"/>
              </a:lnSpc>
              <a:spcBef>
                <a:spcPts val="360"/>
              </a:spcBef>
              <a:spcAft>
                <a:spcPts val="0"/>
              </a:spcAft>
              <a:buClr>
                <a:srgbClr val="FF0000"/>
              </a:buClr>
              <a:buSzPct val="75630"/>
              <a:buFont typeface="Noto Sans Symbols"/>
              <a:buChar char="⮚"/>
            </a:pPr>
            <a:r>
              <a:rPr lang="fr-FR">
                <a:solidFill>
                  <a:schemeClr val="dk1"/>
                </a:solidFill>
              </a:rPr>
              <a:t>Il n’est pas divorcé de son épouse qui y est encore inscrite</a:t>
            </a:r>
            <a:endParaRPr/>
          </a:p>
          <a:p>
            <a:pPr indent="-285750" lvl="0" marL="285750" rtl="0" algn="l">
              <a:lnSpc>
                <a:spcPct val="90000"/>
              </a:lnSpc>
              <a:spcBef>
                <a:spcPts val="360"/>
              </a:spcBef>
              <a:spcAft>
                <a:spcPts val="0"/>
              </a:spcAft>
              <a:buClr>
                <a:srgbClr val="FF0000"/>
              </a:buClr>
              <a:buSzPct val="75630"/>
              <a:buFont typeface="Noto Sans Symbols"/>
              <a:buChar char="⮚"/>
            </a:pPr>
            <a:r>
              <a:rPr lang="fr-FR">
                <a:solidFill>
                  <a:schemeClr val="dk1"/>
                </a:solidFill>
              </a:rPr>
              <a:t>Il est membre de trois bourses diamantaires Anvers</a:t>
            </a:r>
            <a:endParaRPr/>
          </a:p>
          <a:p>
            <a:pPr indent="-285750" lvl="0" marL="285750" rtl="0" algn="l">
              <a:lnSpc>
                <a:spcPct val="90000"/>
              </a:lnSpc>
              <a:spcBef>
                <a:spcPts val="360"/>
              </a:spcBef>
              <a:spcAft>
                <a:spcPts val="0"/>
              </a:spcAft>
              <a:buClr>
                <a:srgbClr val="FF0000"/>
              </a:buClr>
              <a:buSzPct val="75630"/>
              <a:buFont typeface="Noto Sans Symbols"/>
              <a:buChar char="⮚"/>
            </a:pPr>
            <a:r>
              <a:rPr lang="fr-FR">
                <a:solidFill>
                  <a:schemeClr val="dk1"/>
                </a:solidFill>
              </a:rPr>
              <a:t>Il ressort des documents et cartes de visite que, malgré sa radiation à Monrovia, son exploitation principale se trouve chez sa famille</a:t>
            </a:r>
            <a:endParaRPr/>
          </a:p>
          <a:p>
            <a:pPr indent="-285750" lvl="0" marL="285750" rtl="0" algn="l">
              <a:lnSpc>
                <a:spcPct val="90000"/>
              </a:lnSpc>
              <a:spcBef>
                <a:spcPts val="360"/>
              </a:spcBef>
              <a:spcAft>
                <a:spcPts val="0"/>
              </a:spcAft>
              <a:buClr>
                <a:srgbClr val="FF0000"/>
              </a:buClr>
              <a:buSzPct val="75630"/>
              <a:buFont typeface="Noto Sans Symbols"/>
              <a:buChar char="⮚"/>
            </a:pPr>
            <a:r>
              <a:rPr lang="fr-FR">
                <a:solidFill>
                  <a:schemeClr val="dk1"/>
                </a:solidFill>
              </a:rPr>
              <a:t>ses vêtements et ses documents tant personnels que commerciaux se trouvent dans son appartement</a:t>
            </a:r>
            <a:endParaRPr/>
          </a:p>
          <a:p>
            <a:pPr indent="-285750" lvl="0" marL="285750" rtl="0" algn="l">
              <a:lnSpc>
                <a:spcPct val="90000"/>
              </a:lnSpc>
              <a:spcBef>
                <a:spcPts val="360"/>
              </a:spcBef>
              <a:spcAft>
                <a:spcPts val="0"/>
              </a:spcAft>
              <a:buClr>
                <a:srgbClr val="FF0000"/>
              </a:buClr>
              <a:buSzPct val="75630"/>
              <a:buFont typeface="Noto Sans Symbols"/>
              <a:buChar char="⮚"/>
            </a:pPr>
            <a:r>
              <a:rPr lang="fr-FR">
                <a:solidFill>
                  <a:schemeClr val="dk1"/>
                </a:solidFill>
              </a:rPr>
              <a:t>Sa voiture est assurée par l’entremise d’un courtier d’Anvers</a:t>
            </a:r>
            <a:endParaRPr/>
          </a:p>
          <a:p>
            <a:pPr indent="-285750" lvl="0" marL="285750" rtl="0" algn="l">
              <a:lnSpc>
                <a:spcPct val="90000"/>
              </a:lnSpc>
              <a:spcBef>
                <a:spcPts val="360"/>
              </a:spcBef>
              <a:spcAft>
                <a:spcPts val="0"/>
              </a:spcAft>
              <a:buClr>
                <a:srgbClr val="FF0000"/>
              </a:buClr>
              <a:buSzPct val="75630"/>
              <a:buFont typeface="Noto Sans Symbols"/>
              <a:buChar char="⮚"/>
            </a:pPr>
            <a:r>
              <a:rPr lang="fr-FR">
                <a:solidFill>
                  <a:schemeClr val="dk1"/>
                </a:solidFill>
              </a:rPr>
              <a:t>Pratiquement toutes les vaccinations sont administrées Anvers</a:t>
            </a:r>
            <a:endParaRPr/>
          </a:p>
          <a:p>
            <a:pPr indent="-171450" lvl="0" marL="285750" rtl="0" algn="l">
              <a:lnSpc>
                <a:spcPct val="90000"/>
              </a:lnSpc>
              <a:spcBef>
                <a:spcPts val="360"/>
              </a:spcBef>
              <a:spcAft>
                <a:spcPts val="0"/>
              </a:spcAft>
              <a:buClr>
                <a:srgbClr val="FF0000"/>
              </a:buClr>
              <a:buSzPct val="75630"/>
              <a:buFont typeface="Noto Sans Symbols"/>
              <a:buNone/>
            </a:pPr>
            <a:r>
              <a:t/>
            </a:r>
            <a:endParaRPr/>
          </a:p>
          <a:p>
            <a:pPr indent="-177800" lvl="2" marL="1200150" rtl="0" algn="l">
              <a:lnSpc>
                <a:spcPct val="90000"/>
              </a:lnSpc>
              <a:spcBef>
                <a:spcPts val="500"/>
              </a:spcBef>
              <a:spcAft>
                <a:spcPts val="0"/>
              </a:spcAft>
              <a:buClr>
                <a:schemeClr val="dk1"/>
              </a:buClr>
              <a:buSzPct val="100000"/>
              <a:buFont typeface="Noto Sans Symbols"/>
              <a:buNone/>
            </a:pPr>
            <a:r>
              <a:t/>
            </a:r>
            <a:endParaRPr/>
          </a:p>
          <a:p>
            <a:pPr indent="-177800" lvl="2" marL="1200150" rtl="0" algn="l">
              <a:lnSpc>
                <a:spcPct val="90000"/>
              </a:lnSpc>
              <a:spcBef>
                <a:spcPts val="500"/>
              </a:spcBef>
              <a:spcAft>
                <a:spcPts val="0"/>
              </a:spcAft>
              <a:buClr>
                <a:schemeClr val="dk1"/>
              </a:buClr>
              <a:buSzPct val="100000"/>
              <a:buFont typeface="Noto Sans Symbols"/>
              <a:buNone/>
            </a:pPr>
            <a:r>
              <a:t/>
            </a:r>
            <a:endParaRPr/>
          </a:p>
          <a:p>
            <a:pPr indent="-156209" lvl="1" marL="742950" rtl="0" algn="l">
              <a:lnSpc>
                <a:spcPct val="90000"/>
              </a:lnSpc>
              <a:spcBef>
                <a:spcPts val="500"/>
              </a:spcBef>
              <a:spcAft>
                <a:spcPts val="0"/>
              </a:spcAft>
              <a:buClr>
                <a:schemeClr val="dk1"/>
              </a:buClr>
              <a:buSzPct val="100000"/>
              <a:buFont typeface="Noto Sans Symbols"/>
              <a:buNone/>
            </a:pPr>
            <a:r>
              <a:t/>
            </a:r>
            <a:endParaRPr/>
          </a:p>
          <a:p>
            <a:pPr indent="0" lvl="0" marL="0" rtl="0" algn="l">
              <a:lnSpc>
                <a:spcPct val="90000"/>
              </a:lnSpc>
              <a:spcBef>
                <a:spcPts val="360"/>
              </a:spcBef>
              <a:spcAft>
                <a:spcPts val="0"/>
              </a:spcAft>
              <a:buClr>
                <a:schemeClr val="dk1"/>
              </a:buClr>
              <a:buSzPct val="75630"/>
              <a:buNone/>
            </a:pPr>
            <a:r>
              <a:t/>
            </a:r>
            <a:endParaRPr/>
          </a:p>
        </p:txBody>
      </p:sp>
      <p:sp>
        <p:nvSpPr>
          <p:cNvPr id="233" name="Google Shape;233;p19"/>
          <p:cNvSpPr txBox="1"/>
          <p:nvPr>
            <p:ph idx="11" type="ftr"/>
          </p:nvPr>
        </p:nvSpPr>
        <p:spPr>
          <a:xfrm>
            <a:off x="9212826" y="6354000"/>
            <a:ext cx="2145174"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234" name="Google Shape;234;p19"/>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4" name="Shape 94"/>
        <p:cNvGrpSpPr/>
        <p:nvPr/>
      </p:nvGrpSpPr>
      <p:grpSpPr>
        <a:xfrm>
          <a:off x="0" y="0"/>
          <a:ext cx="0" cy="0"/>
          <a:chOff x="0" y="0"/>
          <a:chExt cx="0" cy="0"/>
        </a:xfrm>
      </p:grpSpPr>
      <p:sp>
        <p:nvSpPr>
          <p:cNvPr id="95" name="Google Shape;95;p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177800" rtl="0" algn="ctr">
              <a:lnSpc>
                <a:spcPct val="90000"/>
              </a:lnSpc>
              <a:spcBef>
                <a:spcPts val="0"/>
              </a:spcBef>
              <a:spcAft>
                <a:spcPts val="0"/>
              </a:spcAft>
              <a:buClr>
                <a:srgbClr val="0070C0"/>
              </a:buClr>
              <a:buSzPts val="4000"/>
              <a:buFont typeface="Arial"/>
              <a:buNone/>
            </a:pPr>
            <a:r>
              <a:rPr b="1" lang="fr-FR">
                <a:solidFill>
                  <a:srgbClr val="0070C0"/>
                </a:solidFill>
              </a:rPr>
              <a:t>PLAN</a:t>
            </a:r>
            <a:endParaRPr/>
          </a:p>
        </p:txBody>
      </p:sp>
      <p:sp>
        <p:nvSpPr>
          <p:cNvPr id="96" name="Google Shape;96;p2"/>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77500" lnSpcReduction="20000"/>
          </a:bodyPr>
          <a:lstStyle/>
          <a:p>
            <a:pPr indent="-285750" lvl="0" marL="285750" rtl="0" algn="l">
              <a:lnSpc>
                <a:spcPct val="90000"/>
              </a:lnSpc>
              <a:spcBef>
                <a:spcPts val="0"/>
              </a:spcBef>
              <a:spcAft>
                <a:spcPts val="0"/>
              </a:spcAft>
              <a:buClr>
                <a:schemeClr val="dk1"/>
              </a:buClr>
              <a:buSzPct val="82949"/>
              <a:buFont typeface="Noto Sans Symbols"/>
              <a:buChar char="⮚"/>
            </a:pPr>
            <a:r>
              <a:rPr lang="fr-FR"/>
              <a:t>Eléments de fiscalité internationale : les conventions préventives de double position et l’instrument multilatéral</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La définition d’un non-résident &gt;&lt; habitant du royaume</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Les grandes catégories de non-résidents</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Quelques catégories particulières de non-résidents</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Revenus mobiliers recueillis par des non-résidents</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Revenus professionnels (rémunération de travailleurs, rémunération de dirigeant d’entreprise, bénéfices produits à l’intervention d’un établissement belge)</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Le régime des pensions</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Les revenus divers</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Globalisation partielle, globalisation quasi-totale, non globalisation</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La règle des 75 % (les travailleurs assimilés)</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Exercices récapitulatifs à l’INR/pp</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Le régime fiscal des cadres étrangers</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L’INR/Soc et la notion d’établissement stable en droit fiscal international</a:t>
            </a:r>
            <a:endParaRPr/>
          </a:p>
        </p:txBody>
      </p:sp>
      <p:sp>
        <p:nvSpPr>
          <p:cNvPr id="97" name="Google Shape;97;p2"/>
          <p:cNvSpPr txBox="1"/>
          <p:nvPr>
            <p:ph idx="11" type="ftr"/>
          </p:nvPr>
        </p:nvSpPr>
        <p:spPr>
          <a:xfrm>
            <a:off x="10019489" y="6303523"/>
            <a:ext cx="1999800" cy="49608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98" name="Google Shape;98;p2"/>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38" name="Shape 238"/>
        <p:cNvGrpSpPr/>
        <p:nvPr/>
      </p:nvGrpSpPr>
      <p:grpSpPr>
        <a:xfrm>
          <a:off x="0" y="0"/>
          <a:ext cx="0" cy="0"/>
          <a:chOff x="0" y="0"/>
          <a:chExt cx="0" cy="0"/>
        </a:xfrm>
      </p:grpSpPr>
      <p:sp>
        <p:nvSpPr>
          <p:cNvPr id="239" name="Google Shape;239;p2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br>
              <a:rPr b="1" lang="fr-FR" sz="3733" u="sng"/>
            </a:br>
            <a:br>
              <a:rPr b="1" lang="fr-FR" sz="3733" u="sng"/>
            </a:br>
            <a:r>
              <a:rPr b="1" lang="fr-FR" sz="3733" u="sng"/>
              <a:t>2. Siège de la fortune : exemple </a:t>
            </a:r>
            <a:br>
              <a:rPr b="1" lang="fr-FR" sz="3733" u="sng"/>
            </a:br>
            <a:br>
              <a:rPr b="1" lang="fr-FR" sz="3733" u="sng">
                <a:solidFill>
                  <a:srgbClr val="C00000"/>
                </a:solidFill>
              </a:rPr>
            </a:br>
            <a:br>
              <a:rPr lang="fr-FR" sz="3733">
                <a:solidFill>
                  <a:srgbClr val="C00000"/>
                </a:solidFill>
              </a:rPr>
            </a:br>
            <a:endParaRPr sz="3733">
              <a:solidFill>
                <a:srgbClr val="C00000"/>
              </a:solidFill>
            </a:endParaRPr>
          </a:p>
        </p:txBody>
      </p:sp>
      <p:sp>
        <p:nvSpPr>
          <p:cNvPr id="240" name="Google Shape;240;p20"/>
          <p:cNvSpPr txBox="1"/>
          <p:nvPr>
            <p:ph idx="1" type="body"/>
          </p:nvPr>
        </p:nvSpPr>
        <p:spPr>
          <a:xfrm>
            <a:off x="1163452" y="1446646"/>
            <a:ext cx="8915400" cy="4533507"/>
          </a:xfrm>
          <a:prstGeom prst="rect">
            <a:avLst/>
          </a:prstGeom>
          <a:noFill/>
          <a:ln>
            <a:noFill/>
          </a:ln>
        </p:spPr>
        <p:txBody>
          <a:bodyPr anchorCtr="0" anchor="t" bIns="45700" lIns="91425" spcFirstLastPara="1" rIns="91425" wrap="square" tIns="45700">
            <a:normAutofit fontScale="85000" lnSpcReduction="20000"/>
          </a:bodyPr>
          <a:lstStyle/>
          <a:p>
            <a:pPr indent="0" lvl="0" marL="0" rtl="0" algn="ctr">
              <a:lnSpc>
                <a:spcPct val="90000"/>
              </a:lnSpc>
              <a:spcBef>
                <a:spcPts val="0"/>
              </a:spcBef>
              <a:spcAft>
                <a:spcPts val="0"/>
              </a:spcAft>
              <a:buClr>
                <a:srgbClr val="FF0000"/>
              </a:buClr>
              <a:buSzPct val="75630"/>
              <a:buNone/>
            </a:pPr>
            <a:r>
              <a:rPr b="1" lang="fr-FR">
                <a:solidFill>
                  <a:srgbClr val="FF0000"/>
                </a:solidFill>
              </a:rPr>
              <a:t> </a:t>
            </a:r>
            <a:endParaRPr/>
          </a:p>
          <a:p>
            <a:pPr indent="-114299" lvl="0" marL="0" rtl="0" algn="l">
              <a:lnSpc>
                <a:spcPct val="90000"/>
              </a:lnSpc>
              <a:spcBef>
                <a:spcPts val="360"/>
              </a:spcBef>
              <a:spcAft>
                <a:spcPts val="0"/>
              </a:spcAft>
              <a:buClr>
                <a:srgbClr val="FF0000"/>
              </a:buClr>
              <a:buSzPct val="75630"/>
              <a:buChar char="•"/>
            </a:pPr>
            <a:r>
              <a:rPr b="1" lang="fr-FR">
                <a:solidFill>
                  <a:schemeClr val="dk1"/>
                </a:solidFill>
              </a:rPr>
              <a:t>Un Mauritanien qui, pendant les années concernées , avait pris en location une chambre d’hôtel Anvers et s’y était inscrit au registre de la population n’est pas un habitant du royaume étant donné que</a:t>
            </a:r>
            <a:endParaRPr/>
          </a:p>
          <a:p>
            <a:pPr indent="-285750" lvl="0" marL="285750" rtl="0" algn="l">
              <a:lnSpc>
                <a:spcPct val="90000"/>
              </a:lnSpc>
              <a:spcBef>
                <a:spcPts val="360"/>
              </a:spcBef>
              <a:spcAft>
                <a:spcPts val="0"/>
              </a:spcAft>
              <a:buClr>
                <a:srgbClr val="FF0000"/>
              </a:buClr>
              <a:buSzPct val="75630"/>
              <a:buFont typeface="Noto Sans Symbols"/>
              <a:buChar char="⮚"/>
            </a:pPr>
            <a:r>
              <a:rPr lang="fr-FR">
                <a:solidFill>
                  <a:schemeClr val="dk1"/>
                </a:solidFill>
              </a:rPr>
              <a:t>L’administration n’a pas établi que cette chambre d’hôtel était le domicile de fait du contribuable</a:t>
            </a:r>
            <a:endParaRPr/>
          </a:p>
          <a:p>
            <a:pPr indent="-285750" lvl="0" marL="285750" rtl="0" algn="l">
              <a:lnSpc>
                <a:spcPct val="90000"/>
              </a:lnSpc>
              <a:spcBef>
                <a:spcPts val="360"/>
              </a:spcBef>
              <a:spcAft>
                <a:spcPts val="0"/>
              </a:spcAft>
              <a:buClr>
                <a:srgbClr val="FF0000"/>
              </a:buClr>
              <a:buSzPct val="75630"/>
              <a:buFont typeface="Noto Sans Symbols"/>
              <a:buChar char="⮚"/>
            </a:pPr>
            <a:r>
              <a:rPr lang="fr-FR">
                <a:solidFill>
                  <a:schemeClr val="dk1"/>
                </a:solidFill>
              </a:rPr>
              <a:t>Les absences telles qu’elles ressortent d’une photocopie du passeport et du dossier fiscal étayent la thèse de l’intéressé qu’il n’habitait pas la Belgique et que la chambre d’hôtel n’était qu’une adresse de correspondance et un lieu où il trouvait abri lorsqu’il était en Belgique</a:t>
            </a:r>
            <a:endParaRPr/>
          </a:p>
          <a:p>
            <a:pPr indent="-285750" lvl="0" marL="285750" rtl="0" algn="l">
              <a:lnSpc>
                <a:spcPct val="90000"/>
              </a:lnSpc>
              <a:spcBef>
                <a:spcPts val="360"/>
              </a:spcBef>
              <a:spcAft>
                <a:spcPts val="0"/>
              </a:spcAft>
              <a:buClr>
                <a:srgbClr val="FF0000"/>
              </a:buClr>
              <a:buSzPct val="75630"/>
              <a:buFont typeface="Noto Sans Symbols"/>
              <a:buChar char="⮚"/>
            </a:pPr>
            <a:r>
              <a:rPr lang="fr-FR">
                <a:solidFill>
                  <a:schemeClr val="dk1"/>
                </a:solidFill>
              </a:rPr>
              <a:t>Le fait que l’intéressé importait de l’argent de l’étranger ne prouve pas qu’il ait  établi en Belgique le siège sa fortune puisque son compte bancaire n’a jamais présenté de solde créditeur important et qu’il était vraisemblablement alimenté de l’étranger au fur et à mesure de ses besoins (Anvers 3 juin 86)</a:t>
            </a:r>
            <a:endParaRPr/>
          </a:p>
          <a:p>
            <a:pPr indent="-177800" lvl="2" marL="1200150" rtl="0" algn="l">
              <a:lnSpc>
                <a:spcPct val="90000"/>
              </a:lnSpc>
              <a:spcBef>
                <a:spcPts val="500"/>
              </a:spcBef>
              <a:spcAft>
                <a:spcPts val="0"/>
              </a:spcAft>
              <a:buClr>
                <a:schemeClr val="dk1"/>
              </a:buClr>
              <a:buSzPct val="100000"/>
              <a:buFont typeface="Noto Sans Symbols"/>
              <a:buNone/>
            </a:pPr>
            <a:r>
              <a:t/>
            </a:r>
            <a:endParaRPr/>
          </a:p>
          <a:p>
            <a:pPr indent="-156209" lvl="1" marL="742950" rtl="0" algn="l">
              <a:lnSpc>
                <a:spcPct val="90000"/>
              </a:lnSpc>
              <a:spcBef>
                <a:spcPts val="500"/>
              </a:spcBef>
              <a:spcAft>
                <a:spcPts val="0"/>
              </a:spcAft>
              <a:buClr>
                <a:schemeClr val="dk1"/>
              </a:buClr>
              <a:buSzPct val="100000"/>
              <a:buFont typeface="Noto Sans Symbols"/>
              <a:buNone/>
            </a:pPr>
            <a:r>
              <a:t/>
            </a:r>
            <a:endParaRPr/>
          </a:p>
          <a:p>
            <a:pPr indent="0" lvl="0" marL="0" rtl="0" algn="l">
              <a:lnSpc>
                <a:spcPct val="90000"/>
              </a:lnSpc>
              <a:spcBef>
                <a:spcPts val="360"/>
              </a:spcBef>
              <a:spcAft>
                <a:spcPts val="0"/>
              </a:spcAft>
              <a:buClr>
                <a:schemeClr val="dk1"/>
              </a:buClr>
              <a:buSzPct val="75630"/>
              <a:buNone/>
            </a:pPr>
            <a:r>
              <a:t/>
            </a:r>
            <a:endParaRPr/>
          </a:p>
        </p:txBody>
      </p:sp>
      <p:sp>
        <p:nvSpPr>
          <p:cNvPr id="241" name="Google Shape;241;p20"/>
          <p:cNvSpPr txBox="1"/>
          <p:nvPr>
            <p:ph idx="11" type="ftr"/>
          </p:nvPr>
        </p:nvSpPr>
        <p:spPr>
          <a:xfrm>
            <a:off x="9153833" y="6354000"/>
            <a:ext cx="2204168"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242" name="Google Shape;242;p20"/>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46" name="Shape 246"/>
        <p:cNvGrpSpPr/>
        <p:nvPr/>
      </p:nvGrpSpPr>
      <p:grpSpPr>
        <a:xfrm>
          <a:off x="0" y="0"/>
          <a:ext cx="0" cy="0"/>
          <a:chOff x="0" y="0"/>
          <a:chExt cx="0" cy="0"/>
        </a:xfrm>
      </p:grpSpPr>
      <p:sp>
        <p:nvSpPr>
          <p:cNvPr id="247" name="Google Shape;247;p2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571500" lvl="0" marL="749300" rtl="0" algn="l">
              <a:lnSpc>
                <a:spcPct val="90000"/>
              </a:lnSpc>
              <a:spcBef>
                <a:spcPts val="0"/>
              </a:spcBef>
              <a:spcAft>
                <a:spcPts val="0"/>
              </a:spcAft>
              <a:buClr>
                <a:srgbClr val="0070C0"/>
              </a:buClr>
              <a:buSzPts val="3733"/>
              <a:buFont typeface="Noto Sans Symbols"/>
              <a:buChar char="⮚"/>
            </a:pPr>
            <a:br>
              <a:rPr b="1" lang="fr-FR" sz="3733" u="sng"/>
            </a:br>
            <a:br>
              <a:rPr b="1" lang="fr-FR" sz="3733" u="sng"/>
            </a:br>
            <a:br>
              <a:rPr b="1" lang="fr-FR" sz="3733" u="sng"/>
            </a:br>
            <a:r>
              <a:rPr b="1" lang="fr-FR" sz="3733" u="sng"/>
              <a:t>2. Double résidence et CPDI </a:t>
            </a:r>
            <a:br>
              <a:rPr b="1" lang="fr-FR" sz="3733" u="sng"/>
            </a:br>
            <a:br>
              <a:rPr b="1" lang="fr-FR" sz="3733" u="sng">
                <a:solidFill>
                  <a:srgbClr val="C00000"/>
                </a:solidFill>
              </a:rPr>
            </a:br>
            <a:br>
              <a:rPr lang="fr-FR" sz="3733">
                <a:solidFill>
                  <a:srgbClr val="C00000"/>
                </a:solidFill>
              </a:rPr>
            </a:br>
            <a:endParaRPr sz="3733">
              <a:solidFill>
                <a:srgbClr val="C00000"/>
              </a:solidFill>
            </a:endParaRPr>
          </a:p>
        </p:txBody>
      </p:sp>
      <p:sp>
        <p:nvSpPr>
          <p:cNvPr id="248" name="Google Shape;248;p21"/>
          <p:cNvSpPr txBox="1"/>
          <p:nvPr>
            <p:ph idx="1" type="body"/>
          </p:nvPr>
        </p:nvSpPr>
        <p:spPr>
          <a:xfrm>
            <a:off x="1163452" y="1446646"/>
            <a:ext cx="8915400" cy="4533507"/>
          </a:xfrm>
          <a:prstGeom prst="rect">
            <a:avLst/>
          </a:prstGeom>
          <a:noFill/>
          <a:ln>
            <a:noFill/>
          </a:ln>
        </p:spPr>
        <p:txBody>
          <a:bodyPr anchorCtr="0" anchor="t" bIns="45700" lIns="91425" spcFirstLastPara="1" rIns="91425" wrap="square" tIns="45700">
            <a:normAutofit fontScale="77500" lnSpcReduction="20000"/>
          </a:bodyPr>
          <a:lstStyle/>
          <a:p>
            <a:pPr indent="0" lvl="0" marL="0" rtl="0" algn="ctr">
              <a:lnSpc>
                <a:spcPct val="90000"/>
              </a:lnSpc>
              <a:spcBef>
                <a:spcPts val="0"/>
              </a:spcBef>
              <a:spcAft>
                <a:spcPts val="0"/>
              </a:spcAft>
              <a:buClr>
                <a:srgbClr val="FF0000"/>
              </a:buClr>
              <a:buSzPct val="82949"/>
              <a:buNone/>
            </a:pPr>
            <a:r>
              <a:rPr b="1" lang="fr-FR">
                <a:solidFill>
                  <a:srgbClr val="FF0000"/>
                </a:solidFill>
              </a:rPr>
              <a:t> </a:t>
            </a:r>
            <a:endParaRPr/>
          </a:p>
          <a:p>
            <a:pPr indent="-285750" lvl="0" marL="285750" rtl="0" algn="l">
              <a:lnSpc>
                <a:spcPct val="90000"/>
              </a:lnSpc>
              <a:spcBef>
                <a:spcPts val="360"/>
              </a:spcBef>
              <a:spcAft>
                <a:spcPts val="0"/>
              </a:spcAft>
              <a:buClr>
                <a:srgbClr val="FF0000"/>
              </a:buClr>
              <a:buSzPct val="82949"/>
              <a:buFont typeface="Noto Sans Symbols"/>
              <a:buChar char="⮚"/>
            </a:pPr>
            <a:r>
              <a:rPr b="1" lang="fr-FR">
                <a:solidFill>
                  <a:srgbClr val="FF0000"/>
                </a:solidFill>
              </a:rPr>
              <a:t>Tie-breaker rule (critères successifs) </a:t>
            </a:r>
            <a:endParaRPr/>
          </a:p>
          <a:p>
            <a:pPr indent="-285750" lvl="0" marL="285750" rtl="0" algn="l">
              <a:lnSpc>
                <a:spcPct val="90000"/>
              </a:lnSpc>
              <a:spcBef>
                <a:spcPts val="360"/>
              </a:spcBef>
              <a:spcAft>
                <a:spcPts val="0"/>
              </a:spcAft>
              <a:buClr>
                <a:srgbClr val="FF0000"/>
              </a:buClr>
              <a:buSzPct val="82949"/>
              <a:buFont typeface="Noto Sans Symbols"/>
              <a:buChar char="⮚"/>
            </a:pPr>
            <a:r>
              <a:rPr lang="fr-FR"/>
              <a:t>Premier et principal critère : Foyer d’habitation permanent</a:t>
            </a:r>
            <a:endParaRPr/>
          </a:p>
          <a:p>
            <a:pPr indent="-285750" lvl="0" marL="285750" rtl="0" algn="l">
              <a:lnSpc>
                <a:spcPct val="90000"/>
              </a:lnSpc>
              <a:spcBef>
                <a:spcPts val="360"/>
              </a:spcBef>
              <a:spcAft>
                <a:spcPts val="0"/>
              </a:spcAft>
              <a:buClr>
                <a:srgbClr val="FF0000"/>
              </a:buClr>
              <a:buSzPct val="82949"/>
              <a:buFont typeface="Noto Sans Symbols"/>
              <a:buChar char="⮚"/>
            </a:pPr>
            <a:r>
              <a:rPr lang="fr-FR"/>
              <a:t>Si deux foyers d’habitation permanents 🡺: résidence dans l’État avec lequel la personne a ses liens économiques et personnels les plus étroits (centre des intérêts vitaux)</a:t>
            </a:r>
            <a:endParaRPr/>
          </a:p>
          <a:p>
            <a:pPr indent="-285750" lvl="0" marL="285750" rtl="0" algn="l">
              <a:lnSpc>
                <a:spcPct val="90000"/>
              </a:lnSpc>
              <a:spcBef>
                <a:spcPts val="360"/>
              </a:spcBef>
              <a:spcAft>
                <a:spcPts val="0"/>
              </a:spcAft>
              <a:buClr>
                <a:srgbClr val="FF0000"/>
              </a:buClr>
              <a:buSzPct val="82949"/>
              <a:buFont typeface="Noto Sans Symbols"/>
              <a:buChar char="⮚"/>
            </a:pPr>
            <a:r>
              <a:rPr lang="fr-FR"/>
              <a:t>Si centre des intérêts vitaux dans deux Etats, critère du lieu de séjour habituel</a:t>
            </a:r>
            <a:endParaRPr/>
          </a:p>
          <a:p>
            <a:pPr indent="-285750" lvl="0" marL="285750" rtl="0" algn="l">
              <a:lnSpc>
                <a:spcPct val="90000"/>
              </a:lnSpc>
              <a:spcBef>
                <a:spcPts val="360"/>
              </a:spcBef>
              <a:spcAft>
                <a:spcPts val="0"/>
              </a:spcAft>
              <a:buClr>
                <a:srgbClr val="FF0000"/>
              </a:buClr>
              <a:buSzPct val="82949"/>
              <a:buFont typeface="Noto Sans Symbols"/>
              <a:buChar char="⮚"/>
            </a:pPr>
            <a:r>
              <a:rPr lang="fr-FR"/>
              <a:t>Si séjour habituel dans deux états, critère de la nationalité</a:t>
            </a:r>
            <a:endParaRPr/>
          </a:p>
          <a:p>
            <a:pPr indent="-285750" lvl="0" marL="285750" rtl="0" algn="l">
              <a:lnSpc>
                <a:spcPct val="90000"/>
              </a:lnSpc>
              <a:spcBef>
                <a:spcPts val="360"/>
              </a:spcBef>
              <a:spcAft>
                <a:spcPts val="0"/>
              </a:spcAft>
              <a:buClr>
                <a:srgbClr val="FF0000"/>
              </a:buClr>
              <a:buSzPct val="82949"/>
              <a:buFont typeface="Noto Sans Symbols"/>
              <a:buChar char="⮚"/>
            </a:pPr>
            <a:r>
              <a:rPr lang="fr-FR"/>
              <a:t>Si double nationalité, les autorités contractantes des deux états tranchent la question de commun accord</a:t>
            </a:r>
            <a:endParaRPr/>
          </a:p>
          <a:p>
            <a:pPr indent="-285750" lvl="0" marL="285750" rtl="0" algn="l">
              <a:lnSpc>
                <a:spcPct val="90000"/>
              </a:lnSpc>
              <a:spcBef>
                <a:spcPts val="360"/>
              </a:spcBef>
              <a:spcAft>
                <a:spcPts val="0"/>
              </a:spcAft>
              <a:buClr>
                <a:srgbClr val="FF0000"/>
              </a:buClr>
              <a:buSzPct val="82949"/>
              <a:buFont typeface="Noto Sans Symbols"/>
              <a:buChar char="⮚"/>
            </a:pPr>
            <a:r>
              <a:rPr lang="fr-FR"/>
              <a:t>Mons, 21 décembre 2010 : détention par un Français d’un bien donné en location Belgique : résidence française car absence de foyer d’habitation en Belgique</a:t>
            </a:r>
            <a:endParaRPr/>
          </a:p>
          <a:p>
            <a:pPr indent="-285750" lvl="0" marL="285750" rtl="0" algn="l">
              <a:lnSpc>
                <a:spcPct val="90000"/>
              </a:lnSpc>
              <a:spcBef>
                <a:spcPts val="360"/>
              </a:spcBef>
              <a:spcAft>
                <a:spcPts val="0"/>
              </a:spcAft>
              <a:buClr>
                <a:srgbClr val="FF0000"/>
              </a:buClr>
              <a:buSzPct val="82949"/>
              <a:buFont typeface="Noto Sans Symbols"/>
              <a:buChar char="⮚"/>
            </a:pPr>
            <a:r>
              <a:rPr lang="fr-FR"/>
              <a:t>Mons 18 octobre 2010 : un Français qui vend sa maison en France pour s’installer dans une maison de repos en Belgique a son foyer d’habitation en Belgique</a:t>
            </a:r>
            <a:endParaRPr/>
          </a:p>
          <a:p>
            <a:pPr indent="-171450" lvl="0" marL="285750" rtl="0" algn="l">
              <a:lnSpc>
                <a:spcPct val="90000"/>
              </a:lnSpc>
              <a:spcBef>
                <a:spcPts val="360"/>
              </a:spcBef>
              <a:spcAft>
                <a:spcPts val="0"/>
              </a:spcAft>
              <a:buClr>
                <a:srgbClr val="FF0000"/>
              </a:buClr>
              <a:buSzPct val="82949"/>
              <a:buFont typeface="Noto Sans Symbols"/>
              <a:buNone/>
            </a:pPr>
            <a:r>
              <a:t/>
            </a:r>
            <a:endParaRPr/>
          </a:p>
        </p:txBody>
      </p:sp>
      <p:sp>
        <p:nvSpPr>
          <p:cNvPr id="249" name="Google Shape;249;p21"/>
          <p:cNvSpPr txBox="1"/>
          <p:nvPr>
            <p:ph idx="11" type="ftr"/>
          </p:nvPr>
        </p:nvSpPr>
        <p:spPr>
          <a:xfrm>
            <a:off x="9026013" y="6354000"/>
            <a:ext cx="2331987"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250" name="Google Shape;250;p21"/>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4" name="Shape 254"/>
        <p:cNvGrpSpPr/>
        <p:nvPr/>
      </p:nvGrpSpPr>
      <p:grpSpPr>
        <a:xfrm>
          <a:off x="0" y="0"/>
          <a:ext cx="0" cy="0"/>
          <a:chOff x="0" y="0"/>
          <a:chExt cx="0" cy="0"/>
        </a:xfrm>
      </p:grpSpPr>
      <p:sp>
        <p:nvSpPr>
          <p:cNvPr id="255" name="Google Shape;255;p2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br>
              <a:rPr b="1" lang="fr-FR" sz="3733" u="sng"/>
            </a:br>
            <a:r>
              <a:rPr b="1" lang="fr-FR" sz="3733" u="sng"/>
              <a:t>3. Non-Résident</a:t>
            </a:r>
            <a:br>
              <a:rPr b="1" lang="fr-FR" sz="3733" u="sng">
                <a:solidFill>
                  <a:srgbClr val="C00000"/>
                </a:solidFill>
              </a:rPr>
            </a:br>
            <a:br>
              <a:rPr lang="fr-FR" sz="3733">
                <a:solidFill>
                  <a:srgbClr val="C00000"/>
                </a:solidFill>
              </a:rPr>
            </a:br>
            <a:endParaRPr sz="3733">
              <a:solidFill>
                <a:srgbClr val="C00000"/>
              </a:solidFill>
            </a:endParaRPr>
          </a:p>
        </p:txBody>
      </p:sp>
      <p:sp>
        <p:nvSpPr>
          <p:cNvPr id="256" name="Google Shape;256;p22"/>
          <p:cNvSpPr txBox="1"/>
          <p:nvPr>
            <p:ph idx="1" type="body"/>
          </p:nvPr>
        </p:nvSpPr>
        <p:spPr>
          <a:xfrm>
            <a:off x="1199456" y="1417675"/>
            <a:ext cx="10305156" cy="4533507"/>
          </a:xfrm>
          <a:prstGeom prst="rect">
            <a:avLst/>
          </a:prstGeom>
          <a:noFill/>
          <a:ln>
            <a:noFill/>
          </a:ln>
        </p:spPr>
        <p:txBody>
          <a:bodyPr anchorCtr="0" anchor="t" bIns="45700" lIns="91425" spcFirstLastPara="1" rIns="91425" wrap="square" tIns="45700">
            <a:normAutofit fontScale="77500" lnSpcReduction="20000"/>
          </a:bodyPr>
          <a:lstStyle/>
          <a:p>
            <a:pPr indent="0" lvl="0" marL="0" rtl="0" algn="ctr">
              <a:lnSpc>
                <a:spcPct val="90000"/>
              </a:lnSpc>
              <a:spcBef>
                <a:spcPts val="0"/>
              </a:spcBef>
              <a:spcAft>
                <a:spcPts val="0"/>
              </a:spcAft>
              <a:buClr>
                <a:schemeClr val="dk1"/>
              </a:buClr>
              <a:buSzPct val="82949"/>
              <a:buNone/>
            </a:pPr>
            <a:r>
              <a:rPr b="1" lang="fr-FR"/>
              <a:t> </a:t>
            </a:r>
            <a:endParaRPr/>
          </a:p>
          <a:p>
            <a:pPr indent="-285750" lvl="0" marL="285750" rtl="0" algn="l">
              <a:lnSpc>
                <a:spcPct val="90000"/>
              </a:lnSpc>
              <a:spcBef>
                <a:spcPts val="360"/>
              </a:spcBef>
              <a:spcAft>
                <a:spcPts val="0"/>
              </a:spcAft>
              <a:buClr>
                <a:srgbClr val="FF0000"/>
              </a:buClr>
              <a:buSzPct val="82949"/>
              <a:buFont typeface="Noto Sans Symbols"/>
              <a:buChar char="⮚"/>
            </a:pPr>
            <a:r>
              <a:rPr b="1" lang="fr-FR">
                <a:solidFill>
                  <a:srgbClr val="FF0000"/>
                </a:solidFill>
              </a:rPr>
              <a:t>Personne qui n’a ni son domicile ni son siège de la fortune en Belgique</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Cas particuliers :</a:t>
            </a:r>
            <a:endParaRPr/>
          </a:p>
          <a:p>
            <a:pPr indent="-285750" lvl="1" marL="1028700" rtl="0" algn="l">
              <a:lnSpc>
                <a:spcPct val="90000"/>
              </a:lnSpc>
              <a:spcBef>
                <a:spcPts val="360"/>
              </a:spcBef>
              <a:spcAft>
                <a:spcPts val="0"/>
              </a:spcAft>
              <a:buClr>
                <a:schemeClr val="dk1"/>
              </a:buClr>
              <a:buSzPct val="96774"/>
              <a:buFont typeface="Noto Sans Symbols"/>
              <a:buChar char="⮚"/>
            </a:pPr>
            <a:r>
              <a:rPr lang="fr-FR"/>
              <a:t>Agent diplomatique et agent consulaire carrière : conditions de réciprocité, de nationalité, et de non résidence.</a:t>
            </a:r>
            <a:endParaRPr/>
          </a:p>
          <a:p>
            <a:pPr indent="0" lvl="1" marL="742950" rtl="0" algn="l">
              <a:lnSpc>
                <a:spcPct val="90000"/>
              </a:lnSpc>
              <a:spcBef>
                <a:spcPts val="360"/>
              </a:spcBef>
              <a:spcAft>
                <a:spcPts val="0"/>
              </a:spcAft>
              <a:buClr>
                <a:schemeClr val="dk1"/>
              </a:buClr>
              <a:buSzPct val="96774"/>
              <a:buNone/>
            </a:pPr>
            <a:r>
              <a:t/>
            </a:r>
            <a:endParaRPr/>
          </a:p>
          <a:p>
            <a:pPr indent="-285750" lvl="1" marL="1028700" rtl="0" algn="l">
              <a:lnSpc>
                <a:spcPct val="90000"/>
              </a:lnSpc>
              <a:spcBef>
                <a:spcPts val="360"/>
              </a:spcBef>
              <a:spcAft>
                <a:spcPts val="0"/>
              </a:spcAft>
              <a:buClr>
                <a:schemeClr val="dk1"/>
              </a:buClr>
              <a:buSzPct val="96774"/>
              <a:buFont typeface="Noto Sans Symbols"/>
              <a:buChar char="⮚"/>
            </a:pPr>
            <a:r>
              <a:rPr lang="fr-FR"/>
              <a:t>Fonctionnaires européens : exception du domicile fiscal (le fonctionnaire a établi sa résidence en Belgique uniquement en raison de son engagement par l’union européenne)</a:t>
            </a:r>
            <a:endParaRPr/>
          </a:p>
          <a:p>
            <a:pPr indent="0" lvl="1" marL="742950" rtl="0" algn="l">
              <a:lnSpc>
                <a:spcPct val="90000"/>
              </a:lnSpc>
              <a:spcBef>
                <a:spcPts val="360"/>
              </a:spcBef>
              <a:spcAft>
                <a:spcPts val="0"/>
              </a:spcAft>
              <a:buClr>
                <a:schemeClr val="dk1"/>
              </a:buClr>
              <a:buSzPct val="96774"/>
              <a:buNone/>
            </a:pPr>
            <a:r>
              <a:t/>
            </a:r>
            <a:endParaRPr/>
          </a:p>
          <a:p>
            <a:pPr indent="-285750" lvl="1" marL="1028700" rtl="0" algn="l">
              <a:lnSpc>
                <a:spcPct val="90000"/>
              </a:lnSpc>
              <a:spcBef>
                <a:spcPts val="360"/>
              </a:spcBef>
              <a:spcAft>
                <a:spcPts val="0"/>
              </a:spcAft>
              <a:buClr>
                <a:schemeClr val="dk1"/>
              </a:buClr>
              <a:buSzPct val="96774"/>
              <a:buFont typeface="Noto Sans Symbols"/>
              <a:buChar char="⮚"/>
            </a:pPr>
            <a:r>
              <a:rPr lang="fr-FR"/>
              <a:t>Membre et représentant du SHAPE : l’exception s’étend au conjoint</a:t>
            </a:r>
            <a:endParaRPr/>
          </a:p>
          <a:p>
            <a:pPr indent="0" lvl="1" marL="742950" rtl="0" algn="l">
              <a:lnSpc>
                <a:spcPct val="90000"/>
              </a:lnSpc>
              <a:spcBef>
                <a:spcPts val="360"/>
              </a:spcBef>
              <a:spcAft>
                <a:spcPts val="0"/>
              </a:spcAft>
              <a:buClr>
                <a:schemeClr val="dk1"/>
              </a:buClr>
              <a:buSzPct val="96774"/>
              <a:buNone/>
            </a:pPr>
            <a:r>
              <a:t/>
            </a:r>
            <a:endParaRPr/>
          </a:p>
          <a:p>
            <a:pPr indent="-285750" lvl="1" marL="1028700" rtl="0" algn="l">
              <a:lnSpc>
                <a:spcPct val="90000"/>
              </a:lnSpc>
              <a:spcBef>
                <a:spcPts val="360"/>
              </a:spcBef>
              <a:spcAft>
                <a:spcPts val="0"/>
              </a:spcAft>
              <a:buClr>
                <a:schemeClr val="dk1"/>
              </a:buClr>
              <a:buSzPct val="96774"/>
              <a:buFont typeface="Noto Sans Symbols"/>
              <a:buChar char="⮚"/>
            </a:pPr>
            <a:r>
              <a:rPr lang="fr-FR"/>
              <a:t>Circulaire AGCD :travailleurs salariés occupés dans un pays extra européen avec lequel la Belgique n’a pas signé des conventions préventives de double imposition (travailleurs d’entreprises privées, coopérants travaillant pour des ASBL constituées par les pouvoirs publics, coopération développement) : si cette personne ne sont plus inscrites au registre national, vérification des critères de domicile et siège de la fortune</a:t>
            </a:r>
            <a:endParaRPr/>
          </a:p>
          <a:p>
            <a:pPr indent="0" lvl="1" marL="742950" rtl="0" algn="l">
              <a:lnSpc>
                <a:spcPct val="90000"/>
              </a:lnSpc>
              <a:spcBef>
                <a:spcPts val="360"/>
              </a:spcBef>
              <a:spcAft>
                <a:spcPts val="0"/>
              </a:spcAft>
              <a:buClr>
                <a:schemeClr val="dk1"/>
              </a:buClr>
              <a:buSzPct val="96774"/>
              <a:buNone/>
            </a:pPr>
            <a:r>
              <a:t/>
            </a:r>
            <a:endParaRPr/>
          </a:p>
          <a:p>
            <a:pPr indent="-285750" lvl="1" marL="1028700" rtl="0" algn="l">
              <a:lnSpc>
                <a:spcPct val="90000"/>
              </a:lnSpc>
              <a:spcBef>
                <a:spcPts val="360"/>
              </a:spcBef>
              <a:spcAft>
                <a:spcPts val="0"/>
              </a:spcAft>
              <a:buClr>
                <a:schemeClr val="dk1"/>
              </a:buClr>
              <a:buSzPct val="96774"/>
              <a:buFont typeface="Noto Sans Symbols"/>
              <a:buChar char="⮚"/>
            </a:pPr>
            <a:r>
              <a:rPr lang="fr-FR"/>
              <a:t>Cadres étrangers (voir exposé de José Dehaze)</a:t>
            </a:r>
            <a:endParaRPr/>
          </a:p>
          <a:p>
            <a:pPr indent="0" lvl="0" marL="0" rtl="0" algn="l">
              <a:lnSpc>
                <a:spcPct val="90000"/>
              </a:lnSpc>
              <a:spcBef>
                <a:spcPts val="360"/>
              </a:spcBef>
              <a:spcAft>
                <a:spcPts val="0"/>
              </a:spcAft>
              <a:buClr>
                <a:schemeClr val="dk1"/>
              </a:buClr>
              <a:buSzPct val="82949"/>
              <a:buNone/>
            </a:pPr>
            <a:r>
              <a:t/>
            </a:r>
            <a:endParaRPr/>
          </a:p>
        </p:txBody>
      </p:sp>
      <p:sp>
        <p:nvSpPr>
          <p:cNvPr id="257" name="Google Shape;257;p22"/>
          <p:cNvSpPr txBox="1"/>
          <p:nvPr>
            <p:ph idx="11" type="ftr"/>
          </p:nvPr>
        </p:nvSpPr>
        <p:spPr>
          <a:xfrm>
            <a:off x="8613058" y="6354000"/>
            <a:ext cx="2744942"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258" name="Google Shape;258;p22"/>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62" name="Shape 262"/>
        <p:cNvGrpSpPr/>
        <p:nvPr/>
      </p:nvGrpSpPr>
      <p:grpSpPr>
        <a:xfrm>
          <a:off x="0" y="0"/>
          <a:ext cx="0" cy="0"/>
          <a:chOff x="0" y="0"/>
          <a:chExt cx="0" cy="0"/>
        </a:xfrm>
      </p:grpSpPr>
      <p:sp>
        <p:nvSpPr>
          <p:cNvPr id="263" name="Google Shape;263;p2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br>
              <a:rPr b="1" lang="fr-FR" sz="3733" u="sng"/>
            </a:br>
            <a:r>
              <a:rPr b="1" lang="fr-FR" sz="3733" u="sng"/>
              <a:t>4. Les catégories de Non-Résidents</a:t>
            </a:r>
            <a:br>
              <a:rPr b="1" lang="fr-FR" sz="3733" u="sng">
                <a:solidFill>
                  <a:srgbClr val="C00000"/>
                </a:solidFill>
              </a:rPr>
            </a:br>
            <a:br>
              <a:rPr lang="fr-FR" sz="3733">
                <a:solidFill>
                  <a:srgbClr val="C00000"/>
                </a:solidFill>
              </a:rPr>
            </a:br>
            <a:endParaRPr sz="3733">
              <a:solidFill>
                <a:srgbClr val="C00000"/>
              </a:solidFill>
            </a:endParaRPr>
          </a:p>
        </p:txBody>
      </p:sp>
      <p:sp>
        <p:nvSpPr>
          <p:cNvPr id="264" name="Google Shape;264;p23"/>
          <p:cNvSpPr txBox="1"/>
          <p:nvPr>
            <p:ph idx="1" type="body"/>
          </p:nvPr>
        </p:nvSpPr>
        <p:spPr>
          <a:xfrm>
            <a:off x="803412" y="1417675"/>
            <a:ext cx="10701200" cy="4533507"/>
          </a:xfrm>
          <a:prstGeom prst="rect">
            <a:avLst/>
          </a:prstGeom>
          <a:noFill/>
          <a:ln>
            <a:noFill/>
          </a:ln>
        </p:spPr>
        <p:txBody>
          <a:bodyPr anchorCtr="0" anchor="t" bIns="45700" lIns="91425" spcFirstLastPara="1" rIns="91425" wrap="square" tIns="45700">
            <a:normAutofit lnSpcReduction="10000"/>
          </a:bodyPr>
          <a:lstStyle/>
          <a:p>
            <a:pPr indent="0" lvl="0" marL="0" rtl="0" algn="ctr">
              <a:lnSpc>
                <a:spcPct val="90000"/>
              </a:lnSpc>
              <a:spcBef>
                <a:spcPts val="0"/>
              </a:spcBef>
              <a:spcAft>
                <a:spcPts val="0"/>
              </a:spcAft>
              <a:buClr>
                <a:schemeClr val="dk1"/>
              </a:buClr>
              <a:buSzPts val="1800"/>
              <a:buNone/>
            </a:pPr>
            <a:r>
              <a:rPr b="1" lang="fr-FR"/>
              <a:t> </a:t>
            </a:r>
            <a:endParaRPr/>
          </a:p>
          <a:p>
            <a:pPr indent="-285750" lvl="0" marL="285750" rtl="0" algn="l">
              <a:lnSpc>
                <a:spcPct val="90000"/>
              </a:lnSpc>
              <a:spcBef>
                <a:spcPts val="360"/>
              </a:spcBef>
              <a:spcAft>
                <a:spcPts val="0"/>
              </a:spcAft>
              <a:buClr>
                <a:srgbClr val="FF0000"/>
              </a:buClr>
              <a:buSzPts val="1800"/>
              <a:buFont typeface="Noto Sans Symbols"/>
              <a:buChar char="⮚"/>
            </a:pPr>
            <a:r>
              <a:rPr b="1" lang="fr-FR">
                <a:solidFill>
                  <a:srgbClr val="FF0000"/>
                </a:solidFill>
              </a:rPr>
              <a:t>La première catégorie </a:t>
            </a:r>
            <a:r>
              <a:rPr lang="fr-FR"/>
              <a:t>est composée des non-résidents qui satisfont aux deux conditions suivantes : ils ont recueilli pendant toute la période imposable des revenus professionnels imposables en Belgique s'élevant au moins à 75 % du total de leurs revenus professionnels recueillis pendant cette période imposable de sources belge et étrangère (règle des 75 %), et ils sont résidents fiscaux d'un État membre de l'Espace économique européen autre que la Belgique. </a:t>
            </a:r>
            <a:endParaRPr/>
          </a:p>
          <a:p>
            <a:pPr indent="-285750" lvl="0" marL="285750" rtl="0" algn="l">
              <a:lnSpc>
                <a:spcPct val="90000"/>
              </a:lnSpc>
              <a:spcBef>
                <a:spcPts val="360"/>
              </a:spcBef>
              <a:spcAft>
                <a:spcPts val="0"/>
              </a:spcAft>
              <a:buClr>
                <a:schemeClr val="dk1"/>
              </a:buClr>
              <a:buSzPts val="1800"/>
              <a:buFont typeface="Noto Sans Symbols"/>
              <a:buChar char="⮚"/>
            </a:pPr>
            <a:r>
              <a:rPr lang="fr-FR"/>
              <a:t>Pour cette catégorie tous les avantages fiscaux et réductions d’impôt tant fédéraux que régionaux peuvent s’appliquer (au prorata de la durée de séjour en Belgique durant l’année).</a:t>
            </a:r>
            <a:endParaRPr/>
          </a:p>
          <a:p>
            <a:pPr indent="-285750" lvl="0" marL="285750" rtl="0" algn="l">
              <a:lnSpc>
                <a:spcPct val="90000"/>
              </a:lnSpc>
              <a:spcBef>
                <a:spcPts val="360"/>
              </a:spcBef>
              <a:spcAft>
                <a:spcPts val="0"/>
              </a:spcAft>
              <a:buClr>
                <a:schemeClr val="dk1"/>
              </a:buClr>
              <a:buSzPts val="1800"/>
              <a:buFont typeface="Noto Sans Symbols"/>
              <a:buChar char="⮚"/>
            </a:pPr>
            <a:r>
              <a:rPr lang="fr-FR"/>
              <a:t>Exemples : voir infra </a:t>
            </a:r>
            <a:endParaRPr/>
          </a:p>
          <a:p>
            <a:pPr indent="0" lvl="0" marL="0" rtl="0" algn="l">
              <a:lnSpc>
                <a:spcPct val="90000"/>
              </a:lnSpc>
              <a:spcBef>
                <a:spcPts val="360"/>
              </a:spcBef>
              <a:spcAft>
                <a:spcPts val="0"/>
              </a:spcAft>
              <a:buClr>
                <a:schemeClr val="dk1"/>
              </a:buClr>
              <a:buSzPts val="1800"/>
              <a:buNone/>
            </a:pPr>
            <a:r>
              <a:t/>
            </a:r>
            <a:endParaRPr/>
          </a:p>
        </p:txBody>
      </p:sp>
      <p:sp>
        <p:nvSpPr>
          <p:cNvPr id="265" name="Google Shape;265;p23"/>
          <p:cNvSpPr txBox="1"/>
          <p:nvPr>
            <p:ph idx="11" type="ftr"/>
          </p:nvPr>
        </p:nvSpPr>
        <p:spPr>
          <a:xfrm>
            <a:off x="8986684" y="6354000"/>
            <a:ext cx="2371316"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266" name="Google Shape;266;p23"/>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0" name="Shape 270"/>
        <p:cNvGrpSpPr/>
        <p:nvPr/>
      </p:nvGrpSpPr>
      <p:grpSpPr>
        <a:xfrm>
          <a:off x="0" y="0"/>
          <a:ext cx="0" cy="0"/>
          <a:chOff x="0" y="0"/>
          <a:chExt cx="0" cy="0"/>
        </a:xfrm>
      </p:grpSpPr>
      <p:sp>
        <p:nvSpPr>
          <p:cNvPr id="271" name="Google Shape;271;p2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br>
              <a:rPr b="1" lang="fr-FR" sz="3733" u="sng"/>
            </a:br>
            <a:r>
              <a:rPr b="1" lang="fr-FR" sz="3733" u="sng"/>
              <a:t>4. Les catégories de Non-Résidents</a:t>
            </a:r>
            <a:br>
              <a:rPr b="1" lang="fr-FR" sz="3733" u="sng">
                <a:solidFill>
                  <a:srgbClr val="C00000"/>
                </a:solidFill>
              </a:rPr>
            </a:br>
            <a:br>
              <a:rPr lang="fr-FR" sz="3733">
                <a:solidFill>
                  <a:srgbClr val="C00000"/>
                </a:solidFill>
              </a:rPr>
            </a:br>
            <a:endParaRPr sz="3733">
              <a:solidFill>
                <a:srgbClr val="C00000"/>
              </a:solidFill>
            </a:endParaRPr>
          </a:p>
        </p:txBody>
      </p:sp>
      <p:sp>
        <p:nvSpPr>
          <p:cNvPr id="272" name="Google Shape;272;p24"/>
          <p:cNvSpPr txBox="1"/>
          <p:nvPr>
            <p:ph idx="1" type="body"/>
          </p:nvPr>
        </p:nvSpPr>
        <p:spPr>
          <a:xfrm>
            <a:off x="983685" y="1417675"/>
            <a:ext cx="10520927" cy="4533507"/>
          </a:xfrm>
          <a:prstGeom prst="rect">
            <a:avLst/>
          </a:prstGeom>
          <a:noFill/>
          <a:ln>
            <a:noFill/>
          </a:ln>
        </p:spPr>
        <p:txBody>
          <a:bodyPr anchorCtr="0" anchor="t" bIns="45700" lIns="91425" spcFirstLastPara="1" rIns="91425" wrap="square" tIns="45700">
            <a:normAutofit fontScale="92500"/>
          </a:bodyPr>
          <a:lstStyle/>
          <a:p>
            <a:pPr indent="0" lvl="0" marL="0" rtl="0" algn="ctr">
              <a:lnSpc>
                <a:spcPct val="90000"/>
              </a:lnSpc>
              <a:spcBef>
                <a:spcPts val="0"/>
              </a:spcBef>
              <a:spcAft>
                <a:spcPts val="0"/>
              </a:spcAft>
              <a:buClr>
                <a:schemeClr val="dk1"/>
              </a:buClr>
              <a:buSzPct val="69498"/>
              <a:buNone/>
            </a:pPr>
            <a:r>
              <a:rPr b="1" lang="fr-FR"/>
              <a:t> </a:t>
            </a:r>
            <a:endParaRPr/>
          </a:p>
          <a:p>
            <a:pPr indent="-285750" lvl="0" marL="285750" rtl="0" algn="l">
              <a:lnSpc>
                <a:spcPct val="90000"/>
              </a:lnSpc>
              <a:spcBef>
                <a:spcPts val="360"/>
              </a:spcBef>
              <a:spcAft>
                <a:spcPts val="0"/>
              </a:spcAft>
              <a:buClr>
                <a:srgbClr val="FF0000"/>
              </a:buClr>
              <a:buSzPct val="69498"/>
              <a:buFont typeface="Noto Sans Symbols"/>
              <a:buChar char="⮚"/>
            </a:pPr>
            <a:r>
              <a:rPr b="1" lang="fr-FR">
                <a:solidFill>
                  <a:srgbClr val="FF0000"/>
                </a:solidFill>
              </a:rPr>
              <a:t>La deuxième catégorie </a:t>
            </a:r>
            <a:r>
              <a:rPr lang="fr-FR"/>
              <a:t>vise les non-résidents qui ont satisfait à la règle des 75 %, mais ne sont pas résidents fiscaux d’un État membre de l’Espace économique européen autre que la Belgique pendant toute la période imposable. Ces derniers bénéficient des avantages fiscaux fédéraux (telle la quotité exemptée ou le la déduction des rentes alimentaires, mais n’ont droit à aucune des réductions d’impôt régionales (comme l’amortissement en capital d'emprunts hypothécaires en vue d'acquérir une habitation).</a:t>
            </a:r>
            <a:endParaRPr/>
          </a:p>
          <a:p>
            <a:pPr indent="-171450" lvl="0" marL="285750" rtl="0" algn="l">
              <a:lnSpc>
                <a:spcPct val="90000"/>
              </a:lnSpc>
              <a:spcBef>
                <a:spcPts val="360"/>
              </a:spcBef>
              <a:spcAft>
                <a:spcPts val="0"/>
              </a:spcAft>
              <a:buClr>
                <a:schemeClr val="dk1"/>
              </a:buClr>
              <a:buSzPct val="69498"/>
              <a:buFont typeface="Noto Sans Symbols"/>
              <a:buNone/>
            </a:pPr>
            <a:r>
              <a:t/>
            </a:r>
            <a:endParaRPr/>
          </a:p>
          <a:p>
            <a:pPr indent="-285750" lvl="0" marL="285750" rtl="0" algn="l">
              <a:lnSpc>
                <a:spcPct val="90000"/>
              </a:lnSpc>
              <a:spcBef>
                <a:spcPts val="360"/>
              </a:spcBef>
              <a:spcAft>
                <a:spcPts val="0"/>
              </a:spcAft>
              <a:buClr>
                <a:schemeClr val="dk1"/>
              </a:buClr>
              <a:buSzPct val="69498"/>
              <a:buFont typeface="Noto Sans Symbols"/>
              <a:buChar char="⮚"/>
            </a:pPr>
            <a:r>
              <a:rPr lang="fr-FR"/>
              <a:t>Enfin</a:t>
            </a:r>
            <a:r>
              <a:rPr b="1" lang="fr-FR"/>
              <a:t>, </a:t>
            </a:r>
            <a:r>
              <a:rPr b="1" lang="fr-FR">
                <a:solidFill>
                  <a:srgbClr val="FF0000"/>
                </a:solidFill>
              </a:rPr>
              <a:t>la troisième catégorie </a:t>
            </a:r>
            <a:r>
              <a:rPr lang="fr-FR"/>
              <a:t>est composée des non-résidents « ordinaires » qui ne satisfont à aucune des deux conditions précitées et qui dès lors ne peuvent prétendre à aucun des avantages fiscaux.</a:t>
            </a:r>
            <a:endParaRPr/>
          </a:p>
        </p:txBody>
      </p:sp>
      <p:sp>
        <p:nvSpPr>
          <p:cNvPr id="273" name="Google Shape;273;p24"/>
          <p:cNvSpPr txBox="1"/>
          <p:nvPr>
            <p:ph idx="11" type="ftr"/>
          </p:nvPr>
        </p:nvSpPr>
        <p:spPr>
          <a:xfrm>
            <a:off x="8878529" y="6354000"/>
            <a:ext cx="2479471"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274" name="Google Shape;274;p24"/>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78" name="Shape 278"/>
        <p:cNvGrpSpPr/>
        <p:nvPr/>
      </p:nvGrpSpPr>
      <p:grpSpPr>
        <a:xfrm>
          <a:off x="0" y="0"/>
          <a:ext cx="0" cy="0"/>
          <a:chOff x="0" y="0"/>
          <a:chExt cx="0" cy="0"/>
        </a:xfrm>
      </p:grpSpPr>
      <p:sp>
        <p:nvSpPr>
          <p:cNvPr id="279" name="Google Shape;279;p25"/>
          <p:cNvSpPr txBox="1"/>
          <p:nvPr>
            <p:ph type="title"/>
          </p:nvPr>
        </p:nvSpPr>
        <p:spPr>
          <a:xfrm>
            <a:off x="686834" y="1153572"/>
            <a:ext cx="3200400" cy="4461163"/>
          </a:xfrm>
          <a:prstGeom prst="rect">
            <a:avLst/>
          </a:prstGeom>
          <a:noFill/>
          <a:ln>
            <a:noFill/>
          </a:ln>
        </p:spPr>
        <p:txBody>
          <a:bodyPr anchorCtr="0" anchor="ctr" bIns="45700" lIns="91425" spcFirstLastPara="1" rIns="91425" wrap="square" tIns="45700">
            <a:normAutofit/>
          </a:bodyPr>
          <a:lstStyle/>
          <a:p>
            <a:pPr indent="0" lvl="0" marL="177800" rtl="0" algn="l">
              <a:lnSpc>
                <a:spcPct val="90000"/>
              </a:lnSpc>
              <a:spcBef>
                <a:spcPts val="0"/>
              </a:spcBef>
              <a:spcAft>
                <a:spcPts val="0"/>
              </a:spcAft>
              <a:buClr>
                <a:srgbClr val="0070C0"/>
              </a:buClr>
              <a:buSzPts val="3733"/>
              <a:buFont typeface="Arial"/>
              <a:buNone/>
            </a:pPr>
            <a:br>
              <a:rPr b="1" lang="fr-FR" sz="3700" u="sng">
                <a:solidFill>
                  <a:srgbClr val="FFFFFF"/>
                </a:solidFill>
              </a:rPr>
            </a:br>
            <a:br>
              <a:rPr b="1" lang="fr-FR" sz="3700" u="sng">
                <a:solidFill>
                  <a:srgbClr val="FFFFFF"/>
                </a:solidFill>
              </a:rPr>
            </a:br>
            <a:r>
              <a:rPr b="1" lang="fr-FR" sz="3700" u="sng">
                <a:solidFill>
                  <a:srgbClr val="FFFFFF"/>
                </a:solidFill>
              </a:rPr>
              <a:t>4. Les catégories de Non-Résidents</a:t>
            </a:r>
            <a:br>
              <a:rPr b="1" lang="fr-FR" sz="3700" u="sng">
                <a:solidFill>
                  <a:srgbClr val="FFFFFF"/>
                </a:solidFill>
              </a:rPr>
            </a:br>
            <a:br>
              <a:rPr lang="fr-FR" sz="3700">
                <a:solidFill>
                  <a:srgbClr val="FFFFFF"/>
                </a:solidFill>
              </a:rPr>
            </a:br>
            <a:endParaRPr sz="3700">
              <a:solidFill>
                <a:srgbClr val="FFFFFF"/>
              </a:solidFill>
            </a:endParaRPr>
          </a:p>
        </p:txBody>
      </p:sp>
      <p:sp>
        <p:nvSpPr>
          <p:cNvPr id="280" name="Google Shape;280;p25"/>
          <p:cNvSpPr txBox="1"/>
          <p:nvPr>
            <p:ph idx="1" type="body"/>
          </p:nvPr>
        </p:nvSpPr>
        <p:spPr>
          <a:xfrm>
            <a:off x="686834" y="591344"/>
            <a:ext cx="10666965" cy="5585619"/>
          </a:xfrm>
          <a:prstGeom prst="rect">
            <a:avLst/>
          </a:prstGeom>
          <a:noFill/>
          <a:ln>
            <a:noFill/>
          </a:ln>
        </p:spPr>
        <p:txBody>
          <a:bodyPr anchorCtr="0" anchor="ctr"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r>
              <a:t/>
            </a:r>
            <a:endParaRPr sz="2400"/>
          </a:p>
          <a:p>
            <a:pPr indent="-285750" lvl="0" marL="285750" rtl="0" algn="l">
              <a:lnSpc>
                <a:spcPct val="90000"/>
              </a:lnSpc>
              <a:spcBef>
                <a:spcPts val="360"/>
              </a:spcBef>
              <a:spcAft>
                <a:spcPts val="0"/>
              </a:spcAft>
              <a:buClr>
                <a:srgbClr val="FF0000"/>
              </a:buClr>
              <a:buSzPts val="1800"/>
              <a:buFont typeface="Noto Sans Symbols"/>
              <a:buChar char="⮚"/>
            </a:pPr>
            <a:r>
              <a:rPr b="1" lang="fr-FR" sz="2400"/>
              <a:t>Il y a toutefois l’exception notable des  habitants du Luxembourg des Pays-Bas et de la France </a:t>
            </a:r>
            <a:endParaRPr sz="2400"/>
          </a:p>
          <a:p>
            <a:pPr indent="-285750" lvl="0" marL="285750" rtl="0" algn="l">
              <a:lnSpc>
                <a:spcPct val="90000"/>
              </a:lnSpc>
              <a:spcBef>
                <a:spcPts val="360"/>
              </a:spcBef>
              <a:spcAft>
                <a:spcPts val="0"/>
              </a:spcAft>
              <a:buClr>
                <a:schemeClr val="dk1"/>
              </a:buClr>
              <a:buSzPts val="1800"/>
              <a:buFont typeface="Noto Sans Symbols"/>
              <a:buChar char="⮚"/>
            </a:pPr>
            <a:r>
              <a:rPr lang="fr-FR" sz="2400"/>
              <a:t>Ceux-ci peuvent qui malgré tout peuvent revendiquer les mesures relatives aux déductions personnelles, abattements et réductions mais réduites c'est-à-dire  au prorata des rémunérations de travailleurs, des bénéfices et des profits d'une activité professionnelle indépendante, imposables en Belgique, par rapport au total des revenus professionnels (s’il est un habitant de la France) ou  au prorata des revenus imposables en Belgique par rapport au total du revenu mondial (s’il est  un habitant des Pays-Bas ou du Luxembourg).</a:t>
            </a:r>
            <a:endParaRPr/>
          </a:p>
          <a:p>
            <a:pPr indent="-285750" lvl="0" marL="285750" rtl="0" algn="l">
              <a:lnSpc>
                <a:spcPct val="90000"/>
              </a:lnSpc>
              <a:spcBef>
                <a:spcPts val="360"/>
              </a:spcBef>
              <a:spcAft>
                <a:spcPts val="0"/>
              </a:spcAft>
              <a:buClr>
                <a:schemeClr val="dk1"/>
              </a:buClr>
              <a:buSzPts val="1800"/>
              <a:buFont typeface="Noto Sans Symbols"/>
              <a:buChar char="⮚"/>
            </a:pPr>
            <a:r>
              <a:rPr lang="fr-FR" sz="2400"/>
              <a:t>Circulaire 41/15 du 3 décembre 2015</a:t>
            </a:r>
            <a:endParaRPr/>
          </a:p>
        </p:txBody>
      </p:sp>
      <p:sp>
        <p:nvSpPr>
          <p:cNvPr id="281" name="Google Shape;281;p25"/>
          <p:cNvSpPr txBox="1"/>
          <p:nvPr>
            <p:ph idx="11" type="ftr"/>
          </p:nvPr>
        </p:nvSpPr>
        <p:spPr>
          <a:xfrm>
            <a:off x="4038600" y="6356350"/>
            <a:ext cx="5251174" cy="365125"/>
          </a:xfrm>
          <a:prstGeom prst="rect">
            <a:avLst/>
          </a:prstGeom>
          <a:noFill/>
          <a:ln>
            <a:noFill/>
          </a:ln>
        </p:spPr>
        <p:txBody>
          <a:bodyPr anchorCtr="0" anchor="ctr" bIns="45700" lIns="91425" spcFirstLastPara="1" rIns="91425" wrap="square" tIns="45700">
            <a:normAutofit/>
          </a:bodyPr>
          <a:lstStyle/>
          <a:p>
            <a:pPr indent="0" lvl="0" marL="0" marR="0" rtl="0" algn="ctr">
              <a:spcBef>
                <a:spcPts val="0"/>
              </a:spcBef>
              <a:spcAft>
                <a:spcPts val="600"/>
              </a:spcAft>
              <a:buClr>
                <a:srgbClr val="888888"/>
              </a:buClr>
              <a:buSzPts val="1200"/>
              <a:buFont typeface="Arial"/>
              <a:buNone/>
            </a:pPr>
            <a:r>
              <a:rPr lang="fr-FR">
                <a:latin typeface="Arial"/>
                <a:ea typeface="Arial"/>
                <a:cs typeface="Arial"/>
                <a:sym typeface="Arial"/>
              </a:rPr>
              <a:t>www.coppensfiscaliste.be</a:t>
            </a:r>
            <a:endParaRPr/>
          </a:p>
        </p:txBody>
      </p:sp>
      <p:sp>
        <p:nvSpPr>
          <p:cNvPr id="282" name="Google Shape;282;p25"/>
          <p:cNvSpPr txBox="1"/>
          <p:nvPr>
            <p:ph idx="12" type="sldNum"/>
          </p:nvPr>
        </p:nvSpPr>
        <p:spPr>
          <a:xfrm>
            <a:off x="9541564" y="6356350"/>
            <a:ext cx="1812235" cy="365125"/>
          </a:xfrm>
          <a:prstGeom prst="rect">
            <a:avLst/>
          </a:prstGeom>
          <a:noFill/>
          <a:ln>
            <a:noFill/>
          </a:ln>
        </p:spPr>
        <p:txBody>
          <a:bodyPr anchorCtr="0" anchor="ctr" bIns="45700" lIns="91425" spcFirstLastPara="1" rIns="91425" wrap="square" tIns="45700">
            <a:normAutofit/>
          </a:bodyPr>
          <a:lstStyle/>
          <a:p>
            <a:pPr indent="0" lvl="0" marL="0" marR="0" rtl="0" algn="r">
              <a:spcBef>
                <a:spcPts val="0"/>
              </a:spcBef>
              <a:spcAft>
                <a:spcPts val="600"/>
              </a:spcAft>
              <a:buClr>
                <a:srgbClr val="888888"/>
              </a:buClr>
              <a:buSzPts val="1200"/>
              <a:buFont typeface="Arial"/>
              <a:buNone/>
            </a:pPr>
            <a:fld id="{00000000-1234-1234-1234-123412341234}" type="slidenum">
              <a:rPr lang="fr-FR">
                <a:latin typeface="Arial"/>
                <a:ea typeface="Arial"/>
                <a:cs typeface="Arial"/>
                <a:sym typeface="Arial"/>
              </a:rPr>
              <a:t>‹#›</a:t>
            </a:fld>
            <a:endParaRPr>
              <a:latin typeface="Arial"/>
              <a:ea typeface="Arial"/>
              <a:cs typeface="Arial"/>
              <a:sym typeface="Arial"/>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86" name="Shape 286"/>
        <p:cNvGrpSpPr/>
        <p:nvPr/>
      </p:nvGrpSpPr>
      <p:grpSpPr>
        <a:xfrm>
          <a:off x="0" y="0"/>
          <a:ext cx="0" cy="0"/>
          <a:chOff x="0" y="0"/>
          <a:chExt cx="0" cy="0"/>
        </a:xfrm>
      </p:grpSpPr>
      <p:sp>
        <p:nvSpPr>
          <p:cNvPr id="287" name="Google Shape;287;p2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br>
              <a:rPr b="1" lang="fr-FR" sz="3733" u="sng"/>
            </a:br>
            <a:r>
              <a:rPr b="1" lang="fr-FR" sz="3733" u="sng"/>
              <a:t>4. Les catégories de Non-Résidents : déclaration fiscale</a:t>
            </a:r>
            <a:br>
              <a:rPr b="1" lang="fr-FR" sz="3733" u="sng">
                <a:solidFill>
                  <a:srgbClr val="C00000"/>
                </a:solidFill>
              </a:rPr>
            </a:br>
            <a:br>
              <a:rPr lang="fr-FR" sz="3733">
                <a:solidFill>
                  <a:srgbClr val="C00000"/>
                </a:solidFill>
              </a:rPr>
            </a:br>
            <a:endParaRPr sz="3733">
              <a:solidFill>
                <a:srgbClr val="C00000"/>
              </a:solidFill>
            </a:endParaRPr>
          </a:p>
        </p:txBody>
      </p:sp>
      <p:sp>
        <p:nvSpPr>
          <p:cNvPr id="288" name="Google Shape;288;p26"/>
          <p:cNvSpPr txBox="1"/>
          <p:nvPr>
            <p:ph idx="1" type="body"/>
          </p:nvPr>
        </p:nvSpPr>
        <p:spPr>
          <a:xfrm>
            <a:off x="1055440" y="1376772"/>
            <a:ext cx="10520927" cy="4533507"/>
          </a:xfrm>
          <a:prstGeom prst="rect">
            <a:avLst/>
          </a:prstGeom>
          <a:noFill/>
          <a:ln>
            <a:noFill/>
          </a:ln>
        </p:spPr>
        <p:txBody>
          <a:bodyPr anchorCtr="0" anchor="t" bIns="45700" lIns="91425" spcFirstLastPara="1" rIns="91425" wrap="square" tIns="45700">
            <a:normAutofit fontScale="77500" lnSpcReduction="20000"/>
          </a:bodyPr>
          <a:lstStyle/>
          <a:p>
            <a:pPr indent="0" lvl="0" marL="0" rtl="0" algn="l">
              <a:lnSpc>
                <a:spcPct val="90000"/>
              </a:lnSpc>
              <a:spcBef>
                <a:spcPts val="0"/>
              </a:spcBef>
              <a:spcAft>
                <a:spcPts val="0"/>
              </a:spcAft>
              <a:buClr>
                <a:schemeClr val="dk1"/>
              </a:buClr>
              <a:buSzPct val="82949"/>
              <a:buNone/>
            </a:pPr>
            <a:r>
              <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On ne peut pas cocher plus d'un des codes précités, étant donné que, d'une part, on ne peut appartenir pour une même période imposable qu'à une seule catégorie de non-habitants du royaume, et d'autre part, lorsqu’on  appartient à la première catégorie,  on ne peut être « localisé » que dans une seule région pour toute la période imposable</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La distinction entre les catégories de non-habitants du royaume est  importante pour compléter la déclaration : « </a:t>
            </a:r>
            <a:r>
              <a:rPr i="1" lang="fr-FR"/>
              <a:t>vous ne pouvez compléter les rubriques signalées par un « (**) » ou un « (*) » que selon la catégorie à laquelle vous appartenez </a:t>
            </a:r>
            <a:r>
              <a:rPr lang="fr-FR"/>
              <a:t>»</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L'administration fiscale peut vérifier la condition de résidence fiscale dans un « Etat membre de l'Espace économique européen autre que la Belgique » pendant toute la période imposable, uniquement à l'aide d'une attestation émanant de l'administration fiscale compétente de cet Etat d'où il ressort que l’on a maintenu sa résidence fiscale pendant toute la période  imposable</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Il est conseillé de joindre cette attestation à votre déclaration si on a complété une ou plusieurs rubriques signalées par un « (**) » du cadre IX, X ou XI</a:t>
            </a:r>
            <a:endParaRPr/>
          </a:p>
          <a:p>
            <a:pPr indent="-171450" lvl="0" marL="285750" rtl="0" algn="l">
              <a:lnSpc>
                <a:spcPct val="90000"/>
              </a:lnSpc>
              <a:spcBef>
                <a:spcPts val="360"/>
              </a:spcBef>
              <a:spcAft>
                <a:spcPts val="0"/>
              </a:spcAft>
              <a:buClr>
                <a:schemeClr val="dk1"/>
              </a:buClr>
              <a:buSzPct val="82949"/>
              <a:buFont typeface="Noto Sans Symbols"/>
              <a:buNone/>
            </a:pPr>
            <a:r>
              <a:t/>
            </a:r>
            <a:endParaRPr/>
          </a:p>
        </p:txBody>
      </p:sp>
      <p:sp>
        <p:nvSpPr>
          <p:cNvPr id="289" name="Google Shape;289;p26"/>
          <p:cNvSpPr txBox="1"/>
          <p:nvPr>
            <p:ph idx="11" type="ftr"/>
          </p:nvPr>
        </p:nvSpPr>
        <p:spPr>
          <a:xfrm>
            <a:off x="8809703" y="6354000"/>
            <a:ext cx="2548297"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290" name="Google Shape;290;p26"/>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94" name="Shape 294"/>
        <p:cNvGrpSpPr/>
        <p:nvPr/>
      </p:nvGrpSpPr>
      <p:grpSpPr>
        <a:xfrm>
          <a:off x="0" y="0"/>
          <a:ext cx="0" cy="0"/>
          <a:chOff x="0" y="0"/>
          <a:chExt cx="0" cy="0"/>
        </a:xfrm>
      </p:grpSpPr>
      <p:sp>
        <p:nvSpPr>
          <p:cNvPr id="295" name="Google Shape;295;p2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br>
              <a:rPr b="1" lang="fr-FR" sz="3733" u="sng"/>
            </a:br>
            <a:r>
              <a:rPr b="1" lang="fr-FR" sz="3733" u="sng"/>
              <a:t>4. Les catégories de Non-Résidents : déclaration fiscale</a:t>
            </a:r>
            <a:br>
              <a:rPr b="1" lang="fr-FR" sz="3733" u="sng">
                <a:solidFill>
                  <a:srgbClr val="C00000"/>
                </a:solidFill>
              </a:rPr>
            </a:br>
            <a:br>
              <a:rPr lang="fr-FR" sz="3733">
                <a:solidFill>
                  <a:srgbClr val="C00000"/>
                </a:solidFill>
              </a:rPr>
            </a:br>
            <a:endParaRPr sz="3733">
              <a:solidFill>
                <a:srgbClr val="C00000"/>
              </a:solidFill>
            </a:endParaRPr>
          </a:p>
        </p:txBody>
      </p:sp>
      <p:sp>
        <p:nvSpPr>
          <p:cNvPr id="296" name="Google Shape;296;p27"/>
          <p:cNvSpPr txBox="1"/>
          <p:nvPr>
            <p:ph idx="1" type="body"/>
          </p:nvPr>
        </p:nvSpPr>
        <p:spPr>
          <a:xfrm>
            <a:off x="1055440" y="1376772"/>
            <a:ext cx="10520927" cy="453350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1665"/>
              <a:buNone/>
            </a:pPr>
            <a:r>
              <a:t/>
            </a:r>
            <a:endParaRPr sz="1665">
              <a:solidFill>
                <a:srgbClr val="FF0000"/>
              </a:solidFill>
            </a:endParaRPr>
          </a:p>
          <a:p>
            <a:pPr indent="-285750" lvl="0" marL="285750" rtl="0" algn="l">
              <a:lnSpc>
                <a:spcPct val="90000"/>
              </a:lnSpc>
              <a:spcBef>
                <a:spcPts val="333"/>
              </a:spcBef>
              <a:spcAft>
                <a:spcPts val="0"/>
              </a:spcAft>
              <a:buClr>
                <a:srgbClr val="FF0000"/>
              </a:buClr>
              <a:buSzPts val="1665"/>
              <a:buFont typeface="Noto Sans Symbols"/>
              <a:buChar char="⮚"/>
            </a:pPr>
            <a:r>
              <a:rPr b="1" lang="fr-FR" sz="1665">
                <a:solidFill>
                  <a:srgbClr val="FF0000"/>
                </a:solidFill>
              </a:rPr>
              <a:t>Règles de localisation dans une seule Région </a:t>
            </a:r>
            <a:r>
              <a:rPr lang="fr-FR" sz="1665"/>
              <a:t>(</a:t>
            </a:r>
            <a:r>
              <a:rPr lang="fr-FR" sz="1665" u="sng"/>
              <a:t>pour 1</a:t>
            </a:r>
            <a:r>
              <a:rPr baseline="30000" lang="fr-FR" sz="1665" u="sng"/>
              <a:t>ère</a:t>
            </a:r>
            <a:r>
              <a:rPr lang="fr-FR" sz="1665" u="sng"/>
              <a:t> catégorie de non-habitants du royaume</a:t>
            </a:r>
            <a:r>
              <a:rPr lang="fr-FR" sz="1665"/>
              <a:t>) :</a:t>
            </a:r>
            <a:endParaRPr/>
          </a:p>
          <a:p>
            <a:pPr indent="-105727" lvl="0" marL="0" rtl="0" algn="l">
              <a:lnSpc>
                <a:spcPct val="90000"/>
              </a:lnSpc>
              <a:spcBef>
                <a:spcPts val="333"/>
              </a:spcBef>
              <a:spcAft>
                <a:spcPts val="0"/>
              </a:spcAft>
              <a:buClr>
                <a:schemeClr val="dk1"/>
              </a:buClr>
              <a:buSzPts val="1665"/>
              <a:buChar char="•"/>
            </a:pPr>
            <a:r>
              <a:rPr lang="fr-FR" sz="1665"/>
              <a:t>1° lorsque le non-résident a obtenu ses revenus professionnels imposables en Belgique dans une seule région, il est censé être localisé dans cette région ;</a:t>
            </a:r>
            <a:endParaRPr/>
          </a:p>
          <a:p>
            <a:pPr indent="0" lvl="0" marL="0" rtl="0" algn="l">
              <a:lnSpc>
                <a:spcPct val="90000"/>
              </a:lnSpc>
              <a:spcBef>
                <a:spcPts val="333"/>
              </a:spcBef>
              <a:spcAft>
                <a:spcPts val="0"/>
              </a:spcAft>
              <a:buClr>
                <a:schemeClr val="dk1"/>
              </a:buClr>
              <a:buSzPts val="1665"/>
              <a:buNone/>
            </a:pPr>
            <a:r>
              <a:t/>
            </a:r>
            <a:endParaRPr sz="1665"/>
          </a:p>
          <a:p>
            <a:pPr indent="-105727" lvl="0" marL="0" rtl="0" algn="l">
              <a:lnSpc>
                <a:spcPct val="90000"/>
              </a:lnSpc>
              <a:spcBef>
                <a:spcPts val="333"/>
              </a:spcBef>
              <a:spcAft>
                <a:spcPts val="0"/>
              </a:spcAft>
              <a:buClr>
                <a:schemeClr val="dk1"/>
              </a:buClr>
              <a:buSzPts val="1665"/>
              <a:buChar char="•"/>
            </a:pPr>
            <a:r>
              <a:rPr lang="fr-FR" sz="1665"/>
              <a:t>2° lorsque le non-résident a obtenu ses revenus professionnels imposables en Belgique dans plusieurs régions, il est censé être localisé dans la région où le revenu professionnel net le plus élevé - calculé à deux décimales - a été obtenu ;</a:t>
            </a:r>
            <a:endParaRPr/>
          </a:p>
          <a:p>
            <a:pPr indent="0" lvl="0" marL="0" rtl="0" algn="l">
              <a:lnSpc>
                <a:spcPct val="90000"/>
              </a:lnSpc>
              <a:spcBef>
                <a:spcPts val="333"/>
              </a:spcBef>
              <a:spcAft>
                <a:spcPts val="0"/>
              </a:spcAft>
              <a:buClr>
                <a:schemeClr val="dk1"/>
              </a:buClr>
              <a:buSzPts val="1665"/>
              <a:buNone/>
            </a:pPr>
            <a:r>
              <a:t/>
            </a:r>
            <a:endParaRPr sz="1665"/>
          </a:p>
          <a:p>
            <a:pPr indent="-105727" lvl="0" marL="0" rtl="0" algn="l">
              <a:lnSpc>
                <a:spcPct val="90000"/>
              </a:lnSpc>
              <a:spcBef>
                <a:spcPts val="333"/>
              </a:spcBef>
              <a:spcAft>
                <a:spcPts val="0"/>
              </a:spcAft>
              <a:buClr>
                <a:schemeClr val="dk1"/>
              </a:buClr>
              <a:buSzPts val="1665"/>
              <a:buChar char="•"/>
            </a:pPr>
            <a:r>
              <a:rPr lang="fr-FR" sz="1665"/>
              <a:t>3° lorsque le non-résident a obtenu ses revenus professionnels imposables en Belgique dans plusieurs régions et qu'il a, soit obtenu dans chaque région un même revenu professionnel net - calculé à deux décimales -, soit obtenu dans deux régions un même revenu professionnel net le plus élevé, il est</a:t>
            </a:r>
            <a:endParaRPr/>
          </a:p>
          <a:p>
            <a:pPr indent="-105727" lvl="0" marL="0" rtl="0" algn="l">
              <a:lnSpc>
                <a:spcPct val="90000"/>
              </a:lnSpc>
              <a:spcBef>
                <a:spcPts val="333"/>
              </a:spcBef>
              <a:spcAft>
                <a:spcPts val="0"/>
              </a:spcAft>
              <a:buClr>
                <a:schemeClr val="dk1"/>
              </a:buClr>
              <a:buSzPts val="1665"/>
              <a:buChar char="•"/>
            </a:pPr>
            <a:r>
              <a:rPr lang="fr-FR" sz="1665"/>
              <a:t>censé être localisé dans la région où le plus grand nombre de jours de travail effectivement prestés a été réalisé ;</a:t>
            </a:r>
            <a:endParaRPr/>
          </a:p>
          <a:p>
            <a:pPr indent="0" lvl="0" marL="0" rtl="0" algn="l">
              <a:lnSpc>
                <a:spcPct val="90000"/>
              </a:lnSpc>
              <a:spcBef>
                <a:spcPts val="333"/>
              </a:spcBef>
              <a:spcAft>
                <a:spcPts val="0"/>
              </a:spcAft>
              <a:buClr>
                <a:schemeClr val="dk1"/>
              </a:buClr>
              <a:buSzPts val="1665"/>
              <a:buNone/>
            </a:pPr>
            <a:r>
              <a:t/>
            </a:r>
            <a:endParaRPr sz="1665"/>
          </a:p>
          <a:p>
            <a:pPr indent="-105727" lvl="0" marL="0" rtl="0" algn="l">
              <a:lnSpc>
                <a:spcPct val="90000"/>
              </a:lnSpc>
              <a:spcBef>
                <a:spcPts val="333"/>
              </a:spcBef>
              <a:spcAft>
                <a:spcPts val="0"/>
              </a:spcAft>
              <a:buClr>
                <a:schemeClr val="dk1"/>
              </a:buClr>
              <a:buSzPts val="1665"/>
              <a:buChar char="•"/>
            </a:pPr>
            <a:r>
              <a:rPr lang="fr-FR" sz="1665"/>
              <a:t>4° lorsque le non-résident a obtenu le même revenu professionnel net le plus élevé dans plus d'une région et que dans chacune de ces régions, il a presté le même nombre de jours de travail effectif, il est censé être localisé dans la région dans laquelle il était localisé lors de la précédente période imposable</a:t>
            </a:r>
            <a:endParaRPr/>
          </a:p>
          <a:p>
            <a:pPr indent="-180022" lvl="0" marL="285750" rtl="0" algn="l">
              <a:lnSpc>
                <a:spcPct val="90000"/>
              </a:lnSpc>
              <a:spcBef>
                <a:spcPts val="333"/>
              </a:spcBef>
              <a:spcAft>
                <a:spcPts val="0"/>
              </a:spcAft>
              <a:buClr>
                <a:schemeClr val="dk1"/>
              </a:buClr>
              <a:buSzPts val="1665"/>
              <a:buFont typeface="Noto Sans Symbols"/>
              <a:buNone/>
            </a:pPr>
            <a:r>
              <a:t/>
            </a:r>
            <a:endParaRPr sz="1665"/>
          </a:p>
        </p:txBody>
      </p:sp>
      <p:sp>
        <p:nvSpPr>
          <p:cNvPr id="297" name="Google Shape;297;p27"/>
          <p:cNvSpPr txBox="1"/>
          <p:nvPr>
            <p:ph idx="11" type="ftr"/>
          </p:nvPr>
        </p:nvSpPr>
        <p:spPr>
          <a:xfrm>
            <a:off x="9104671" y="6354000"/>
            <a:ext cx="2253329"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298" name="Google Shape;298;p27"/>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02" name="Shape 302"/>
        <p:cNvGrpSpPr/>
        <p:nvPr/>
      </p:nvGrpSpPr>
      <p:grpSpPr>
        <a:xfrm>
          <a:off x="0" y="0"/>
          <a:ext cx="0" cy="0"/>
          <a:chOff x="0" y="0"/>
          <a:chExt cx="0" cy="0"/>
        </a:xfrm>
      </p:grpSpPr>
      <p:sp>
        <p:nvSpPr>
          <p:cNvPr id="303" name="Google Shape;303;p2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br>
              <a:rPr b="1" lang="fr-FR" sz="3733" u="sng"/>
            </a:br>
            <a:r>
              <a:rPr b="1" lang="fr-FR" sz="3733" u="sng"/>
              <a:t>4. Les catégories de Non-Résidents : déclaration fiscale</a:t>
            </a:r>
            <a:br>
              <a:rPr b="1" lang="fr-FR" sz="3733" u="sng">
                <a:solidFill>
                  <a:srgbClr val="C00000"/>
                </a:solidFill>
              </a:rPr>
            </a:br>
            <a:br>
              <a:rPr lang="fr-FR" sz="3733">
                <a:solidFill>
                  <a:srgbClr val="C00000"/>
                </a:solidFill>
              </a:rPr>
            </a:br>
            <a:endParaRPr sz="3733">
              <a:solidFill>
                <a:srgbClr val="C00000"/>
              </a:solidFill>
            </a:endParaRPr>
          </a:p>
        </p:txBody>
      </p:sp>
      <p:sp>
        <p:nvSpPr>
          <p:cNvPr id="304" name="Google Shape;304;p28"/>
          <p:cNvSpPr txBox="1"/>
          <p:nvPr>
            <p:ph idx="1" type="body"/>
          </p:nvPr>
        </p:nvSpPr>
        <p:spPr>
          <a:xfrm>
            <a:off x="1055440" y="1376772"/>
            <a:ext cx="10520927" cy="4533507"/>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90000"/>
              </a:lnSpc>
              <a:spcBef>
                <a:spcPts val="0"/>
              </a:spcBef>
              <a:spcAft>
                <a:spcPts val="0"/>
              </a:spcAft>
              <a:buClr>
                <a:schemeClr val="dk1"/>
              </a:buClr>
              <a:buSzPct val="69498"/>
              <a:buNone/>
            </a:pPr>
            <a:r>
              <a:t/>
            </a:r>
            <a:endParaRPr>
              <a:solidFill>
                <a:srgbClr val="FF0000"/>
              </a:solidFill>
            </a:endParaRPr>
          </a:p>
          <a:p>
            <a:pPr indent="0" lvl="0" marL="0" rtl="0" algn="l">
              <a:lnSpc>
                <a:spcPct val="90000"/>
              </a:lnSpc>
              <a:spcBef>
                <a:spcPts val="360"/>
              </a:spcBef>
              <a:spcAft>
                <a:spcPts val="0"/>
              </a:spcAft>
              <a:buClr>
                <a:srgbClr val="FF0000"/>
              </a:buClr>
              <a:buSzPct val="69498"/>
              <a:buNone/>
            </a:pPr>
            <a:r>
              <a:rPr b="1" lang="fr-FR">
                <a:solidFill>
                  <a:srgbClr val="FF0000"/>
                </a:solidFill>
              </a:rPr>
              <a:t>Points de rattachement pour déterminer dans quelle région les revenus</a:t>
            </a:r>
            <a:r>
              <a:rPr lang="fr-FR"/>
              <a:t> :</a:t>
            </a:r>
            <a:endParaRPr/>
          </a:p>
          <a:p>
            <a:pPr indent="-285750" lvl="0" marL="285750" rtl="0" algn="l">
              <a:lnSpc>
                <a:spcPct val="90000"/>
              </a:lnSpc>
              <a:spcBef>
                <a:spcPts val="360"/>
              </a:spcBef>
              <a:spcAft>
                <a:spcPts val="0"/>
              </a:spcAft>
              <a:buClr>
                <a:schemeClr val="dk1"/>
              </a:buClr>
              <a:buSzPct val="69498"/>
              <a:buFont typeface="Noto Sans Symbols"/>
              <a:buChar char="⮚"/>
            </a:pPr>
            <a:r>
              <a:rPr lang="fr-FR" u="sng"/>
              <a:t>Les rémunérations des travailleurs : </a:t>
            </a:r>
            <a:endParaRPr/>
          </a:p>
          <a:p>
            <a:pPr indent="-285750" lvl="0" marL="285750" rtl="0" algn="l">
              <a:lnSpc>
                <a:spcPct val="90000"/>
              </a:lnSpc>
              <a:spcBef>
                <a:spcPts val="360"/>
              </a:spcBef>
              <a:spcAft>
                <a:spcPts val="0"/>
              </a:spcAft>
              <a:buClr>
                <a:schemeClr val="dk1"/>
              </a:buClr>
              <a:buSzPct val="69498"/>
              <a:buFont typeface="Noto Sans Symbols"/>
              <a:buChar char="⮚"/>
            </a:pPr>
            <a:r>
              <a:rPr lang="fr-FR"/>
              <a:t>1° en ce qui concerne les rémunérations d'un travailleur qui remplit la partie la plus importante de ses obligations envers son employeur dans un même lieu de travail en Belgique, dans la région où ce lieu de travail habituel est situé. Un travailleur qui exerce son activité professionnelle à bord d'un moyen de transport exploité en transport national ou international de marchandises ou de personnes, est censé avoir son lieu de travail habituel à l'endroit en Belgique où il commence et termine normalement une période de service ou une série de périodes de service ;</a:t>
            </a:r>
            <a:endParaRPr/>
          </a:p>
          <a:p>
            <a:pPr indent="-285750" lvl="0" marL="285750" rtl="0" algn="l">
              <a:lnSpc>
                <a:spcPct val="90000"/>
              </a:lnSpc>
              <a:spcBef>
                <a:spcPts val="360"/>
              </a:spcBef>
              <a:spcAft>
                <a:spcPts val="0"/>
              </a:spcAft>
              <a:buClr>
                <a:schemeClr val="dk1"/>
              </a:buClr>
              <a:buSzPct val="69498"/>
              <a:buFont typeface="Noto Sans Symbols"/>
              <a:buChar char="⮚"/>
            </a:pPr>
            <a:r>
              <a:rPr lang="fr-FR"/>
              <a:t>2° en ce qui concerne les rémunérations d'un travailleur qui n'a pas de lieu de travail habituel au sens du 1° : dans la région où est situé l'établissement de l'employeur où (ou à partir duquel) il reçoit ses instructions ;</a:t>
            </a:r>
            <a:endParaRPr/>
          </a:p>
        </p:txBody>
      </p:sp>
      <p:sp>
        <p:nvSpPr>
          <p:cNvPr id="305" name="Google Shape;305;p28"/>
          <p:cNvSpPr txBox="1"/>
          <p:nvPr>
            <p:ph idx="11" type="ftr"/>
          </p:nvPr>
        </p:nvSpPr>
        <p:spPr>
          <a:xfrm>
            <a:off x="8898194" y="6354000"/>
            <a:ext cx="2459806"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306" name="Google Shape;306;p28"/>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0" name="Shape 310"/>
        <p:cNvGrpSpPr/>
        <p:nvPr/>
      </p:nvGrpSpPr>
      <p:grpSpPr>
        <a:xfrm>
          <a:off x="0" y="0"/>
          <a:ext cx="0" cy="0"/>
          <a:chOff x="0" y="0"/>
          <a:chExt cx="0" cy="0"/>
        </a:xfrm>
      </p:grpSpPr>
      <p:sp>
        <p:nvSpPr>
          <p:cNvPr id="311" name="Google Shape;311;p2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br>
              <a:rPr b="1" lang="fr-FR" sz="3733" u="sng"/>
            </a:br>
            <a:r>
              <a:rPr b="1" lang="fr-FR" sz="3733" u="sng"/>
              <a:t>4. Les catégories de Non-Résidents : déclaration fiscale</a:t>
            </a:r>
            <a:br>
              <a:rPr b="1" lang="fr-FR" sz="3733" u="sng">
                <a:solidFill>
                  <a:srgbClr val="C00000"/>
                </a:solidFill>
              </a:rPr>
            </a:br>
            <a:br>
              <a:rPr lang="fr-FR" sz="3733">
                <a:solidFill>
                  <a:srgbClr val="C00000"/>
                </a:solidFill>
              </a:rPr>
            </a:br>
            <a:endParaRPr sz="3733">
              <a:solidFill>
                <a:srgbClr val="C00000"/>
              </a:solidFill>
            </a:endParaRPr>
          </a:p>
        </p:txBody>
      </p:sp>
      <p:sp>
        <p:nvSpPr>
          <p:cNvPr id="312" name="Google Shape;312;p29"/>
          <p:cNvSpPr txBox="1"/>
          <p:nvPr>
            <p:ph idx="1" type="body"/>
          </p:nvPr>
        </p:nvSpPr>
        <p:spPr>
          <a:xfrm>
            <a:off x="1055440" y="1376772"/>
            <a:ext cx="10520927" cy="4533507"/>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chemeClr val="dk1"/>
              </a:buClr>
              <a:buSzPts val="1530"/>
              <a:buNone/>
            </a:pPr>
            <a:r>
              <a:t/>
            </a:r>
            <a:endParaRPr sz="1530">
              <a:solidFill>
                <a:srgbClr val="FF0000"/>
              </a:solidFill>
            </a:endParaRPr>
          </a:p>
          <a:p>
            <a:pPr indent="0" lvl="0" marL="0" rtl="0" algn="l">
              <a:lnSpc>
                <a:spcPct val="90000"/>
              </a:lnSpc>
              <a:spcBef>
                <a:spcPts val="306"/>
              </a:spcBef>
              <a:spcAft>
                <a:spcPts val="0"/>
              </a:spcAft>
              <a:buClr>
                <a:srgbClr val="FF0000"/>
              </a:buClr>
              <a:buSzPts val="1530"/>
              <a:buNone/>
            </a:pPr>
            <a:r>
              <a:rPr b="1" lang="fr-FR">
                <a:solidFill>
                  <a:srgbClr val="FF0000"/>
                </a:solidFill>
              </a:rPr>
              <a:t>Points de rattachement pour déterminer dans quelle région les revenus</a:t>
            </a:r>
            <a:r>
              <a:rPr lang="fr-FR"/>
              <a:t> :</a:t>
            </a:r>
            <a:endParaRPr/>
          </a:p>
          <a:p>
            <a:pPr indent="-285750" lvl="0" marL="285750" rtl="0" algn="l">
              <a:lnSpc>
                <a:spcPct val="90000"/>
              </a:lnSpc>
              <a:spcBef>
                <a:spcPts val="306"/>
              </a:spcBef>
              <a:spcAft>
                <a:spcPts val="0"/>
              </a:spcAft>
              <a:buClr>
                <a:schemeClr val="dk1"/>
              </a:buClr>
              <a:buSzPts val="1530"/>
              <a:buFont typeface="Noto Sans Symbols"/>
              <a:buChar char="⮚"/>
            </a:pPr>
            <a:r>
              <a:rPr lang="fr-FR" sz="1530" u="sng"/>
              <a:t>Les rémunérations des dirigeants d'entreprise </a:t>
            </a:r>
            <a:endParaRPr/>
          </a:p>
          <a:p>
            <a:pPr indent="-188595" lvl="0" marL="285750" rtl="0" algn="l">
              <a:lnSpc>
                <a:spcPct val="90000"/>
              </a:lnSpc>
              <a:spcBef>
                <a:spcPts val="306"/>
              </a:spcBef>
              <a:spcAft>
                <a:spcPts val="0"/>
              </a:spcAft>
              <a:buClr>
                <a:schemeClr val="dk1"/>
              </a:buClr>
              <a:buSzPts val="1530"/>
              <a:buFont typeface="Noto Sans Symbols"/>
              <a:buNone/>
            </a:pPr>
            <a:r>
              <a:t/>
            </a:r>
            <a:endParaRPr sz="1530"/>
          </a:p>
          <a:p>
            <a:pPr indent="-285750" lvl="1" marL="1028700" rtl="0" algn="l">
              <a:lnSpc>
                <a:spcPct val="90000"/>
              </a:lnSpc>
              <a:spcBef>
                <a:spcPts val="306"/>
              </a:spcBef>
              <a:spcAft>
                <a:spcPts val="0"/>
              </a:spcAft>
              <a:buClr>
                <a:schemeClr val="dk1"/>
              </a:buClr>
              <a:buSzPts val="1530"/>
              <a:buFont typeface="Noto Sans Symbols"/>
              <a:buChar char="⮚"/>
            </a:pPr>
            <a:r>
              <a:rPr lang="fr-FR" sz="1530"/>
              <a:t>1° en ce qui concerne les rémunérations obtenues pour l'exercice d’un mandat d'administrateur, de gérant, de liquidateur ou des fonctions analogues, dans la région où la personne morale est établie ;</a:t>
            </a:r>
            <a:endParaRPr/>
          </a:p>
          <a:p>
            <a:pPr indent="-285750" lvl="1" marL="1028700" rtl="0" algn="l">
              <a:lnSpc>
                <a:spcPct val="90000"/>
              </a:lnSpc>
              <a:spcBef>
                <a:spcPts val="306"/>
              </a:spcBef>
              <a:spcAft>
                <a:spcPts val="0"/>
              </a:spcAft>
              <a:buClr>
                <a:schemeClr val="dk1"/>
              </a:buClr>
              <a:buSzPts val="1530"/>
              <a:buFont typeface="Noto Sans Symbols"/>
              <a:buChar char="⮚"/>
            </a:pPr>
            <a:r>
              <a:rPr lang="fr-FR" sz="1530"/>
              <a:t>2° en ce qui concerne les autres rémunérations, dans la région déterminée conformément aux règles relatives aux rémunérations des travailleurs qui sont visées au point II, a ci-avant.</a:t>
            </a:r>
            <a:endParaRPr/>
          </a:p>
          <a:p>
            <a:pPr indent="-188595" lvl="0" marL="285750" rtl="0" algn="l">
              <a:lnSpc>
                <a:spcPct val="90000"/>
              </a:lnSpc>
              <a:spcBef>
                <a:spcPts val="306"/>
              </a:spcBef>
              <a:spcAft>
                <a:spcPts val="0"/>
              </a:spcAft>
              <a:buClr>
                <a:schemeClr val="dk1"/>
              </a:buClr>
              <a:buSzPts val="1530"/>
              <a:buFont typeface="Noto Sans Symbols"/>
              <a:buNone/>
            </a:pPr>
            <a:r>
              <a:t/>
            </a:r>
            <a:endParaRPr sz="1530"/>
          </a:p>
          <a:p>
            <a:pPr indent="-285750" lvl="0" marL="285750" rtl="0" algn="l">
              <a:lnSpc>
                <a:spcPct val="90000"/>
              </a:lnSpc>
              <a:spcBef>
                <a:spcPts val="306"/>
              </a:spcBef>
              <a:spcAft>
                <a:spcPts val="0"/>
              </a:spcAft>
              <a:buClr>
                <a:schemeClr val="dk1"/>
              </a:buClr>
              <a:buSzPts val="1530"/>
              <a:buFont typeface="Noto Sans Symbols"/>
              <a:buChar char="⮚"/>
            </a:pPr>
            <a:r>
              <a:rPr lang="fr-FR" sz="1530" u="sng"/>
              <a:t>Les bénéfices, autres que les indemnités en réparation totale ou partielle d'une perte temporaire de bénéfices, sont censés être obtenus </a:t>
            </a:r>
            <a:r>
              <a:rPr lang="fr-FR" sz="1530">
                <a:solidFill>
                  <a:srgbClr val="FF0000"/>
                </a:solidFill>
              </a:rPr>
              <a:t>:</a:t>
            </a:r>
            <a:endParaRPr/>
          </a:p>
          <a:p>
            <a:pPr indent="-285750" lvl="1" marL="1028700" rtl="0" algn="l">
              <a:lnSpc>
                <a:spcPct val="90000"/>
              </a:lnSpc>
              <a:spcBef>
                <a:spcPts val="306"/>
              </a:spcBef>
              <a:spcAft>
                <a:spcPts val="0"/>
              </a:spcAft>
              <a:buClr>
                <a:schemeClr val="dk1"/>
              </a:buClr>
              <a:buSzPts val="1530"/>
              <a:buFont typeface="Noto Sans Symbols"/>
              <a:buChar char="⮚"/>
            </a:pPr>
            <a:r>
              <a:rPr lang="fr-FR" sz="1530"/>
              <a:t>1° dans la région où est situé l'établissement belge auquel les bénéfices peuvent être attribués ;</a:t>
            </a:r>
            <a:endParaRPr/>
          </a:p>
          <a:p>
            <a:pPr indent="-285750" lvl="1" marL="1028700" rtl="0" algn="l">
              <a:lnSpc>
                <a:spcPct val="90000"/>
              </a:lnSpc>
              <a:spcBef>
                <a:spcPts val="306"/>
              </a:spcBef>
              <a:spcAft>
                <a:spcPts val="0"/>
              </a:spcAft>
              <a:buClr>
                <a:schemeClr val="dk1"/>
              </a:buClr>
              <a:buSzPts val="1530"/>
              <a:buFont typeface="Noto Sans Symbols"/>
              <a:buChar char="⮚"/>
            </a:pPr>
            <a:r>
              <a:rPr lang="fr-FR" sz="1530"/>
              <a:t>2° en ce qui concerne les revenus de l'aliénation ou de la location d'un bien immobilier ainsi que de la constitution ou de la cession de droits réels sur un bien immobilier qui ne peuvent être attribués à un établissement belge, dans la région où le bien immobilier est situé ;</a:t>
            </a:r>
            <a:endParaRPr/>
          </a:p>
          <a:p>
            <a:pPr indent="-285750" lvl="1" marL="1028700" rtl="0" algn="l">
              <a:lnSpc>
                <a:spcPct val="90000"/>
              </a:lnSpc>
              <a:spcBef>
                <a:spcPts val="306"/>
              </a:spcBef>
              <a:spcAft>
                <a:spcPts val="0"/>
              </a:spcAft>
              <a:buClr>
                <a:schemeClr val="dk1"/>
              </a:buClr>
              <a:buSzPts val="1530"/>
              <a:buFont typeface="Noto Sans Symbols"/>
              <a:buChar char="⮚"/>
            </a:pPr>
            <a:r>
              <a:rPr lang="fr-FR" sz="1530"/>
              <a:t>3° En ce qui concerne les bénéfices résultant de la qualité d'associé dans une société, un groupement ou une association qui est censé être une association sans personnalité juridique en vertu de l'article 29, § 2, du Code des impôts sur les revenus 1992, dans la région où est établi la société, le groupement ou l'association.</a:t>
            </a:r>
            <a:endParaRPr/>
          </a:p>
        </p:txBody>
      </p:sp>
      <p:sp>
        <p:nvSpPr>
          <p:cNvPr id="313" name="Google Shape;313;p29"/>
          <p:cNvSpPr txBox="1"/>
          <p:nvPr>
            <p:ph idx="11" type="ftr"/>
          </p:nvPr>
        </p:nvSpPr>
        <p:spPr>
          <a:xfrm>
            <a:off x="9085006" y="6354000"/>
            <a:ext cx="2272994"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314" name="Google Shape;314;p29"/>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02" name="Shape 102"/>
        <p:cNvGrpSpPr/>
        <p:nvPr/>
      </p:nvGrpSpPr>
      <p:grpSpPr>
        <a:xfrm>
          <a:off x="0" y="0"/>
          <a:ext cx="0" cy="0"/>
          <a:chOff x="0" y="0"/>
          <a:chExt cx="0" cy="0"/>
        </a:xfrm>
      </p:grpSpPr>
      <p:sp>
        <p:nvSpPr>
          <p:cNvPr id="103" name="Google Shape;103;p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177800" rtl="0" algn="ctr">
              <a:lnSpc>
                <a:spcPct val="90000"/>
              </a:lnSpc>
              <a:spcBef>
                <a:spcPts val="0"/>
              </a:spcBef>
              <a:spcAft>
                <a:spcPts val="0"/>
              </a:spcAft>
              <a:buClr>
                <a:srgbClr val="0070C0"/>
              </a:buClr>
              <a:buSzPts val="3600"/>
              <a:buFont typeface="Arial"/>
              <a:buNone/>
            </a:pPr>
            <a:r>
              <a:rPr b="1" lang="fr-FR" sz="3600">
                <a:solidFill>
                  <a:schemeClr val="accent1"/>
                </a:solidFill>
              </a:rPr>
              <a:t>INTRODUCTION AUX CONVENTIONS PREVENTIVES  </a:t>
            </a:r>
            <a:endParaRPr>
              <a:solidFill>
                <a:schemeClr val="accent1"/>
              </a:solidFill>
            </a:endParaRPr>
          </a:p>
        </p:txBody>
      </p:sp>
      <p:sp>
        <p:nvSpPr>
          <p:cNvPr id="104" name="Google Shape;104;p3"/>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85000" lnSpcReduction="20000"/>
          </a:bodyPr>
          <a:lstStyle/>
          <a:p>
            <a:pPr indent="-285750" lvl="0" marL="285750" rtl="0" algn="l">
              <a:lnSpc>
                <a:spcPct val="90000"/>
              </a:lnSpc>
              <a:spcBef>
                <a:spcPts val="0"/>
              </a:spcBef>
              <a:spcAft>
                <a:spcPts val="0"/>
              </a:spcAft>
              <a:buClr>
                <a:schemeClr val="dk1"/>
              </a:buClr>
              <a:buSzPct val="75630"/>
              <a:buFont typeface="Noto Sans Symbols"/>
              <a:buChar char="⮚"/>
            </a:pPr>
            <a:r>
              <a:rPr lang="fr-FR"/>
              <a:t>Les conventions fiscales représentent un aspect important des règles fiscales internationales de nombreux pays. On compte déjà plus de 3 000 conventions fiscales bilatérales.</a:t>
            </a:r>
            <a:endParaRPr/>
          </a:p>
          <a:p>
            <a:pPr indent="-285750" lvl="0" marL="285750" rtl="0" algn="l">
              <a:lnSpc>
                <a:spcPct val="90000"/>
              </a:lnSpc>
              <a:spcBef>
                <a:spcPts val="360"/>
              </a:spcBef>
              <a:spcAft>
                <a:spcPts val="0"/>
              </a:spcAft>
              <a:buClr>
                <a:schemeClr val="dk1"/>
              </a:buClr>
              <a:buSzPct val="75630"/>
              <a:buFont typeface="Noto Sans Symbols"/>
              <a:buChar char="⮚"/>
            </a:pPr>
            <a:r>
              <a:rPr lang="fr-FR"/>
              <a:t>Après la signature, chaque État ratifie le traité en conformité avec ses propres procédures. En règle générale, le traité est conclu lorsque les pays échangent leurs instruments de ratification et il entre en vigueur conformément aux règles prévues par le traité (art. 29 (entrée en vigueur) du Modèle OCDE.</a:t>
            </a:r>
            <a:endParaRPr/>
          </a:p>
          <a:p>
            <a:pPr indent="-285750" lvl="0" marL="285750" rtl="0" algn="l">
              <a:lnSpc>
                <a:spcPct val="90000"/>
              </a:lnSpc>
              <a:spcBef>
                <a:spcPts val="360"/>
              </a:spcBef>
              <a:spcAft>
                <a:spcPts val="0"/>
              </a:spcAft>
              <a:buClr>
                <a:srgbClr val="FF0000"/>
              </a:buClr>
              <a:buSzPct val="75630"/>
              <a:buFont typeface="Noto Sans Symbols"/>
              <a:buChar char="⮚"/>
            </a:pPr>
            <a:r>
              <a:rPr b="1" lang="fr-FR">
                <a:solidFill>
                  <a:srgbClr val="FF0000"/>
                </a:solidFill>
              </a:rPr>
              <a:t>Le modèle de convention fiscale de l’OCDE s’accompagne de commentaires détaillés, article par article.</a:t>
            </a:r>
            <a:endParaRPr/>
          </a:p>
          <a:p>
            <a:pPr indent="-285750" lvl="0" marL="285750" rtl="0" algn="l">
              <a:lnSpc>
                <a:spcPct val="90000"/>
              </a:lnSpc>
              <a:spcBef>
                <a:spcPts val="360"/>
              </a:spcBef>
              <a:spcAft>
                <a:spcPts val="0"/>
              </a:spcAft>
              <a:buClr>
                <a:schemeClr val="dk1"/>
              </a:buClr>
              <a:buSzPct val="75630"/>
              <a:buFont typeface="Noto Sans Symbols"/>
              <a:buChar char="⮚"/>
            </a:pPr>
            <a:r>
              <a:rPr lang="fr-FR"/>
              <a:t>Le modèle de convention de l’OCDE favorise les pays exportateurs de capitaux par rapport aux pays importateurs de capitaux. Souvent, il supprime ou allège la double imposition en imposant au pays de la source de renoncer à une partie ou à la totalité de l’impôt sur certains types de revenus tirés par les résidents de l’autre pays contractant.</a:t>
            </a:r>
            <a:endParaRPr/>
          </a:p>
          <a:p>
            <a:pPr indent="-171450" lvl="0" marL="285750" rtl="0" algn="l">
              <a:lnSpc>
                <a:spcPct val="90000"/>
              </a:lnSpc>
              <a:spcBef>
                <a:spcPts val="360"/>
              </a:spcBef>
              <a:spcAft>
                <a:spcPts val="0"/>
              </a:spcAft>
              <a:buClr>
                <a:schemeClr val="dk1"/>
              </a:buClr>
              <a:buSzPct val="75630"/>
              <a:buFont typeface="Noto Sans Symbols"/>
              <a:buNone/>
            </a:pPr>
            <a:r>
              <a:t/>
            </a:r>
            <a:endParaRPr/>
          </a:p>
        </p:txBody>
      </p:sp>
      <p:sp>
        <p:nvSpPr>
          <p:cNvPr id="105" name="Google Shape;105;p3"/>
          <p:cNvSpPr txBox="1"/>
          <p:nvPr>
            <p:ph idx="11" type="ftr"/>
          </p:nvPr>
        </p:nvSpPr>
        <p:spPr>
          <a:xfrm>
            <a:off x="10342800" y="6354000"/>
            <a:ext cx="1015200"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106" name="Google Shape;106;p3"/>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18" name="Shape 318"/>
        <p:cNvGrpSpPr/>
        <p:nvPr/>
      </p:nvGrpSpPr>
      <p:grpSpPr>
        <a:xfrm>
          <a:off x="0" y="0"/>
          <a:ext cx="0" cy="0"/>
          <a:chOff x="0" y="0"/>
          <a:chExt cx="0" cy="0"/>
        </a:xfrm>
      </p:grpSpPr>
      <p:sp>
        <p:nvSpPr>
          <p:cNvPr id="319" name="Google Shape;319;p3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r>
              <a:rPr b="1" lang="fr-FR" sz="3733" u="sng"/>
              <a:t>5. Revenus de capitaux et de biens mobiliers</a:t>
            </a:r>
            <a:br>
              <a:rPr b="1" lang="fr-FR" sz="3733" u="sng"/>
            </a:br>
            <a:endParaRPr sz="3733"/>
          </a:p>
        </p:txBody>
      </p:sp>
      <p:sp>
        <p:nvSpPr>
          <p:cNvPr id="320" name="Google Shape;320;p30"/>
          <p:cNvSpPr txBox="1"/>
          <p:nvPr>
            <p:ph idx="1" type="body"/>
          </p:nvPr>
        </p:nvSpPr>
        <p:spPr>
          <a:xfrm>
            <a:off x="299356" y="1417675"/>
            <a:ext cx="11205256" cy="4533507"/>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chemeClr val="dk1"/>
              </a:buClr>
              <a:buSzPts val="1800"/>
              <a:buNone/>
            </a:pPr>
            <a:r>
              <a:t/>
            </a:r>
            <a:endParaRPr/>
          </a:p>
          <a:p>
            <a:pPr indent="0" lvl="0" marL="0" rtl="0" algn="l">
              <a:lnSpc>
                <a:spcPct val="90000"/>
              </a:lnSpc>
              <a:spcBef>
                <a:spcPts val="360"/>
              </a:spcBef>
              <a:spcAft>
                <a:spcPts val="0"/>
              </a:spcAft>
              <a:buClr>
                <a:schemeClr val="dk1"/>
              </a:buClr>
              <a:buSzPts val="1800"/>
              <a:buNone/>
            </a:pPr>
            <a:r>
              <a:rPr lang="fr-FR"/>
              <a:t>Article 228 § 2, : revenus imposables lorsqu’ils sont produits ou recueillis en Belgique</a:t>
            </a:r>
            <a:endParaRPr/>
          </a:p>
          <a:p>
            <a:pPr indent="-285750" lvl="0" marL="285750" rtl="0" algn="l">
              <a:lnSpc>
                <a:spcPct val="90000"/>
              </a:lnSpc>
              <a:spcBef>
                <a:spcPts val="360"/>
              </a:spcBef>
              <a:spcAft>
                <a:spcPts val="0"/>
              </a:spcAft>
              <a:buClr>
                <a:srgbClr val="FF0000"/>
              </a:buClr>
              <a:buSzPts val="1800"/>
              <a:buFont typeface="Noto Sans Symbols"/>
              <a:buChar char="⮚"/>
            </a:pPr>
            <a:r>
              <a:rPr b="1" lang="fr-FR">
                <a:solidFill>
                  <a:srgbClr val="FF0000"/>
                </a:solidFill>
              </a:rPr>
              <a:t>Impact des conventions internationales</a:t>
            </a:r>
            <a:endParaRPr/>
          </a:p>
          <a:p>
            <a:pPr indent="-285750" lvl="0" marL="285750" rtl="0" algn="l">
              <a:lnSpc>
                <a:spcPct val="90000"/>
              </a:lnSpc>
              <a:spcBef>
                <a:spcPts val="360"/>
              </a:spcBef>
              <a:spcAft>
                <a:spcPts val="0"/>
              </a:spcAft>
              <a:buClr>
                <a:schemeClr val="dk1"/>
              </a:buClr>
              <a:buSzPts val="1800"/>
              <a:buFont typeface="Noto Sans Symbols"/>
              <a:buChar char="⮚"/>
            </a:pPr>
            <a:r>
              <a:rPr lang="fr-FR"/>
              <a:t>Taux de mobilier généralement limité à 15 %, parfois 10 % 5 %</a:t>
            </a:r>
            <a:endParaRPr/>
          </a:p>
          <a:p>
            <a:pPr indent="-285750" lvl="0" marL="285750" rtl="0" algn="l">
              <a:lnSpc>
                <a:spcPct val="90000"/>
              </a:lnSpc>
              <a:spcBef>
                <a:spcPts val="360"/>
              </a:spcBef>
              <a:spcAft>
                <a:spcPts val="0"/>
              </a:spcAft>
              <a:buClr>
                <a:schemeClr val="dk1"/>
              </a:buClr>
              <a:buSzPts val="1800"/>
              <a:buFont typeface="Noto Sans Symbols"/>
              <a:buChar char="⮚"/>
            </a:pPr>
            <a:r>
              <a:rPr b="1" lang="fr-FR"/>
              <a:t>Intérêts : </a:t>
            </a:r>
            <a:r>
              <a:rPr lang="fr-FR"/>
              <a:t>limitation à 15 %</a:t>
            </a:r>
            <a:endParaRPr/>
          </a:p>
          <a:p>
            <a:pPr indent="-285750" lvl="0" marL="285750" rtl="0" algn="l">
              <a:lnSpc>
                <a:spcPct val="90000"/>
              </a:lnSpc>
              <a:spcBef>
                <a:spcPts val="360"/>
              </a:spcBef>
              <a:spcAft>
                <a:spcPts val="0"/>
              </a:spcAft>
              <a:buClr>
                <a:schemeClr val="dk1"/>
              </a:buClr>
              <a:buSzPts val="1800"/>
              <a:buFont typeface="Noto Sans Symbols"/>
              <a:buChar char="⮚"/>
            </a:pPr>
            <a:r>
              <a:rPr b="1" lang="fr-FR"/>
              <a:t>Redevances</a:t>
            </a:r>
            <a:r>
              <a:rPr lang="fr-FR"/>
              <a:t> (royalties, rétribution du know how, revenus issus de la concession de biens mobiliers, etc.) : en principe l’État source doit renoncer à la taxation</a:t>
            </a:r>
            <a:endParaRPr/>
          </a:p>
          <a:p>
            <a:pPr indent="-285750" lvl="0" marL="285750" rtl="0" algn="l">
              <a:lnSpc>
                <a:spcPct val="90000"/>
              </a:lnSpc>
              <a:spcBef>
                <a:spcPts val="360"/>
              </a:spcBef>
              <a:spcAft>
                <a:spcPts val="0"/>
              </a:spcAft>
              <a:buClr>
                <a:schemeClr val="dk1"/>
              </a:buClr>
              <a:buSzPts val="1800"/>
              <a:buFont typeface="Noto Sans Symbols"/>
              <a:buChar char="⮚"/>
            </a:pPr>
            <a:r>
              <a:rPr b="1" lang="fr-FR"/>
              <a:t>Dividendes</a:t>
            </a:r>
            <a:r>
              <a:rPr lang="fr-FR"/>
              <a:t> : retenue à la source limitée à 15 %</a:t>
            </a:r>
            <a:endParaRPr/>
          </a:p>
          <a:p>
            <a:pPr indent="-285750" lvl="0" marL="285750" rtl="0" algn="l">
              <a:lnSpc>
                <a:spcPct val="90000"/>
              </a:lnSpc>
              <a:spcBef>
                <a:spcPts val="360"/>
              </a:spcBef>
              <a:spcAft>
                <a:spcPts val="0"/>
              </a:spcAft>
              <a:buClr>
                <a:schemeClr val="dk1"/>
              </a:buClr>
              <a:buSzPts val="1800"/>
              <a:buFont typeface="Noto Sans Symbols"/>
              <a:buChar char="⮚"/>
            </a:pPr>
            <a:r>
              <a:rPr lang="fr-FR"/>
              <a:t>Les formulaires 276/int, div ou R pour les résidents belges </a:t>
            </a:r>
            <a:endParaRPr/>
          </a:p>
        </p:txBody>
      </p:sp>
      <p:sp>
        <p:nvSpPr>
          <p:cNvPr id="321" name="Google Shape;321;p30"/>
          <p:cNvSpPr txBox="1"/>
          <p:nvPr>
            <p:ph idx="11" type="ftr"/>
          </p:nvPr>
        </p:nvSpPr>
        <p:spPr>
          <a:xfrm>
            <a:off x="8908026" y="6354000"/>
            <a:ext cx="2449974"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322" name="Google Shape;322;p30"/>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26" name="Shape 326"/>
        <p:cNvGrpSpPr/>
        <p:nvPr/>
      </p:nvGrpSpPr>
      <p:grpSpPr>
        <a:xfrm>
          <a:off x="0" y="0"/>
          <a:ext cx="0" cy="0"/>
          <a:chOff x="0" y="0"/>
          <a:chExt cx="0" cy="0"/>
        </a:xfrm>
      </p:grpSpPr>
      <p:sp>
        <p:nvSpPr>
          <p:cNvPr id="327" name="Google Shape;327;p31"/>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r>
              <a:rPr b="1" lang="fr-FR" sz="3733" u="sng"/>
              <a:t>6. Revenus professionnels</a:t>
            </a:r>
            <a:br>
              <a:rPr b="1" lang="fr-FR" sz="3733" u="sng">
                <a:solidFill>
                  <a:srgbClr val="C00000"/>
                </a:solidFill>
              </a:rPr>
            </a:br>
            <a:endParaRPr sz="3733">
              <a:solidFill>
                <a:srgbClr val="C00000"/>
              </a:solidFill>
            </a:endParaRPr>
          </a:p>
        </p:txBody>
      </p:sp>
      <p:sp>
        <p:nvSpPr>
          <p:cNvPr id="328" name="Google Shape;328;p31"/>
          <p:cNvSpPr txBox="1"/>
          <p:nvPr>
            <p:ph idx="1" type="body"/>
          </p:nvPr>
        </p:nvSpPr>
        <p:spPr>
          <a:xfrm>
            <a:off x="1559496" y="1417675"/>
            <a:ext cx="9945116" cy="453350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400"/>
              <a:buNone/>
            </a:pPr>
            <a:r>
              <a:t/>
            </a:r>
            <a:endParaRPr sz="2400"/>
          </a:p>
          <a:p>
            <a:pPr indent="-342900" lvl="0" marL="342900" rtl="0" algn="l">
              <a:lnSpc>
                <a:spcPct val="90000"/>
              </a:lnSpc>
              <a:spcBef>
                <a:spcPts val="480"/>
              </a:spcBef>
              <a:spcAft>
                <a:spcPts val="0"/>
              </a:spcAft>
              <a:buClr>
                <a:schemeClr val="dk1"/>
              </a:buClr>
              <a:buSzPts val="2400"/>
              <a:buFont typeface="Noto Sans Symbols"/>
              <a:buChar char="⮚"/>
            </a:pPr>
            <a:r>
              <a:rPr lang="fr-FR" sz="2400"/>
              <a:t>Rémunérations des travailleurs,</a:t>
            </a:r>
            <a:endParaRPr/>
          </a:p>
          <a:p>
            <a:pPr indent="-342900" lvl="0" marL="342900" rtl="0" algn="l">
              <a:lnSpc>
                <a:spcPct val="90000"/>
              </a:lnSpc>
              <a:spcBef>
                <a:spcPts val="480"/>
              </a:spcBef>
              <a:spcAft>
                <a:spcPts val="0"/>
              </a:spcAft>
              <a:buClr>
                <a:schemeClr val="dk1"/>
              </a:buClr>
              <a:buSzPts val="2400"/>
              <a:buFont typeface="Noto Sans Symbols"/>
              <a:buChar char="⮚"/>
            </a:pPr>
            <a:r>
              <a:rPr lang="fr-FR" sz="2400"/>
              <a:t>Rémunérations des dirigeants  d’entreprise</a:t>
            </a:r>
            <a:endParaRPr/>
          </a:p>
          <a:p>
            <a:pPr indent="-342900" lvl="0" marL="342900" rtl="0" algn="l">
              <a:lnSpc>
                <a:spcPct val="90000"/>
              </a:lnSpc>
              <a:spcBef>
                <a:spcPts val="480"/>
              </a:spcBef>
              <a:spcAft>
                <a:spcPts val="0"/>
              </a:spcAft>
              <a:buClr>
                <a:schemeClr val="dk1"/>
              </a:buClr>
              <a:buSzPts val="2400"/>
              <a:buFont typeface="Noto Sans Symbols"/>
              <a:buChar char="⮚"/>
            </a:pPr>
            <a:r>
              <a:rPr lang="fr-FR" sz="2400"/>
              <a:t>Bénéfices</a:t>
            </a:r>
            <a:endParaRPr/>
          </a:p>
          <a:p>
            <a:pPr indent="-342900" lvl="0" marL="342900" rtl="0" algn="l">
              <a:lnSpc>
                <a:spcPct val="90000"/>
              </a:lnSpc>
              <a:spcBef>
                <a:spcPts val="480"/>
              </a:spcBef>
              <a:spcAft>
                <a:spcPts val="0"/>
              </a:spcAft>
              <a:buClr>
                <a:schemeClr val="dk1"/>
              </a:buClr>
              <a:buSzPts val="2400"/>
              <a:buFont typeface="Noto Sans Symbols"/>
              <a:buChar char="⮚"/>
            </a:pPr>
            <a:r>
              <a:rPr lang="fr-FR" sz="2400"/>
              <a:t>Profits</a:t>
            </a:r>
            <a:endParaRPr/>
          </a:p>
          <a:p>
            <a:pPr indent="-342900" lvl="0" marL="342900" rtl="0" algn="l">
              <a:lnSpc>
                <a:spcPct val="90000"/>
              </a:lnSpc>
              <a:spcBef>
                <a:spcPts val="480"/>
              </a:spcBef>
              <a:spcAft>
                <a:spcPts val="0"/>
              </a:spcAft>
              <a:buClr>
                <a:schemeClr val="dk1"/>
              </a:buClr>
              <a:buSzPts val="2400"/>
              <a:buFont typeface="Noto Sans Symbols"/>
              <a:buChar char="⮚"/>
            </a:pPr>
            <a:r>
              <a:rPr lang="fr-FR" sz="2400"/>
              <a:t>Pensions</a:t>
            </a:r>
            <a:endParaRPr/>
          </a:p>
          <a:p>
            <a:pPr indent="-342900" lvl="0" marL="342900" rtl="0" algn="l">
              <a:lnSpc>
                <a:spcPct val="90000"/>
              </a:lnSpc>
              <a:spcBef>
                <a:spcPts val="480"/>
              </a:spcBef>
              <a:spcAft>
                <a:spcPts val="0"/>
              </a:spcAft>
              <a:buClr>
                <a:schemeClr val="dk1"/>
              </a:buClr>
              <a:buSzPts val="2400"/>
              <a:buFont typeface="Noto Sans Symbols"/>
              <a:buChar char="⮚"/>
            </a:pPr>
            <a:r>
              <a:rPr lang="fr-FR" sz="2400"/>
              <a:t>Bénéfices et profits d’une activité antérieure</a:t>
            </a:r>
            <a:endParaRPr/>
          </a:p>
        </p:txBody>
      </p:sp>
      <p:sp>
        <p:nvSpPr>
          <p:cNvPr id="329" name="Google Shape;329;p31"/>
          <p:cNvSpPr txBox="1"/>
          <p:nvPr>
            <p:ph idx="11" type="ftr"/>
          </p:nvPr>
        </p:nvSpPr>
        <p:spPr>
          <a:xfrm>
            <a:off x="8819535" y="6354000"/>
            <a:ext cx="2538465"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330" name="Google Shape;330;p31"/>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34" name="Shape 334"/>
        <p:cNvGrpSpPr/>
        <p:nvPr/>
      </p:nvGrpSpPr>
      <p:grpSpPr>
        <a:xfrm>
          <a:off x="0" y="0"/>
          <a:ext cx="0" cy="0"/>
          <a:chOff x="0" y="0"/>
          <a:chExt cx="0" cy="0"/>
        </a:xfrm>
      </p:grpSpPr>
      <p:sp>
        <p:nvSpPr>
          <p:cNvPr id="335" name="Google Shape;335;p32"/>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r>
              <a:rPr b="1" lang="fr-FR" sz="3733" u="sng"/>
              <a:t>7. Rémunération des travailleurs</a:t>
            </a:r>
            <a:br>
              <a:rPr b="1" lang="fr-FR" sz="3733" u="sng">
                <a:solidFill>
                  <a:srgbClr val="C00000"/>
                </a:solidFill>
              </a:rPr>
            </a:br>
            <a:endParaRPr sz="3733">
              <a:solidFill>
                <a:srgbClr val="C00000"/>
              </a:solidFill>
            </a:endParaRPr>
          </a:p>
        </p:txBody>
      </p:sp>
      <p:sp>
        <p:nvSpPr>
          <p:cNvPr id="336" name="Google Shape;336;p32"/>
          <p:cNvSpPr txBox="1"/>
          <p:nvPr>
            <p:ph idx="1" type="body"/>
          </p:nvPr>
        </p:nvSpPr>
        <p:spPr>
          <a:xfrm>
            <a:off x="601384" y="1446646"/>
            <a:ext cx="10989232" cy="4533507"/>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chemeClr val="dk1"/>
              </a:buClr>
              <a:buSzPts val="1800"/>
              <a:buNone/>
            </a:pPr>
            <a:r>
              <a:rPr b="1" lang="fr-FR"/>
              <a:t>Article 15 C CPDI</a:t>
            </a:r>
            <a:endParaRPr/>
          </a:p>
          <a:p>
            <a:pPr indent="-285750" lvl="0" marL="285750" rtl="0" algn="l">
              <a:lnSpc>
                <a:spcPct val="90000"/>
              </a:lnSpc>
              <a:spcBef>
                <a:spcPts val="360"/>
              </a:spcBef>
              <a:spcAft>
                <a:spcPts val="0"/>
              </a:spcAft>
              <a:buClr>
                <a:srgbClr val="FF0000"/>
              </a:buClr>
              <a:buSzPts val="1800"/>
              <a:buFont typeface="Noto Sans Symbols"/>
              <a:buChar char="⮚"/>
            </a:pPr>
            <a:r>
              <a:rPr b="1" lang="fr-FR">
                <a:solidFill>
                  <a:srgbClr val="FF0000"/>
                </a:solidFill>
              </a:rPr>
              <a:t>Règle générale : imposition en principe dans l’État de résidence du travailleur à moins que l’emploi ne soit exercé en Belgique</a:t>
            </a:r>
            <a:endParaRPr/>
          </a:p>
          <a:p>
            <a:pPr indent="-285750" lvl="0" marL="285750" rtl="0" algn="l">
              <a:lnSpc>
                <a:spcPct val="90000"/>
              </a:lnSpc>
              <a:spcBef>
                <a:spcPts val="360"/>
              </a:spcBef>
              <a:spcAft>
                <a:spcPts val="0"/>
              </a:spcAft>
              <a:buClr>
                <a:schemeClr val="dk1"/>
              </a:buClr>
              <a:buSzPts val="1800"/>
              <a:buFont typeface="Noto Sans Symbols"/>
              <a:buChar char="⮚"/>
            </a:pPr>
            <a:r>
              <a:rPr lang="fr-FR"/>
              <a:t>Quand l’emploi est il exercé en Belgique ?</a:t>
            </a:r>
            <a:endParaRPr/>
          </a:p>
          <a:p>
            <a:pPr indent="-285750" lvl="0" marL="285750" rtl="0" algn="l">
              <a:lnSpc>
                <a:spcPct val="90000"/>
              </a:lnSpc>
              <a:spcBef>
                <a:spcPts val="360"/>
              </a:spcBef>
              <a:spcAft>
                <a:spcPts val="0"/>
              </a:spcAft>
              <a:buClr>
                <a:schemeClr val="dk1"/>
              </a:buClr>
              <a:buSzPts val="1800"/>
              <a:buFont typeface="Noto Sans Symbols"/>
              <a:buChar char="⮚"/>
            </a:pPr>
            <a:r>
              <a:rPr lang="fr-FR"/>
              <a:t>Un emploi est exercé en Belgique lorsque le travailleur est physiquement présent sur le territoire belge.</a:t>
            </a:r>
            <a:endParaRPr/>
          </a:p>
          <a:p>
            <a:pPr indent="-285750" lvl="0" marL="285750" rtl="0" algn="l">
              <a:lnSpc>
                <a:spcPct val="90000"/>
              </a:lnSpc>
              <a:spcBef>
                <a:spcPts val="360"/>
              </a:spcBef>
              <a:spcAft>
                <a:spcPts val="0"/>
              </a:spcAft>
              <a:buClr>
                <a:schemeClr val="dk1"/>
              </a:buClr>
              <a:buSzPts val="1800"/>
              <a:buFont typeface="Noto Sans Symbols"/>
              <a:buChar char="⮚"/>
            </a:pPr>
            <a:r>
              <a:rPr lang="fr-FR"/>
              <a:t>Exemple : résident  de l’Allemagne exerce une activité salariée pour une société établie en Allemagne ; il travaille pour partie sur le territoire belge et pour partie sur le territoire allemand. </a:t>
            </a:r>
            <a:endParaRPr/>
          </a:p>
          <a:p>
            <a:pPr indent="-114300" lvl="0" marL="0" rtl="0" algn="l">
              <a:lnSpc>
                <a:spcPct val="90000"/>
              </a:lnSpc>
              <a:spcBef>
                <a:spcPts val="360"/>
              </a:spcBef>
              <a:spcAft>
                <a:spcPts val="0"/>
              </a:spcAft>
              <a:buClr>
                <a:schemeClr val="dk1"/>
              </a:buClr>
              <a:buSzPts val="1800"/>
              <a:buChar char="•"/>
            </a:pPr>
            <a:r>
              <a:rPr lang="fr-FR"/>
              <a:t>	🡺 La partie des rémunérations de source belge, c’est-à-dire afférente à l’activité exercée en Belgique, est en principe imposable en Belgique (à l’ INR/PP)</a:t>
            </a:r>
            <a:endParaRPr/>
          </a:p>
        </p:txBody>
      </p:sp>
      <p:sp>
        <p:nvSpPr>
          <p:cNvPr id="337" name="Google Shape;337;p32"/>
          <p:cNvSpPr txBox="1"/>
          <p:nvPr>
            <p:ph idx="11" type="ftr"/>
          </p:nvPr>
        </p:nvSpPr>
        <p:spPr>
          <a:xfrm>
            <a:off x="9183329" y="6354000"/>
            <a:ext cx="2174671"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338" name="Google Shape;338;p32"/>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42" name="Shape 342"/>
        <p:cNvGrpSpPr/>
        <p:nvPr/>
      </p:nvGrpSpPr>
      <p:grpSpPr>
        <a:xfrm>
          <a:off x="0" y="0"/>
          <a:ext cx="0" cy="0"/>
          <a:chOff x="0" y="0"/>
          <a:chExt cx="0" cy="0"/>
        </a:xfrm>
      </p:grpSpPr>
      <p:sp>
        <p:nvSpPr>
          <p:cNvPr id="343" name="Google Shape;343;p33"/>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r>
              <a:rPr b="1" lang="fr-FR" sz="3733" u="sng"/>
              <a:t>7. Rémunération des travailleurs</a:t>
            </a:r>
            <a:br>
              <a:rPr b="1" lang="fr-FR" sz="3733" u="sng">
                <a:solidFill>
                  <a:srgbClr val="C00000"/>
                </a:solidFill>
              </a:rPr>
            </a:br>
            <a:endParaRPr sz="3733">
              <a:solidFill>
                <a:srgbClr val="C00000"/>
              </a:solidFill>
            </a:endParaRPr>
          </a:p>
        </p:txBody>
      </p:sp>
      <p:sp>
        <p:nvSpPr>
          <p:cNvPr id="344" name="Google Shape;344;p33"/>
          <p:cNvSpPr txBox="1"/>
          <p:nvPr>
            <p:ph idx="1" type="body"/>
          </p:nvPr>
        </p:nvSpPr>
        <p:spPr>
          <a:xfrm>
            <a:off x="872988" y="1417675"/>
            <a:ext cx="10631624" cy="4533507"/>
          </a:xfrm>
          <a:prstGeom prst="rect">
            <a:avLst/>
          </a:prstGeom>
          <a:noFill/>
          <a:ln>
            <a:noFill/>
          </a:ln>
        </p:spPr>
        <p:txBody>
          <a:bodyPr anchorCtr="0" anchor="t" bIns="45700" lIns="91425" spcFirstLastPara="1" rIns="91425" wrap="square" tIns="45700">
            <a:normAutofit fontScale="77500" lnSpcReduction="20000"/>
          </a:bodyPr>
          <a:lstStyle/>
          <a:p>
            <a:pPr indent="-285750" lvl="0" marL="285750" rtl="0" algn="l">
              <a:lnSpc>
                <a:spcPct val="90000"/>
              </a:lnSpc>
              <a:spcBef>
                <a:spcPts val="0"/>
              </a:spcBef>
              <a:spcAft>
                <a:spcPts val="0"/>
              </a:spcAft>
              <a:buClr>
                <a:srgbClr val="FF0000"/>
              </a:buClr>
              <a:buSzPct val="82949"/>
              <a:buFont typeface="Noto Sans Symbols"/>
              <a:buChar char="⮚"/>
            </a:pPr>
            <a:r>
              <a:rPr b="1" lang="fr-FR">
                <a:solidFill>
                  <a:srgbClr val="FF0000"/>
                </a:solidFill>
              </a:rPr>
              <a:t>Quels sont les revenus visés à l’article 15 ?</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Traitements et salaires, ATN, indemnités obtenues en raison de la cessation du travail, indemnités obtenues en réparation d’une perte temporaire de rémunération</a:t>
            </a:r>
            <a:endParaRPr/>
          </a:p>
          <a:p>
            <a:pPr indent="-285750" lvl="0" marL="285750" rtl="0" algn="l">
              <a:lnSpc>
                <a:spcPct val="90000"/>
              </a:lnSpc>
              <a:spcBef>
                <a:spcPts val="360"/>
              </a:spcBef>
              <a:spcAft>
                <a:spcPts val="0"/>
              </a:spcAft>
              <a:buClr>
                <a:schemeClr val="dk1"/>
              </a:buClr>
              <a:buSzPct val="82949"/>
              <a:buFont typeface="Noto Sans Symbols"/>
              <a:buChar char="⮚"/>
            </a:pPr>
            <a:r>
              <a:rPr lang="fr-FR" u="sng"/>
              <a:t>Visées : </a:t>
            </a:r>
            <a:r>
              <a:rPr lang="fr-FR"/>
              <a:t>rémunération payée pendant l’exercice de l’emploi salarié en Belgique ainsi que les rémunérations anticipées (payées  avant le début de l’exercice de la) ou les rémunérations différées (payées après l’exercice de l’activité en Belgique)</a:t>
            </a:r>
            <a:endParaRPr/>
          </a:p>
          <a:p>
            <a:pPr indent="-285750" lvl="0" marL="285750" rtl="0" algn="l">
              <a:lnSpc>
                <a:spcPct val="90000"/>
              </a:lnSpc>
              <a:spcBef>
                <a:spcPts val="360"/>
              </a:spcBef>
              <a:spcAft>
                <a:spcPts val="0"/>
              </a:spcAft>
              <a:buClr>
                <a:schemeClr val="dk1"/>
              </a:buClr>
              <a:buSzPct val="82949"/>
              <a:buFont typeface="Noto Sans Symbols"/>
              <a:buChar char="⮚"/>
            </a:pPr>
            <a:r>
              <a:rPr lang="fr-FR" u="sng"/>
              <a:t>Exemple : </a:t>
            </a:r>
            <a:r>
              <a:rPr lang="fr-FR"/>
              <a:t>si une somme de 10 000 € a été payé à Monsieur Durand avant son détachement Belgique, elle sera imposable à l’INR /pp car cette somme est directement liée à l’exercice de l’emploi en Belgique ; de même une prime payée après le détachement de Monsieur Durand sera soumise à l’INR dans la mesure où elle se rapporte proportionnellement à l’exercice de l’activité en Belgique</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Cas particulier des indemnités de licenciement : c’est le pays où l’activité est exercée au moment de la rupture du contrat de travail dispose du pouvoir d’imposition sur l’indemnité</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Cas particulier des indemnités de non-concurrence : : exclusivement imposable dans l’État de résidence du bénéficiaire</a:t>
            </a:r>
            <a:endParaRPr/>
          </a:p>
        </p:txBody>
      </p:sp>
      <p:sp>
        <p:nvSpPr>
          <p:cNvPr id="345" name="Google Shape;345;p33"/>
          <p:cNvSpPr txBox="1"/>
          <p:nvPr>
            <p:ph idx="11" type="ftr"/>
          </p:nvPr>
        </p:nvSpPr>
        <p:spPr>
          <a:xfrm>
            <a:off x="9399639" y="6354000"/>
            <a:ext cx="1958361"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346" name="Google Shape;346;p33"/>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0" name="Shape 350"/>
        <p:cNvGrpSpPr/>
        <p:nvPr/>
      </p:nvGrpSpPr>
      <p:grpSpPr>
        <a:xfrm>
          <a:off x="0" y="0"/>
          <a:ext cx="0" cy="0"/>
          <a:chOff x="0" y="0"/>
          <a:chExt cx="0" cy="0"/>
        </a:xfrm>
      </p:grpSpPr>
      <p:sp>
        <p:nvSpPr>
          <p:cNvPr id="351" name="Google Shape;351;p3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r>
              <a:rPr b="1" lang="fr-FR" sz="3733" u="sng"/>
              <a:t>7. Rémunération des travailleurs</a:t>
            </a:r>
            <a:br>
              <a:rPr b="1" lang="fr-FR" sz="3733" u="sng">
                <a:solidFill>
                  <a:srgbClr val="C00000"/>
                </a:solidFill>
              </a:rPr>
            </a:br>
            <a:endParaRPr sz="3733">
              <a:solidFill>
                <a:srgbClr val="C00000"/>
              </a:solidFill>
            </a:endParaRPr>
          </a:p>
        </p:txBody>
      </p:sp>
      <p:sp>
        <p:nvSpPr>
          <p:cNvPr id="352" name="Google Shape;352;p34"/>
          <p:cNvSpPr txBox="1"/>
          <p:nvPr>
            <p:ph idx="1" type="body"/>
          </p:nvPr>
        </p:nvSpPr>
        <p:spPr>
          <a:xfrm>
            <a:off x="1343472" y="1417675"/>
            <a:ext cx="10161140" cy="453350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FF0000"/>
              </a:buClr>
              <a:buSzPts val="1800"/>
              <a:buNone/>
            </a:pPr>
            <a:r>
              <a:rPr b="1" lang="fr-FR">
                <a:solidFill>
                  <a:srgbClr val="FF0000"/>
                </a:solidFill>
              </a:rPr>
              <a:t>La règle des 183 jours.</a:t>
            </a:r>
            <a:endParaRPr/>
          </a:p>
          <a:p>
            <a:pPr indent="-285750" lvl="0" marL="285750" rtl="0" algn="l">
              <a:lnSpc>
                <a:spcPct val="90000"/>
              </a:lnSpc>
              <a:spcBef>
                <a:spcPts val="360"/>
              </a:spcBef>
              <a:spcAft>
                <a:spcPts val="0"/>
              </a:spcAft>
              <a:buClr>
                <a:schemeClr val="dk1"/>
              </a:buClr>
              <a:buSzPts val="1800"/>
              <a:buFont typeface="Noto Sans Symbols"/>
              <a:buChar char="⮚"/>
            </a:pPr>
            <a:r>
              <a:rPr lang="fr-FR"/>
              <a:t>Exceptions à la règle générale.</a:t>
            </a:r>
            <a:endParaRPr/>
          </a:p>
          <a:p>
            <a:pPr indent="-285750" lvl="0" marL="285750" rtl="0" algn="l">
              <a:lnSpc>
                <a:spcPct val="90000"/>
              </a:lnSpc>
              <a:spcBef>
                <a:spcPts val="360"/>
              </a:spcBef>
              <a:spcAft>
                <a:spcPts val="0"/>
              </a:spcAft>
              <a:buClr>
                <a:schemeClr val="dk1"/>
              </a:buClr>
              <a:buSzPts val="1800"/>
              <a:buFont typeface="Noto Sans Symbols"/>
              <a:buChar char="⮚"/>
            </a:pPr>
            <a:r>
              <a:rPr lang="fr-FR"/>
              <a:t>Taxation dans l’état de résidence lorsque sont réunies 3 conditions négatives simultanément :</a:t>
            </a:r>
            <a:endParaRPr/>
          </a:p>
          <a:p>
            <a:pPr indent="-285750" lvl="1" marL="1028700" rtl="0" algn="l">
              <a:lnSpc>
                <a:spcPct val="90000"/>
              </a:lnSpc>
              <a:spcBef>
                <a:spcPts val="360"/>
              </a:spcBef>
              <a:spcAft>
                <a:spcPts val="0"/>
              </a:spcAft>
              <a:buClr>
                <a:schemeClr val="dk1"/>
              </a:buClr>
              <a:buSzPts val="1800"/>
              <a:buFont typeface="Noto Sans Symbols"/>
              <a:buChar char="⮚"/>
            </a:pPr>
            <a:r>
              <a:rPr lang="fr-FR"/>
              <a:t>Première condition : ne pas avoir séjourné en Belgique plus de 183 jours, et</a:t>
            </a:r>
            <a:endParaRPr/>
          </a:p>
          <a:p>
            <a:pPr indent="-285750" lvl="1" marL="1028700" rtl="0" algn="l">
              <a:lnSpc>
                <a:spcPct val="90000"/>
              </a:lnSpc>
              <a:spcBef>
                <a:spcPts val="360"/>
              </a:spcBef>
              <a:spcAft>
                <a:spcPts val="0"/>
              </a:spcAft>
              <a:buClr>
                <a:schemeClr val="dk1"/>
              </a:buClr>
              <a:buSzPts val="1800"/>
              <a:buFont typeface="Noto Sans Symbols"/>
              <a:buChar char="⮚"/>
            </a:pPr>
            <a:r>
              <a:rPr lang="fr-FR"/>
              <a:t>Deuxième condition : rémunération payées par un employeur qui n’est pas un résident de Belgique, et</a:t>
            </a:r>
            <a:endParaRPr/>
          </a:p>
          <a:p>
            <a:pPr indent="-285750" lvl="1" marL="1028700" rtl="0" algn="l">
              <a:lnSpc>
                <a:spcPct val="90000"/>
              </a:lnSpc>
              <a:spcBef>
                <a:spcPts val="360"/>
              </a:spcBef>
              <a:spcAft>
                <a:spcPts val="0"/>
              </a:spcAft>
              <a:buClr>
                <a:schemeClr val="dk1"/>
              </a:buClr>
              <a:buSzPts val="1800"/>
              <a:buFont typeface="Noto Sans Symbols"/>
              <a:buChar char="⮚"/>
            </a:pPr>
            <a:r>
              <a:rPr lang="fr-FR"/>
              <a:t>Troisième condition : charge   des rémunérations non supportée par un établissement stable que l’employeur a en Belgique.</a:t>
            </a:r>
            <a:endParaRPr/>
          </a:p>
        </p:txBody>
      </p:sp>
      <p:sp>
        <p:nvSpPr>
          <p:cNvPr id="353" name="Google Shape;353;p34"/>
          <p:cNvSpPr txBox="1"/>
          <p:nvPr>
            <p:ph idx="11" type="ftr"/>
          </p:nvPr>
        </p:nvSpPr>
        <p:spPr>
          <a:xfrm>
            <a:off x="9144000" y="6354000"/>
            <a:ext cx="2214000"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354" name="Google Shape;354;p34"/>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58" name="Shape 358"/>
        <p:cNvGrpSpPr/>
        <p:nvPr/>
      </p:nvGrpSpPr>
      <p:grpSpPr>
        <a:xfrm>
          <a:off x="0" y="0"/>
          <a:ext cx="0" cy="0"/>
          <a:chOff x="0" y="0"/>
          <a:chExt cx="0" cy="0"/>
        </a:xfrm>
      </p:grpSpPr>
      <p:sp>
        <p:nvSpPr>
          <p:cNvPr id="359" name="Google Shape;359;p3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r>
              <a:rPr b="1" lang="fr-FR" sz="3733" u="sng"/>
              <a:t>7. Rémunération des travailleurs</a:t>
            </a:r>
            <a:br>
              <a:rPr b="1" lang="fr-FR" sz="3733" u="sng">
                <a:solidFill>
                  <a:srgbClr val="C00000"/>
                </a:solidFill>
              </a:rPr>
            </a:br>
            <a:endParaRPr sz="3733">
              <a:solidFill>
                <a:srgbClr val="C00000"/>
              </a:solidFill>
            </a:endParaRPr>
          </a:p>
        </p:txBody>
      </p:sp>
      <p:sp>
        <p:nvSpPr>
          <p:cNvPr id="360" name="Google Shape;360;p35"/>
          <p:cNvSpPr txBox="1"/>
          <p:nvPr>
            <p:ph idx="1" type="body"/>
          </p:nvPr>
        </p:nvSpPr>
        <p:spPr>
          <a:xfrm>
            <a:off x="1334045" y="1370541"/>
            <a:ext cx="10161140" cy="4533507"/>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90000"/>
              </a:lnSpc>
              <a:spcBef>
                <a:spcPts val="0"/>
              </a:spcBef>
              <a:spcAft>
                <a:spcPts val="0"/>
              </a:spcAft>
              <a:buClr>
                <a:srgbClr val="FF0000"/>
              </a:buClr>
              <a:buSzPct val="69498"/>
              <a:buNone/>
            </a:pPr>
            <a:r>
              <a:rPr b="1" lang="fr-FR">
                <a:solidFill>
                  <a:srgbClr val="FF0000"/>
                </a:solidFill>
              </a:rPr>
              <a:t>La règle des 183 jours.</a:t>
            </a:r>
            <a:endParaRPr/>
          </a:p>
          <a:p>
            <a:pPr indent="-276482" lvl="0" marL="285750" rtl="0" algn="l">
              <a:lnSpc>
                <a:spcPct val="90000"/>
              </a:lnSpc>
              <a:spcBef>
                <a:spcPts val="360"/>
              </a:spcBef>
              <a:spcAft>
                <a:spcPts val="0"/>
              </a:spcAft>
              <a:buClr>
                <a:schemeClr val="dk1"/>
              </a:buClr>
              <a:buSzPct val="69498"/>
              <a:buFont typeface="Noto Sans Symbols"/>
              <a:buChar char="⮚"/>
            </a:pPr>
            <a:r>
              <a:rPr lang="fr-FR"/>
              <a:t>Exemples : Monsieur Durand résident du Luxembourg</a:t>
            </a:r>
            <a:endParaRPr/>
          </a:p>
          <a:p>
            <a:pPr indent="-274320" lvl="1" marL="742950" rtl="0" algn="l">
              <a:lnSpc>
                <a:spcPct val="90000"/>
              </a:lnSpc>
              <a:spcBef>
                <a:spcPts val="500"/>
              </a:spcBef>
              <a:spcAft>
                <a:spcPts val="0"/>
              </a:spcAft>
              <a:buClr>
                <a:schemeClr val="dk1"/>
              </a:buClr>
              <a:buSzPct val="100000"/>
              <a:buFont typeface="Noto Sans Symbols"/>
              <a:buChar char="⮚"/>
            </a:pPr>
            <a:r>
              <a:rPr lang="fr-FR"/>
              <a:t>1. activité exercée en Belgique du 1</a:t>
            </a:r>
            <a:r>
              <a:rPr baseline="30000" lang="fr-FR"/>
              <a:t>er</a:t>
            </a:r>
            <a:r>
              <a:rPr lang="fr-FR"/>
              <a:t> mars 2020 au 1</a:t>
            </a:r>
            <a:r>
              <a:rPr baseline="30000" lang="fr-FR"/>
              <a:t>er</a:t>
            </a:r>
            <a:r>
              <a:rPr lang="fr-FR"/>
              <a:t> juillet 2020, dans la succursale belge d’une société résidente du Luxembourg ; cette succursale supporte directement la charge des rémunérations : troisième condition non remplie (INR)</a:t>
            </a:r>
            <a:endParaRPr/>
          </a:p>
          <a:p>
            <a:pPr indent="-274320" lvl="1" marL="742950" rtl="0" algn="l">
              <a:lnSpc>
                <a:spcPct val="90000"/>
              </a:lnSpc>
              <a:spcBef>
                <a:spcPts val="500"/>
              </a:spcBef>
              <a:spcAft>
                <a:spcPts val="0"/>
              </a:spcAft>
              <a:buClr>
                <a:schemeClr val="dk1"/>
              </a:buClr>
              <a:buSzPct val="100000"/>
              <a:buFont typeface="Noto Sans Symbols"/>
              <a:buChar char="⮚"/>
            </a:pPr>
            <a:r>
              <a:rPr lang="fr-FR"/>
              <a:t>2.activité exercée en Belgique du 1</a:t>
            </a:r>
            <a:r>
              <a:rPr baseline="30000" lang="fr-FR"/>
              <a:t>er</a:t>
            </a:r>
            <a:r>
              <a:rPr lang="fr-FR"/>
              <a:t> avril 2020 au 15 août 2020 et les rémunérations sont payées par une société résidente du Luxembourg qui ne dispose pas d’un établissement stable en Belgique : trois conditions simultanément remplies (la Belgique doit exempter)</a:t>
            </a:r>
            <a:endParaRPr/>
          </a:p>
          <a:p>
            <a:pPr indent="-274320" lvl="1" marL="742950" rtl="0" algn="l">
              <a:lnSpc>
                <a:spcPct val="90000"/>
              </a:lnSpc>
              <a:spcBef>
                <a:spcPts val="500"/>
              </a:spcBef>
              <a:spcAft>
                <a:spcPts val="0"/>
              </a:spcAft>
              <a:buClr>
                <a:schemeClr val="dk1"/>
              </a:buClr>
              <a:buSzPct val="100000"/>
              <a:buFont typeface="Noto Sans Symbols"/>
              <a:buChar char="⮚"/>
            </a:pPr>
            <a:r>
              <a:rPr lang="fr-FR"/>
              <a:t>3, l’activité est exercée en Belgique du 1</a:t>
            </a:r>
            <a:r>
              <a:rPr baseline="30000" lang="fr-FR"/>
              <a:t>er</a:t>
            </a:r>
            <a:r>
              <a:rPr lang="fr-FR"/>
              <a:t> janvier 2020 au 1</a:t>
            </a:r>
            <a:r>
              <a:rPr baseline="30000" lang="fr-FR"/>
              <a:t>er</a:t>
            </a:r>
            <a:r>
              <a:rPr lang="fr-FR"/>
              <a:t> mai 2020 et du 15 mai 2000 20 au 31 juillet 2020 et les rémunérations sont payées par une société résidente du Luxembourg qui ne dispose pas d’un établissement stable en Belgique : première condition non remplie (INR)</a:t>
            </a:r>
            <a:endParaRPr/>
          </a:p>
          <a:p>
            <a:pPr indent="-274320" lvl="1" marL="742950" rtl="0" algn="l">
              <a:lnSpc>
                <a:spcPct val="90000"/>
              </a:lnSpc>
              <a:spcBef>
                <a:spcPts val="500"/>
              </a:spcBef>
              <a:spcAft>
                <a:spcPts val="0"/>
              </a:spcAft>
              <a:buClr>
                <a:schemeClr val="dk1"/>
              </a:buClr>
              <a:buSzPct val="100000"/>
              <a:buFont typeface="Noto Sans Symbols"/>
              <a:buChar char="⮚"/>
            </a:pPr>
            <a:r>
              <a:rPr lang="fr-FR"/>
              <a:t>4. l’activité est exercée en Belgique du 1</a:t>
            </a:r>
            <a:r>
              <a:rPr baseline="30000" lang="fr-FR"/>
              <a:t>er</a:t>
            </a:r>
            <a:r>
              <a:rPr lang="fr-FR"/>
              <a:t> janvier 2020 au15 février 2020 et du 1</a:t>
            </a:r>
            <a:r>
              <a:rPr baseline="30000" lang="fr-FR"/>
              <a:t>er</a:t>
            </a:r>
            <a:r>
              <a:rPr lang="fr-FR"/>
              <a:t> mars 2020 au 1</a:t>
            </a:r>
            <a:r>
              <a:rPr baseline="30000" lang="fr-FR"/>
              <a:t>er</a:t>
            </a:r>
            <a:r>
              <a:rPr lang="fr-FR"/>
              <a:t> mai 2020 pour le compte d’une société résidente de la Belgique qui paye effectivement les rémunérations : deuxième condition non remplie(INR)</a:t>
            </a:r>
            <a:endParaRPr/>
          </a:p>
          <a:p>
            <a:pPr indent="0" lvl="0" marL="0" rtl="0" algn="l">
              <a:lnSpc>
                <a:spcPct val="90000"/>
              </a:lnSpc>
              <a:spcBef>
                <a:spcPts val="0"/>
              </a:spcBef>
              <a:spcAft>
                <a:spcPts val="0"/>
              </a:spcAft>
              <a:buClr>
                <a:srgbClr val="FF0000"/>
              </a:buClr>
              <a:buSzPct val="69498"/>
              <a:buNone/>
            </a:pPr>
            <a:r>
              <a:t/>
            </a:r>
            <a:endParaRPr/>
          </a:p>
        </p:txBody>
      </p:sp>
      <p:sp>
        <p:nvSpPr>
          <p:cNvPr id="361" name="Google Shape;361;p35"/>
          <p:cNvSpPr txBox="1"/>
          <p:nvPr>
            <p:ph idx="11" type="ftr"/>
          </p:nvPr>
        </p:nvSpPr>
        <p:spPr>
          <a:xfrm>
            <a:off x="9419303" y="6354000"/>
            <a:ext cx="1938697"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362" name="Google Shape;362;p35"/>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66" name="Shape 366"/>
        <p:cNvGrpSpPr/>
        <p:nvPr/>
      </p:nvGrpSpPr>
      <p:grpSpPr>
        <a:xfrm>
          <a:off x="0" y="0"/>
          <a:ext cx="0" cy="0"/>
          <a:chOff x="0" y="0"/>
          <a:chExt cx="0" cy="0"/>
        </a:xfrm>
      </p:grpSpPr>
      <p:sp>
        <p:nvSpPr>
          <p:cNvPr id="367" name="Google Shape;367;p3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r>
              <a:rPr b="1" lang="fr-FR" sz="3733" u="sng"/>
              <a:t>7. Rémunération des travailleurs</a:t>
            </a:r>
            <a:br>
              <a:rPr b="1" lang="fr-FR" sz="3733" u="sng">
                <a:solidFill>
                  <a:srgbClr val="C00000"/>
                </a:solidFill>
              </a:rPr>
            </a:br>
            <a:endParaRPr sz="3733">
              <a:solidFill>
                <a:srgbClr val="C00000"/>
              </a:solidFill>
            </a:endParaRPr>
          </a:p>
        </p:txBody>
      </p:sp>
      <p:sp>
        <p:nvSpPr>
          <p:cNvPr id="368" name="Google Shape;368;p36"/>
          <p:cNvSpPr txBox="1"/>
          <p:nvPr>
            <p:ph idx="1" type="body"/>
          </p:nvPr>
        </p:nvSpPr>
        <p:spPr>
          <a:xfrm>
            <a:off x="1163452" y="1417675"/>
            <a:ext cx="10341160" cy="4533507"/>
          </a:xfrm>
          <a:prstGeom prst="rect">
            <a:avLst/>
          </a:prstGeom>
          <a:noFill/>
          <a:ln>
            <a:noFill/>
          </a:ln>
        </p:spPr>
        <p:txBody>
          <a:bodyPr anchorCtr="0" anchor="t" bIns="45700" lIns="91425" spcFirstLastPara="1" rIns="91425" wrap="square" tIns="45700">
            <a:normAutofit fontScale="92500" lnSpcReduction="10000"/>
          </a:bodyPr>
          <a:lstStyle/>
          <a:p>
            <a:pPr indent="0" lvl="0" marL="0" rtl="0" algn="l">
              <a:lnSpc>
                <a:spcPct val="90000"/>
              </a:lnSpc>
              <a:spcBef>
                <a:spcPts val="0"/>
              </a:spcBef>
              <a:spcAft>
                <a:spcPts val="0"/>
              </a:spcAft>
              <a:buClr>
                <a:schemeClr val="dk1"/>
              </a:buClr>
              <a:buSzPct val="69498"/>
              <a:buNone/>
            </a:pPr>
            <a:r>
              <a:rPr b="1" lang="fr-FR">
                <a:solidFill>
                  <a:srgbClr val="FF0000"/>
                </a:solidFill>
              </a:rPr>
              <a:t>Première condition  : séjour n’excédant pas 183 jours :</a:t>
            </a:r>
            <a:endParaRPr>
              <a:solidFill>
                <a:srgbClr val="FF0000"/>
              </a:solidFill>
            </a:endParaRPr>
          </a:p>
          <a:p>
            <a:pPr indent="-285750" lvl="0" marL="285750" rtl="0" algn="l">
              <a:lnSpc>
                <a:spcPct val="90000"/>
              </a:lnSpc>
              <a:spcBef>
                <a:spcPts val="360"/>
              </a:spcBef>
              <a:spcAft>
                <a:spcPts val="0"/>
              </a:spcAft>
              <a:buClr>
                <a:schemeClr val="dk1"/>
              </a:buClr>
              <a:buSzPct val="69498"/>
              <a:buFont typeface="Noto Sans Symbols"/>
              <a:buChar char="⮚"/>
            </a:pPr>
            <a:r>
              <a:rPr lang="fr-FR"/>
              <a:t>Le séjour en Belgique du bénéficiaire des rémunérations, pendant plusieurs périodes successives ou non, ne peut excéder au total 183 jours durant toute période de 12 mois commençant se terminant dans l’année fiscale</a:t>
            </a:r>
            <a:endParaRPr/>
          </a:p>
          <a:p>
            <a:pPr indent="-285750" lvl="0" marL="285750" rtl="0" algn="l">
              <a:lnSpc>
                <a:spcPct val="90000"/>
              </a:lnSpc>
              <a:spcBef>
                <a:spcPts val="360"/>
              </a:spcBef>
              <a:spcAft>
                <a:spcPts val="0"/>
              </a:spcAft>
              <a:buClr>
                <a:schemeClr val="dk1"/>
              </a:buClr>
              <a:buSzPct val="69498"/>
              <a:buFont typeface="Noto Sans Symbols"/>
              <a:buChar char="⮚"/>
            </a:pPr>
            <a:r>
              <a:rPr lang="fr-FR"/>
              <a:t>Comment calculer les 183  jours ?</a:t>
            </a:r>
            <a:endParaRPr/>
          </a:p>
          <a:p>
            <a:pPr indent="-285750" lvl="0" marL="285750" rtl="0" algn="l">
              <a:lnSpc>
                <a:spcPct val="90000"/>
              </a:lnSpc>
              <a:spcBef>
                <a:spcPts val="360"/>
              </a:spcBef>
              <a:spcAft>
                <a:spcPts val="0"/>
              </a:spcAft>
              <a:buClr>
                <a:schemeClr val="dk1"/>
              </a:buClr>
              <a:buSzPct val="69498"/>
              <a:buFont typeface="Noto Sans Symbols"/>
              <a:buChar char="⮚"/>
            </a:pPr>
            <a:r>
              <a:rPr b="1" lang="fr-FR"/>
              <a:t>Prendre en considération </a:t>
            </a:r>
            <a:r>
              <a:rPr lang="fr-FR"/>
              <a:t>: fraction de journée, jour d’arrivée, jour de départ, samedi dimanche et jours faits sont passés en Belgique, jours de vacances passées en Belgique avant pendant l’exercice de l’activité  ou après la cessation des activités</a:t>
            </a:r>
            <a:endParaRPr/>
          </a:p>
          <a:p>
            <a:pPr indent="-285750" lvl="0" marL="285750" rtl="0" algn="l">
              <a:lnSpc>
                <a:spcPct val="90000"/>
              </a:lnSpc>
              <a:spcBef>
                <a:spcPts val="360"/>
              </a:spcBef>
              <a:spcAft>
                <a:spcPts val="0"/>
              </a:spcAft>
              <a:buClr>
                <a:schemeClr val="dk1"/>
              </a:buClr>
              <a:buSzPct val="69498"/>
              <a:buFont typeface="Noto Sans Symbols"/>
              <a:buChar char="⮚"/>
            </a:pPr>
            <a:r>
              <a:rPr b="1" lang="fr-FR"/>
              <a:t>Sont exclus </a:t>
            </a:r>
            <a:r>
              <a:rPr lang="fr-FR"/>
              <a:t>: journées passées en transit, journée de vacance pendant la période d’activité en dehors de la Belgique, brève interruption en dehors de la Belgique, joug complet travail passé en dehors de la Belgique</a:t>
            </a:r>
            <a:endParaRPr/>
          </a:p>
        </p:txBody>
      </p:sp>
      <p:sp>
        <p:nvSpPr>
          <p:cNvPr id="369" name="Google Shape;369;p36"/>
          <p:cNvSpPr txBox="1"/>
          <p:nvPr>
            <p:ph idx="11" type="ftr"/>
          </p:nvPr>
        </p:nvSpPr>
        <p:spPr>
          <a:xfrm>
            <a:off x="9055510" y="6354000"/>
            <a:ext cx="2302490"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370" name="Google Shape;370;p36"/>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74" name="Shape 374"/>
        <p:cNvGrpSpPr/>
        <p:nvPr/>
      </p:nvGrpSpPr>
      <p:grpSpPr>
        <a:xfrm>
          <a:off x="0" y="0"/>
          <a:ext cx="0" cy="0"/>
          <a:chOff x="0" y="0"/>
          <a:chExt cx="0" cy="0"/>
        </a:xfrm>
      </p:grpSpPr>
      <p:sp>
        <p:nvSpPr>
          <p:cNvPr id="375" name="Google Shape;375;p3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r>
              <a:rPr b="1" lang="fr-FR" sz="3733" u="sng"/>
              <a:t>7. Rémunération des travailleurs</a:t>
            </a:r>
            <a:br>
              <a:rPr b="1" lang="fr-FR" sz="3733" u="sng">
                <a:solidFill>
                  <a:srgbClr val="C00000"/>
                </a:solidFill>
              </a:rPr>
            </a:br>
            <a:endParaRPr sz="3733">
              <a:solidFill>
                <a:srgbClr val="C00000"/>
              </a:solidFill>
            </a:endParaRPr>
          </a:p>
        </p:txBody>
      </p:sp>
      <p:sp>
        <p:nvSpPr>
          <p:cNvPr id="376" name="Google Shape;376;p37"/>
          <p:cNvSpPr txBox="1"/>
          <p:nvPr>
            <p:ph idx="1" type="body"/>
          </p:nvPr>
        </p:nvSpPr>
        <p:spPr>
          <a:xfrm>
            <a:off x="1163452" y="1417675"/>
            <a:ext cx="10341160" cy="453350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1665"/>
              <a:buNone/>
            </a:pPr>
            <a:r>
              <a:rPr b="1" lang="fr-FR" sz="1665"/>
              <a:t>Première condition  : séjour n’excédant pas 183 jours :</a:t>
            </a:r>
            <a:endParaRPr/>
          </a:p>
          <a:p>
            <a:pPr indent="-285750" lvl="0" marL="285750" rtl="0" algn="l">
              <a:lnSpc>
                <a:spcPct val="90000"/>
              </a:lnSpc>
              <a:spcBef>
                <a:spcPts val="333"/>
              </a:spcBef>
              <a:spcAft>
                <a:spcPts val="0"/>
              </a:spcAft>
              <a:buClr>
                <a:schemeClr val="dk1"/>
              </a:buClr>
              <a:buSzPts val="1665"/>
              <a:buFont typeface="Noto Sans Symbols"/>
              <a:buChar char="⮚"/>
            </a:pPr>
            <a:r>
              <a:rPr lang="fr-FR" sz="1665"/>
              <a:t>Il en résulte que toute journée passée en dehors de l'État d'exercice ne sera pas prise en compte pour le calcul des 183 jours.</a:t>
            </a:r>
            <a:endParaRPr/>
          </a:p>
          <a:p>
            <a:pPr indent="-285750" lvl="0" marL="285750" rtl="0" algn="l">
              <a:lnSpc>
                <a:spcPct val="90000"/>
              </a:lnSpc>
              <a:spcBef>
                <a:spcPts val="333"/>
              </a:spcBef>
              <a:spcAft>
                <a:spcPts val="0"/>
              </a:spcAft>
              <a:buClr>
                <a:srgbClr val="FF0000"/>
              </a:buClr>
              <a:buSzPts val="1665"/>
              <a:buFont typeface="Noto Sans Symbols"/>
              <a:buChar char="⮚"/>
            </a:pPr>
            <a:r>
              <a:rPr b="1" lang="fr-FR" sz="1665">
                <a:solidFill>
                  <a:srgbClr val="FF0000"/>
                </a:solidFill>
              </a:rPr>
              <a:t>Exemple : </a:t>
            </a:r>
            <a:endParaRPr/>
          </a:p>
          <a:p>
            <a:pPr indent="-285750" lvl="1" marL="1028700" rtl="0" algn="l">
              <a:lnSpc>
                <a:spcPct val="90000"/>
              </a:lnSpc>
              <a:spcBef>
                <a:spcPts val="333"/>
              </a:spcBef>
              <a:spcAft>
                <a:spcPts val="0"/>
              </a:spcAft>
              <a:buClr>
                <a:schemeClr val="dk1"/>
              </a:buClr>
              <a:buSzPts val="1665"/>
              <a:buFont typeface="Noto Sans Symbols"/>
              <a:buChar char="⮚"/>
            </a:pPr>
            <a:r>
              <a:rPr lang="fr-FR" sz="1665"/>
              <a:t>Une entreprise bancaire établie à Paris détache, auprès de sa filiale établie à Bruxelles, un expert-comptable (employé) pour surveiller les comptes et le bon fonctionnement de la filiale belge. Il commence son activité à Bruxelles le 13 janvier 2020 et la termine le 31 juillet 2020. </a:t>
            </a:r>
            <a:endParaRPr/>
          </a:p>
          <a:p>
            <a:pPr indent="-285750" lvl="1" marL="1028700" rtl="0" algn="l">
              <a:lnSpc>
                <a:spcPct val="90000"/>
              </a:lnSpc>
              <a:spcBef>
                <a:spcPts val="333"/>
              </a:spcBef>
              <a:spcAft>
                <a:spcPts val="0"/>
              </a:spcAft>
              <a:buClr>
                <a:schemeClr val="dk1"/>
              </a:buClr>
              <a:buSzPts val="1665"/>
              <a:buFont typeface="Noto Sans Symbols"/>
              <a:buChar char="⮚"/>
            </a:pPr>
            <a:r>
              <a:rPr lang="fr-FR" sz="1665"/>
              <a:t>Il est résident français où il a conservé son habitation permanente. </a:t>
            </a:r>
            <a:endParaRPr/>
          </a:p>
          <a:p>
            <a:pPr indent="-285750" lvl="1" marL="1028700" rtl="0" algn="l">
              <a:lnSpc>
                <a:spcPct val="90000"/>
              </a:lnSpc>
              <a:spcBef>
                <a:spcPts val="333"/>
              </a:spcBef>
              <a:spcAft>
                <a:spcPts val="0"/>
              </a:spcAft>
              <a:buClr>
                <a:schemeClr val="dk1"/>
              </a:buClr>
              <a:buSzPts val="1665"/>
              <a:buFont typeface="Noto Sans Symbols"/>
              <a:buChar char="⮚"/>
            </a:pPr>
            <a:r>
              <a:rPr lang="fr-FR" sz="1665"/>
              <a:t>Sa rémunération est payée et prise en charge en France. Il dispose d'un appartement de fonction à Bruxelles. </a:t>
            </a:r>
            <a:endParaRPr/>
          </a:p>
          <a:p>
            <a:pPr indent="-285750" lvl="1" marL="1028700" rtl="0" algn="l">
              <a:lnSpc>
                <a:spcPct val="90000"/>
              </a:lnSpc>
              <a:spcBef>
                <a:spcPts val="333"/>
              </a:spcBef>
              <a:spcAft>
                <a:spcPts val="0"/>
              </a:spcAft>
              <a:buClr>
                <a:schemeClr val="dk1"/>
              </a:buClr>
              <a:buSzPts val="1665"/>
              <a:buFont typeface="Noto Sans Symbols"/>
              <a:buChar char="⮚"/>
            </a:pPr>
            <a:r>
              <a:rPr lang="fr-FR" sz="1665"/>
              <a:t>Tous les vendredis en début d'après-midi, il quitte Bruxelles pour se rendre à Paris et revient le dimanche soir ou le lundi matin. Du 1er au 31 décembre 2020, il séjourne à Bruges chez un couple d'amis. </a:t>
            </a:r>
            <a:endParaRPr/>
          </a:p>
          <a:p>
            <a:pPr indent="-285750" lvl="1" marL="1028700" rtl="0" algn="l">
              <a:lnSpc>
                <a:spcPct val="90000"/>
              </a:lnSpc>
              <a:spcBef>
                <a:spcPts val="333"/>
              </a:spcBef>
              <a:spcAft>
                <a:spcPts val="0"/>
              </a:spcAft>
              <a:buClr>
                <a:schemeClr val="dk1"/>
              </a:buClr>
              <a:buSzPts val="1665"/>
              <a:buFont typeface="Noto Sans Symbols"/>
              <a:buChar char="⮚"/>
            </a:pPr>
            <a:r>
              <a:rPr lang="fr-FR" sz="1665"/>
              <a:t>Le nombre de jours de présence en Belgique est de 200 (nombre de jours du 13 janvier au 31 juillet) – 46 (samedis, dimanches et jours fériés passés à Paris sur base des billets de train conservés par le travailleur) + 31 (vacances à Bruges) = 185 jours. </a:t>
            </a:r>
            <a:endParaRPr/>
          </a:p>
          <a:p>
            <a:pPr indent="-285750" lvl="1" marL="1028700" rtl="0" algn="l">
              <a:lnSpc>
                <a:spcPct val="90000"/>
              </a:lnSpc>
              <a:spcBef>
                <a:spcPts val="333"/>
              </a:spcBef>
              <a:spcAft>
                <a:spcPts val="0"/>
              </a:spcAft>
              <a:buClr>
                <a:schemeClr val="dk1"/>
              </a:buClr>
              <a:buSzPts val="1665"/>
              <a:buFont typeface="Noto Sans Symbols"/>
              <a:buChar char="⮚"/>
            </a:pPr>
            <a:r>
              <a:rPr lang="fr-FR" sz="1665"/>
              <a:t>Les rémunérations sont donc imposables en Belgique (</a:t>
            </a:r>
            <a:r>
              <a:rPr b="1" lang="fr-FR" sz="1665">
                <a:solidFill>
                  <a:srgbClr val="C00000"/>
                </a:solidFill>
              </a:rPr>
              <a:t>plus de 183 jours en Belgique</a:t>
            </a:r>
            <a:r>
              <a:rPr lang="fr-FR" sz="1665"/>
              <a:t>).</a:t>
            </a:r>
            <a:endParaRPr/>
          </a:p>
        </p:txBody>
      </p:sp>
      <p:sp>
        <p:nvSpPr>
          <p:cNvPr id="377" name="Google Shape;377;p37"/>
          <p:cNvSpPr txBox="1"/>
          <p:nvPr>
            <p:ph idx="11" type="ftr"/>
          </p:nvPr>
        </p:nvSpPr>
        <p:spPr>
          <a:xfrm>
            <a:off x="9399639" y="6354000"/>
            <a:ext cx="1958361"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378" name="Google Shape;378;p37"/>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82" name="Shape 382"/>
        <p:cNvGrpSpPr/>
        <p:nvPr/>
      </p:nvGrpSpPr>
      <p:grpSpPr>
        <a:xfrm>
          <a:off x="0" y="0"/>
          <a:ext cx="0" cy="0"/>
          <a:chOff x="0" y="0"/>
          <a:chExt cx="0" cy="0"/>
        </a:xfrm>
      </p:grpSpPr>
      <p:sp>
        <p:nvSpPr>
          <p:cNvPr id="383" name="Google Shape;383;p3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r>
              <a:rPr b="1" lang="fr-FR" sz="3733" u="sng"/>
              <a:t>7. Rémunération des travailleurs</a:t>
            </a:r>
            <a:br>
              <a:rPr b="1" lang="fr-FR" sz="3733" u="sng">
                <a:solidFill>
                  <a:srgbClr val="C00000"/>
                </a:solidFill>
              </a:rPr>
            </a:br>
            <a:endParaRPr sz="3733">
              <a:solidFill>
                <a:srgbClr val="C00000"/>
              </a:solidFill>
            </a:endParaRPr>
          </a:p>
        </p:txBody>
      </p:sp>
      <p:sp>
        <p:nvSpPr>
          <p:cNvPr id="384" name="Google Shape;384;p38"/>
          <p:cNvSpPr txBox="1"/>
          <p:nvPr>
            <p:ph idx="1" type="body"/>
          </p:nvPr>
        </p:nvSpPr>
        <p:spPr>
          <a:xfrm>
            <a:off x="1127448" y="1417675"/>
            <a:ext cx="10377164" cy="4533507"/>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80000"/>
              </a:lnSpc>
              <a:spcBef>
                <a:spcPts val="0"/>
              </a:spcBef>
              <a:spcAft>
                <a:spcPts val="0"/>
              </a:spcAft>
              <a:buClr>
                <a:srgbClr val="FF0000"/>
              </a:buClr>
              <a:buSzPts val="1665"/>
              <a:buNone/>
            </a:pPr>
            <a:r>
              <a:rPr b="1" lang="fr-FR" sz="1665">
                <a:solidFill>
                  <a:srgbClr val="FF0000"/>
                </a:solidFill>
              </a:rPr>
              <a:t>Deuxième condition : l’employeur est un non résident :</a:t>
            </a:r>
            <a:endParaRPr/>
          </a:p>
          <a:p>
            <a:pPr indent="-285750" lvl="0" marL="285750" rtl="0" algn="l">
              <a:lnSpc>
                <a:spcPct val="80000"/>
              </a:lnSpc>
              <a:spcBef>
                <a:spcPts val="333"/>
              </a:spcBef>
              <a:spcAft>
                <a:spcPts val="0"/>
              </a:spcAft>
              <a:buClr>
                <a:schemeClr val="dk1"/>
              </a:buClr>
              <a:buSzPts val="1665"/>
              <a:buFont typeface="Noto Sans Symbols"/>
              <a:buChar char="⮚"/>
            </a:pPr>
            <a:r>
              <a:rPr lang="fr-FR" sz="1665"/>
              <a:t>Si l’employeur est un résident de la Belgique, les rémunérations qu’il verse un non-résident sont imposables en Belgique même si l’activité n’excède pas 183 jours.</a:t>
            </a:r>
            <a:endParaRPr/>
          </a:p>
          <a:p>
            <a:pPr indent="0" lvl="0" marL="0" rtl="0" algn="l">
              <a:lnSpc>
                <a:spcPct val="80000"/>
              </a:lnSpc>
              <a:spcBef>
                <a:spcPts val="333"/>
              </a:spcBef>
              <a:spcAft>
                <a:spcPts val="0"/>
              </a:spcAft>
              <a:buClr>
                <a:schemeClr val="dk1"/>
              </a:buClr>
              <a:buSzPts val="1665"/>
              <a:buNone/>
            </a:pPr>
            <a:r>
              <a:rPr lang="fr-FR" sz="1665" u="sng"/>
              <a:t>Exemple</a:t>
            </a:r>
            <a:r>
              <a:rPr lang="fr-FR" sz="1665"/>
              <a:t> : une société établie à Bruxelles engage un ingénieur hollandais.</a:t>
            </a:r>
            <a:endParaRPr/>
          </a:p>
          <a:p>
            <a:pPr indent="-285750" lvl="0" marL="285750" rtl="0" algn="l">
              <a:lnSpc>
                <a:spcPct val="80000"/>
              </a:lnSpc>
              <a:spcBef>
                <a:spcPts val="333"/>
              </a:spcBef>
              <a:spcAft>
                <a:spcPts val="0"/>
              </a:spcAft>
              <a:buClr>
                <a:schemeClr val="dk1"/>
              </a:buClr>
              <a:buSzPts val="1665"/>
              <a:buFont typeface="Noto Sans Symbols"/>
              <a:buChar char="⮚"/>
            </a:pPr>
            <a:r>
              <a:rPr lang="fr-FR" sz="1665"/>
              <a:t>Celui-ci réside aux Pays-Bas et rejoint tous les jours son domicile. Le contrat débute le 1</a:t>
            </a:r>
            <a:r>
              <a:rPr baseline="30000" lang="fr-FR" sz="1665"/>
              <a:t>er</a:t>
            </a:r>
            <a:r>
              <a:rPr lang="fr-FR" sz="1665"/>
              <a:t> mars 2020 pour une période d’essai de trois mois. À l’issue de cette période la société belge décide de ne pas engager définitivement le travailleur. </a:t>
            </a:r>
            <a:r>
              <a:rPr lang="fr-FR" sz="1665" u="sng"/>
              <a:t>Bien que le séjour n’excède pas 183 jours (62 jours, durant une période de 12 mois, les rémunérations nous allons sont payées supportées par une société résidente de la Belgique</a:t>
            </a:r>
            <a:endParaRPr u="sng"/>
          </a:p>
          <a:p>
            <a:pPr indent="-285750" lvl="0" marL="285750" rtl="0" algn="l">
              <a:lnSpc>
                <a:spcPct val="80000"/>
              </a:lnSpc>
              <a:spcBef>
                <a:spcPts val="333"/>
              </a:spcBef>
              <a:spcAft>
                <a:spcPts val="0"/>
              </a:spcAft>
              <a:buClr>
                <a:schemeClr val="dk1"/>
              </a:buClr>
              <a:buSzPts val="1665"/>
              <a:buFont typeface="Noto Sans Symbols"/>
              <a:buChar char="⮚"/>
            </a:pPr>
            <a:r>
              <a:rPr lang="fr-FR" sz="1665"/>
              <a:t>On notera que la convention conclue avec la France exige que l'employeur soit établi seulement dans l'État de résidence du bénéficiaire. Si l'employeur est établi sur le territoire d'un État autre que l'État de résidence du bénéficiaire, l'imposition se fera dans l'État d'exercice.</a:t>
            </a:r>
            <a:endParaRPr/>
          </a:p>
          <a:p>
            <a:pPr indent="-285750" lvl="0" marL="285750" rtl="0" algn="l">
              <a:lnSpc>
                <a:spcPct val="80000"/>
              </a:lnSpc>
              <a:spcBef>
                <a:spcPts val="333"/>
              </a:spcBef>
              <a:spcAft>
                <a:spcPts val="0"/>
              </a:spcAft>
              <a:buClr>
                <a:schemeClr val="dk1"/>
              </a:buClr>
              <a:buSzPts val="1665"/>
              <a:buFont typeface="Noto Sans Symbols"/>
              <a:buChar char="⮚"/>
            </a:pPr>
            <a:r>
              <a:rPr b="1" lang="fr-FR" sz="1665" u="sng"/>
              <a:t>Exemple: </a:t>
            </a:r>
            <a:endParaRPr/>
          </a:p>
          <a:p>
            <a:pPr indent="-285750" lvl="1" marL="742950" rtl="0" algn="l">
              <a:lnSpc>
                <a:spcPct val="80000"/>
              </a:lnSpc>
              <a:spcBef>
                <a:spcPts val="333"/>
              </a:spcBef>
              <a:spcAft>
                <a:spcPts val="0"/>
              </a:spcAft>
              <a:buClr>
                <a:schemeClr val="dk1"/>
              </a:buClr>
              <a:buSzPts val="1665"/>
              <a:buFont typeface="Noto Sans Symbols"/>
              <a:buChar char="⮚"/>
            </a:pPr>
            <a:r>
              <a:rPr lang="fr-FR" sz="1665"/>
              <a:t>un résident français a pour employeur une société allemande. </a:t>
            </a:r>
            <a:endParaRPr/>
          </a:p>
          <a:p>
            <a:pPr indent="-285750" lvl="1" marL="742950" rtl="0" algn="l">
              <a:lnSpc>
                <a:spcPct val="80000"/>
              </a:lnSpc>
              <a:spcBef>
                <a:spcPts val="333"/>
              </a:spcBef>
              <a:spcAft>
                <a:spcPts val="0"/>
              </a:spcAft>
              <a:buClr>
                <a:schemeClr val="dk1"/>
              </a:buClr>
              <a:buSzPts val="1665"/>
              <a:buFont typeface="Noto Sans Symbols"/>
              <a:buChar char="⮚"/>
            </a:pPr>
            <a:r>
              <a:rPr lang="fr-FR" sz="1665"/>
              <a:t>Le salarié exerce son activité sur le territoire belge et français. </a:t>
            </a:r>
            <a:endParaRPr/>
          </a:p>
          <a:p>
            <a:pPr indent="-285750" lvl="1" marL="742950" rtl="0" algn="l">
              <a:lnSpc>
                <a:spcPct val="80000"/>
              </a:lnSpc>
              <a:spcBef>
                <a:spcPts val="333"/>
              </a:spcBef>
              <a:spcAft>
                <a:spcPts val="0"/>
              </a:spcAft>
              <a:buClr>
                <a:schemeClr val="dk1"/>
              </a:buClr>
              <a:buSzPts val="1665"/>
              <a:buFont typeface="Noto Sans Symbols"/>
              <a:buChar char="⮚"/>
            </a:pPr>
            <a:r>
              <a:rPr lang="fr-FR" sz="1665"/>
              <a:t>Le séjour en Belgique n'excède pas 183 jours au cours de l'année civile considérée. </a:t>
            </a:r>
            <a:endParaRPr/>
          </a:p>
          <a:p>
            <a:pPr indent="-285750" lvl="1" marL="742950" rtl="0" algn="l">
              <a:lnSpc>
                <a:spcPct val="80000"/>
              </a:lnSpc>
              <a:spcBef>
                <a:spcPts val="333"/>
              </a:spcBef>
              <a:spcAft>
                <a:spcPts val="0"/>
              </a:spcAft>
              <a:buClr>
                <a:schemeClr val="dk1"/>
              </a:buClr>
              <a:buSzPts val="1665"/>
              <a:buFont typeface="Noto Sans Symbols"/>
              <a:buChar char="⮚"/>
            </a:pPr>
            <a:r>
              <a:rPr lang="fr-FR" sz="1665"/>
              <a:t>Selon la convention belgo-française, la partie des rémunérations qui est la contrepartie de l'activité physiquement exercée en Belgique est imposable en Belgique car l'employeur n'est pas un résident de la France et la deuxième condition requise pour que les rémunérations soient imposables dans l'État de résidence n'est pas remplie.</a:t>
            </a:r>
            <a:endParaRPr/>
          </a:p>
          <a:p>
            <a:pPr indent="-180022" lvl="0" marL="285750" rtl="0" algn="l">
              <a:lnSpc>
                <a:spcPct val="80000"/>
              </a:lnSpc>
              <a:spcBef>
                <a:spcPts val="333"/>
              </a:spcBef>
              <a:spcAft>
                <a:spcPts val="0"/>
              </a:spcAft>
              <a:buClr>
                <a:schemeClr val="dk1"/>
              </a:buClr>
              <a:buSzPts val="1665"/>
              <a:buFont typeface="Noto Sans Symbols"/>
              <a:buNone/>
            </a:pPr>
            <a:r>
              <a:t/>
            </a:r>
            <a:endParaRPr sz="1665"/>
          </a:p>
        </p:txBody>
      </p:sp>
      <p:sp>
        <p:nvSpPr>
          <p:cNvPr id="385" name="Google Shape;385;p38"/>
          <p:cNvSpPr txBox="1"/>
          <p:nvPr>
            <p:ph idx="11" type="ftr"/>
          </p:nvPr>
        </p:nvSpPr>
        <p:spPr>
          <a:xfrm>
            <a:off x="9311148" y="6354000"/>
            <a:ext cx="2046852"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386" name="Google Shape;386;p38"/>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0" name="Shape 390"/>
        <p:cNvGrpSpPr/>
        <p:nvPr/>
      </p:nvGrpSpPr>
      <p:grpSpPr>
        <a:xfrm>
          <a:off x="0" y="0"/>
          <a:ext cx="0" cy="0"/>
          <a:chOff x="0" y="0"/>
          <a:chExt cx="0" cy="0"/>
        </a:xfrm>
      </p:grpSpPr>
      <p:sp>
        <p:nvSpPr>
          <p:cNvPr id="391" name="Google Shape;391;p3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r>
              <a:rPr b="1" lang="fr-FR" sz="3733" u="sng"/>
              <a:t>7. Rémunération des travailleurs</a:t>
            </a:r>
            <a:br>
              <a:rPr b="1" lang="fr-FR" sz="3733" u="sng">
                <a:solidFill>
                  <a:srgbClr val="C00000"/>
                </a:solidFill>
              </a:rPr>
            </a:br>
            <a:endParaRPr sz="3733">
              <a:solidFill>
                <a:srgbClr val="C00000"/>
              </a:solidFill>
            </a:endParaRPr>
          </a:p>
        </p:txBody>
      </p:sp>
      <p:sp>
        <p:nvSpPr>
          <p:cNvPr id="392" name="Google Shape;392;p39"/>
          <p:cNvSpPr txBox="1"/>
          <p:nvPr>
            <p:ph idx="1" type="body"/>
          </p:nvPr>
        </p:nvSpPr>
        <p:spPr>
          <a:xfrm>
            <a:off x="1271464" y="1417675"/>
            <a:ext cx="10233148" cy="453350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FF0000"/>
              </a:buClr>
              <a:buSzPts val="1800"/>
              <a:buNone/>
            </a:pPr>
            <a:r>
              <a:rPr b="1" lang="fr-FR">
                <a:solidFill>
                  <a:srgbClr val="FF0000"/>
                </a:solidFill>
              </a:rPr>
              <a:t>Troisième condition  : la charge de rémunération n’est pas supportée par un établissement stable ou une base fixe belge</a:t>
            </a:r>
            <a:endParaRPr/>
          </a:p>
          <a:p>
            <a:pPr indent="-285750" lvl="0" marL="285750" rtl="0" algn="l">
              <a:lnSpc>
                <a:spcPct val="90000"/>
              </a:lnSpc>
              <a:spcBef>
                <a:spcPts val="360"/>
              </a:spcBef>
              <a:spcAft>
                <a:spcPts val="0"/>
              </a:spcAft>
              <a:buClr>
                <a:schemeClr val="dk1"/>
              </a:buClr>
              <a:buSzPts val="1800"/>
              <a:buFont typeface="Noto Sans Symbols"/>
              <a:buChar char="⮚"/>
            </a:pPr>
            <a:r>
              <a:rPr lang="fr-FR"/>
              <a:t>Si la société étrangère possède un établissement stable en Belgique, les rémunérations seront imposables en Belgique si cet établissement stable supporte sa rémunération.</a:t>
            </a:r>
            <a:endParaRPr/>
          </a:p>
          <a:p>
            <a:pPr indent="-285750" lvl="0" marL="285750" rtl="0" algn="l">
              <a:lnSpc>
                <a:spcPct val="90000"/>
              </a:lnSpc>
              <a:spcBef>
                <a:spcPts val="360"/>
              </a:spcBef>
              <a:spcAft>
                <a:spcPts val="0"/>
              </a:spcAft>
              <a:buClr>
                <a:schemeClr val="dk1"/>
              </a:buClr>
              <a:buSzPts val="1800"/>
              <a:buFont typeface="Noto Sans Symbols"/>
              <a:buChar char="⮚"/>
            </a:pPr>
            <a:r>
              <a:rPr lang="fr-FR"/>
              <a:t> “ supportée “  : la condition n’est donc pas accomplie lorsque les rémunérations sont simplement déduites des bénéfices de l’établissement stable</a:t>
            </a:r>
            <a:endParaRPr/>
          </a:p>
        </p:txBody>
      </p:sp>
      <p:sp>
        <p:nvSpPr>
          <p:cNvPr id="393" name="Google Shape;393;p39"/>
          <p:cNvSpPr txBox="1"/>
          <p:nvPr>
            <p:ph idx="11" type="ftr"/>
          </p:nvPr>
        </p:nvSpPr>
        <p:spPr>
          <a:xfrm>
            <a:off x="8967019" y="6354000"/>
            <a:ext cx="2390981"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394" name="Google Shape;394;p39"/>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0" name="Shape 110"/>
        <p:cNvGrpSpPr/>
        <p:nvPr/>
      </p:nvGrpSpPr>
      <p:grpSpPr>
        <a:xfrm>
          <a:off x="0" y="0"/>
          <a:ext cx="0" cy="0"/>
          <a:chOff x="0" y="0"/>
          <a:chExt cx="0" cy="0"/>
        </a:xfrm>
      </p:grpSpPr>
      <p:sp>
        <p:nvSpPr>
          <p:cNvPr id="111" name="Google Shape;111;p4"/>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177800" rtl="0" algn="ctr">
              <a:lnSpc>
                <a:spcPct val="90000"/>
              </a:lnSpc>
              <a:spcBef>
                <a:spcPts val="0"/>
              </a:spcBef>
              <a:spcAft>
                <a:spcPts val="0"/>
              </a:spcAft>
              <a:buClr>
                <a:srgbClr val="0070C0"/>
              </a:buClr>
              <a:buSzPts val="3600"/>
              <a:buFont typeface="Arial"/>
              <a:buNone/>
            </a:pPr>
            <a:r>
              <a:rPr b="1" lang="fr-FR" sz="3600">
                <a:solidFill>
                  <a:schemeClr val="accent1"/>
                </a:solidFill>
              </a:rPr>
              <a:t>NAISSANCE D’UNE  CONVENTION PREVENTIVE</a:t>
            </a:r>
            <a:endParaRPr b="1" sz="3600">
              <a:solidFill>
                <a:schemeClr val="accent1"/>
              </a:solidFill>
            </a:endParaRPr>
          </a:p>
        </p:txBody>
      </p:sp>
      <p:sp>
        <p:nvSpPr>
          <p:cNvPr id="112" name="Google Shape;112;p4"/>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lnSpcReduction="10000"/>
          </a:bodyPr>
          <a:lstStyle/>
          <a:p>
            <a:pPr indent="0" lvl="0" marL="0" rtl="0" algn="l">
              <a:lnSpc>
                <a:spcPct val="90000"/>
              </a:lnSpc>
              <a:spcBef>
                <a:spcPts val="0"/>
              </a:spcBef>
              <a:spcAft>
                <a:spcPts val="0"/>
              </a:spcAft>
              <a:buClr>
                <a:srgbClr val="FF0000"/>
              </a:buClr>
              <a:buSzPts val="1572"/>
              <a:buNone/>
            </a:pPr>
            <a:r>
              <a:rPr b="1" lang="fr-FR" sz="1572">
                <a:solidFill>
                  <a:srgbClr val="FF0000"/>
                </a:solidFill>
              </a:rPr>
              <a:t>UNE PROCÉDURE EN QUATRE ÉTAPES </a:t>
            </a:r>
            <a:endParaRPr/>
          </a:p>
          <a:p>
            <a:pPr indent="-285750" lvl="0" marL="285750" rtl="0" algn="l">
              <a:lnSpc>
                <a:spcPct val="90000"/>
              </a:lnSpc>
              <a:spcBef>
                <a:spcPts val="333"/>
              </a:spcBef>
              <a:spcAft>
                <a:spcPts val="0"/>
              </a:spcAft>
              <a:buClr>
                <a:schemeClr val="dk1"/>
              </a:buClr>
              <a:buSzPts val="1665"/>
              <a:buFont typeface="Noto Sans Symbols"/>
              <a:buChar char="⮚"/>
            </a:pPr>
            <a:r>
              <a:rPr lang="fr-FR" sz="1665" u="sng"/>
              <a:t>Dans un premier stade</a:t>
            </a:r>
            <a:r>
              <a:rPr lang="fr-FR" sz="1665"/>
              <a:t>, les délégations des deux pays (fonctionnaires des affaires étrangères et de  l'administration des Affaires fiscales) paraphent un projet de convention issu de leurs négociations. Ce projet concrétise la manière dont la double imposition sera éliminée;</a:t>
            </a:r>
            <a:endParaRPr/>
          </a:p>
          <a:p>
            <a:pPr indent="-285750" lvl="0" marL="285750" rtl="0" algn="l">
              <a:lnSpc>
                <a:spcPct val="90000"/>
              </a:lnSpc>
              <a:spcBef>
                <a:spcPts val="333"/>
              </a:spcBef>
              <a:spcAft>
                <a:spcPts val="0"/>
              </a:spcAft>
              <a:buClr>
                <a:schemeClr val="dk1"/>
              </a:buClr>
              <a:buSzPts val="1665"/>
              <a:buFont typeface="Noto Sans Symbols"/>
              <a:buChar char="⮚"/>
            </a:pPr>
            <a:r>
              <a:rPr lang="fr-FR" sz="1665" u="sng"/>
              <a:t>Dans un deuxième stade</a:t>
            </a:r>
            <a:r>
              <a:rPr lang="fr-FR" sz="1665"/>
              <a:t>, la convention est signée par les personnes compétentes désignées par le droit public de chaque État concerné. En Belgique, cette personne est le Roi, mais sa signature n'a pour effet que d'authentifier le texte pour lequel les deux délégations ont marqué leur accord;</a:t>
            </a:r>
            <a:endParaRPr/>
          </a:p>
          <a:p>
            <a:pPr indent="-285750" lvl="0" marL="285750" rtl="0" algn="l">
              <a:lnSpc>
                <a:spcPct val="90000"/>
              </a:lnSpc>
              <a:spcBef>
                <a:spcPts val="333"/>
              </a:spcBef>
              <a:spcAft>
                <a:spcPts val="0"/>
              </a:spcAft>
              <a:buClr>
                <a:schemeClr val="dk1"/>
              </a:buClr>
              <a:buSzPts val="1665"/>
              <a:buFont typeface="Noto Sans Symbols"/>
              <a:buChar char="⮚"/>
            </a:pPr>
            <a:r>
              <a:rPr lang="fr-FR" sz="1665" u="sng"/>
              <a:t>Dans un troisième stade, </a:t>
            </a:r>
            <a:r>
              <a:rPr lang="fr-FR" sz="1665"/>
              <a:t>la convention doit recevoir l'approbation des Chambres législatives belges avant qu'elle ne puisse sortir ses effets dans l'ordre juridique interne belge. Cet assentiment des Chambres consiste à conférer à la convention la valeur d'une loi dans notre ordre juridique interne . Une formalité équivalente doit bien sûr être accomplie dans l'autre État;</a:t>
            </a:r>
            <a:endParaRPr/>
          </a:p>
          <a:p>
            <a:pPr indent="-285750" lvl="0" marL="285750" rtl="0" algn="l">
              <a:lnSpc>
                <a:spcPct val="90000"/>
              </a:lnSpc>
              <a:spcBef>
                <a:spcPts val="333"/>
              </a:spcBef>
              <a:spcAft>
                <a:spcPts val="0"/>
              </a:spcAft>
              <a:buClr>
                <a:schemeClr val="dk1"/>
              </a:buClr>
              <a:buSzPts val="1665"/>
              <a:buFont typeface="Noto Sans Symbols"/>
              <a:buChar char="⮚"/>
            </a:pPr>
            <a:r>
              <a:rPr lang="fr-FR" sz="1665" u="sng"/>
              <a:t>Dans un quatrième et dernier stade</a:t>
            </a:r>
            <a:r>
              <a:rPr lang="fr-FR" sz="1665"/>
              <a:t>, la convention est ratifiée (mention d'une formule par laquelle le Roi engage la Belgique à se conformer à la convention) et les instruments de ratification doivent être échangés. Ce n'est que suite à cet échange que naît un engagement définitif pour les pays intéressés et que la convention devient un élément de droit international.</a:t>
            </a:r>
            <a:endParaRPr/>
          </a:p>
          <a:p>
            <a:pPr indent="-180022" lvl="0" marL="285750" rtl="0" algn="l">
              <a:lnSpc>
                <a:spcPct val="90000"/>
              </a:lnSpc>
              <a:spcBef>
                <a:spcPts val="333"/>
              </a:spcBef>
              <a:spcAft>
                <a:spcPts val="0"/>
              </a:spcAft>
              <a:buClr>
                <a:schemeClr val="dk1"/>
              </a:buClr>
              <a:buSzPts val="1665"/>
              <a:buFont typeface="Noto Sans Symbols"/>
              <a:buNone/>
            </a:pPr>
            <a:r>
              <a:t/>
            </a:r>
            <a:endParaRPr sz="1665"/>
          </a:p>
          <a:p>
            <a:pPr indent="-285750" lvl="0" marL="285750" rtl="0" algn="l">
              <a:lnSpc>
                <a:spcPct val="90000"/>
              </a:lnSpc>
              <a:spcBef>
                <a:spcPts val="333"/>
              </a:spcBef>
              <a:spcAft>
                <a:spcPts val="0"/>
              </a:spcAft>
              <a:buClr>
                <a:schemeClr val="dk1"/>
              </a:buClr>
              <a:buSzPts val="1665"/>
              <a:buFont typeface="Noto Sans Symbols"/>
              <a:buChar char="⮚"/>
            </a:pPr>
            <a:r>
              <a:rPr lang="fr-FR" sz="1665"/>
              <a:t>La plupart des conventions prévoient que l'entrée en vigueur interviendra 15 ou 30 jours après l'échange des instruments de ratification. Ce délai vise à permettre la publication de la convention au Moniteur belge.</a:t>
            </a:r>
            <a:endParaRPr/>
          </a:p>
          <a:p>
            <a:pPr indent="-180022" lvl="0" marL="285750" rtl="0" algn="l">
              <a:lnSpc>
                <a:spcPct val="90000"/>
              </a:lnSpc>
              <a:spcBef>
                <a:spcPts val="333"/>
              </a:spcBef>
              <a:spcAft>
                <a:spcPts val="0"/>
              </a:spcAft>
              <a:buClr>
                <a:schemeClr val="dk1"/>
              </a:buClr>
              <a:buSzPts val="1665"/>
              <a:buFont typeface="Noto Sans Symbols"/>
              <a:buNone/>
            </a:pPr>
            <a:r>
              <a:t/>
            </a:r>
            <a:endParaRPr sz="1665"/>
          </a:p>
        </p:txBody>
      </p:sp>
      <p:sp>
        <p:nvSpPr>
          <p:cNvPr id="113" name="Google Shape;113;p4"/>
          <p:cNvSpPr txBox="1"/>
          <p:nvPr>
            <p:ph idx="11" type="ftr"/>
          </p:nvPr>
        </p:nvSpPr>
        <p:spPr>
          <a:xfrm>
            <a:off x="9163665" y="6354000"/>
            <a:ext cx="2194335"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114" name="Google Shape;114;p4"/>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398" name="Shape 398"/>
        <p:cNvGrpSpPr/>
        <p:nvPr/>
      </p:nvGrpSpPr>
      <p:grpSpPr>
        <a:xfrm>
          <a:off x="0" y="0"/>
          <a:ext cx="0" cy="0"/>
          <a:chOff x="0" y="0"/>
          <a:chExt cx="0" cy="0"/>
        </a:xfrm>
      </p:grpSpPr>
      <p:sp>
        <p:nvSpPr>
          <p:cNvPr id="399" name="Google Shape;399;p4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200"/>
              <a:buFont typeface="Arial"/>
              <a:buNone/>
            </a:pPr>
            <a:br>
              <a:rPr b="1" lang="fr-FR" sz="3200" u="sng"/>
            </a:br>
            <a:r>
              <a:rPr b="1" lang="fr-FR" sz="3200" u="sng"/>
              <a:t>7. Rémunération des travailleurs : exercices</a:t>
            </a:r>
            <a:br>
              <a:rPr b="1" lang="fr-FR" sz="3733" u="sng">
                <a:solidFill>
                  <a:srgbClr val="C00000"/>
                </a:solidFill>
              </a:rPr>
            </a:br>
            <a:endParaRPr sz="3733">
              <a:solidFill>
                <a:srgbClr val="C00000"/>
              </a:solidFill>
            </a:endParaRPr>
          </a:p>
        </p:txBody>
      </p:sp>
      <p:sp>
        <p:nvSpPr>
          <p:cNvPr id="400" name="Google Shape;400;p40"/>
          <p:cNvSpPr txBox="1"/>
          <p:nvPr>
            <p:ph idx="1" type="body"/>
          </p:nvPr>
        </p:nvSpPr>
        <p:spPr>
          <a:xfrm>
            <a:off x="1307468" y="1268761"/>
            <a:ext cx="10197144" cy="4682422"/>
          </a:xfrm>
          <a:prstGeom prst="rect">
            <a:avLst/>
          </a:prstGeom>
          <a:noFill/>
          <a:ln>
            <a:noFill/>
          </a:ln>
        </p:spPr>
        <p:txBody>
          <a:bodyPr anchorCtr="0" anchor="t" bIns="45700" lIns="91425" spcFirstLastPara="1" rIns="91425" wrap="square" tIns="45700">
            <a:normAutofit fontScale="77500" lnSpcReduction="20000"/>
          </a:bodyPr>
          <a:lstStyle/>
          <a:p>
            <a:pPr indent="0" lvl="0" marL="0" rtl="0" algn="l">
              <a:lnSpc>
                <a:spcPct val="90000"/>
              </a:lnSpc>
              <a:spcBef>
                <a:spcPts val="0"/>
              </a:spcBef>
              <a:spcAft>
                <a:spcPts val="0"/>
              </a:spcAft>
              <a:buClr>
                <a:srgbClr val="FF0000"/>
              </a:buClr>
              <a:buSzPct val="82949"/>
              <a:buNone/>
            </a:pPr>
            <a:r>
              <a:rPr b="1" lang="fr-FR">
                <a:solidFill>
                  <a:srgbClr val="FF0000"/>
                </a:solidFill>
              </a:rPr>
              <a:t>Soit un résident luxembourgeois : </a:t>
            </a:r>
            <a:endParaRPr/>
          </a:p>
          <a:p>
            <a:pPr indent="0" lvl="0" marL="0" rtl="0" algn="l">
              <a:lnSpc>
                <a:spcPct val="90000"/>
              </a:lnSpc>
              <a:spcBef>
                <a:spcPts val="360"/>
              </a:spcBef>
              <a:spcAft>
                <a:spcPts val="0"/>
              </a:spcAft>
              <a:buClr>
                <a:schemeClr val="dk1"/>
              </a:buClr>
              <a:buSzPct val="82949"/>
              <a:buNone/>
            </a:pPr>
            <a:r>
              <a:rPr lang="fr-FR"/>
              <a:t>Quel est le régime d’imposition applicable en Belgique cas suivants :? </a:t>
            </a:r>
            <a:endParaRPr/>
          </a:p>
          <a:p>
            <a:pPr indent="0" lvl="0" marL="0" rtl="0" algn="l">
              <a:lnSpc>
                <a:spcPct val="90000"/>
              </a:lnSpc>
              <a:spcBef>
                <a:spcPts val="360"/>
              </a:spcBef>
              <a:spcAft>
                <a:spcPts val="0"/>
              </a:spcAft>
              <a:buClr>
                <a:schemeClr val="dk1"/>
              </a:buClr>
              <a:buSzPct val="82949"/>
              <a:buNone/>
            </a:pPr>
            <a:r>
              <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1/ce luxembourgeois est un informaticien travaillant du 1</a:t>
            </a:r>
            <a:r>
              <a:rPr baseline="30000" lang="fr-FR"/>
              <a:t>er</a:t>
            </a:r>
            <a:r>
              <a:rPr lang="fr-FR"/>
              <a:t> avril au 30 juin 2020 chez un client de son employeur société résidant au Luxembourg qui ne dispose d’aucun établissement en Belgique ? </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2/ce Luxembourgeois est un enseignant qui dans le cadre d’un échange de professeurs a dispensé  un cours dans une université belge et ce pour la seule année académique 2019- 2020</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3 / ce luxembourgeois est un traducteur qui a travaillé du 1</a:t>
            </a:r>
            <a:r>
              <a:rPr baseline="30000" lang="fr-FR"/>
              <a:t>er</a:t>
            </a:r>
            <a:r>
              <a:rPr lang="fr-FR"/>
              <a:t> septembre 2020 au 31 décembre 2020 ans une succursale belge de son employeur de société résidant du Luxembourg, les rémunérations étant fiscalement à charge de la succursale  belge ?</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4/ce Luxembourgeois est un  soudeur qui a travaillé du 1</a:t>
            </a:r>
            <a:r>
              <a:rPr baseline="30000" lang="fr-FR"/>
              <a:t>er</a:t>
            </a:r>
            <a:r>
              <a:rPr lang="fr-FR"/>
              <a:t> février 20220 au 31 mai 2020 et du 16 juin 2020 au 31 août 2020 chez un client de son employeur qui est un résident du Luxembourg ne disposant d’aucune installation d’affaires en Belgique ?</a:t>
            </a:r>
            <a:endParaRPr/>
          </a:p>
        </p:txBody>
      </p:sp>
      <p:sp>
        <p:nvSpPr>
          <p:cNvPr id="401" name="Google Shape;401;p40"/>
          <p:cNvSpPr txBox="1"/>
          <p:nvPr>
            <p:ph idx="11" type="ftr"/>
          </p:nvPr>
        </p:nvSpPr>
        <p:spPr>
          <a:xfrm>
            <a:off x="9094839" y="6354000"/>
            <a:ext cx="2263161"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402" name="Google Shape;402;p40"/>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4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6" name="Shape 406"/>
        <p:cNvGrpSpPr/>
        <p:nvPr/>
      </p:nvGrpSpPr>
      <p:grpSpPr>
        <a:xfrm>
          <a:off x="0" y="0"/>
          <a:ext cx="0" cy="0"/>
          <a:chOff x="0" y="0"/>
          <a:chExt cx="0" cy="0"/>
        </a:xfrm>
      </p:grpSpPr>
      <p:sp>
        <p:nvSpPr>
          <p:cNvPr id="407" name="Google Shape;407;p41"/>
          <p:cNvSpPr txBox="1"/>
          <p:nvPr>
            <p:ph type="title"/>
          </p:nvPr>
        </p:nvSpPr>
        <p:spPr>
          <a:xfrm>
            <a:off x="1271464" y="374411"/>
            <a:ext cx="8911687"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200"/>
              <a:buFont typeface="Arial"/>
              <a:buNone/>
            </a:pPr>
            <a:r>
              <a:rPr b="1" lang="fr-FR" sz="3200" u="sng"/>
              <a:t>7. Rémunération des travailleurs : exercices</a:t>
            </a:r>
            <a:br>
              <a:rPr b="1" lang="fr-FR" sz="3733" u="sng">
                <a:solidFill>
                  <a:srgbClr val="C00000"/>
                </a:solidFill>
              </a:rPr>
            </a:br>
            <a:endParaRPr sz="3733">
              <a:solidFill>
                <a:srgbClr val="C00000"/>
              </a:solidFill>
            </a:endParaRPr>
          </a:p>
        </p:txBody>
      </p:sp>
      <p:sp>
        <p:nvSpPr>
          <p:cNvPr id="408" name="Google Shape;408;p41"/>
          <p:cNvSpPr txBox="1"/>
          <p:nvPr>
            <p:ph idx="1" type="body"/>
          </p:nvPr>
        </p:nvSpPr>
        <p:spPr>
          <a:xfrm>
            <a:off x="875420" y="1417675"/>
            <a:ext cx="10629192" cy="4533507"/>
          </a:xfrm>
          <a:prstGeom prst="rect">
            <a:avLst/>
          </a:prstGeom>
          <a:noFill/>
          <a:ln>
            <a:noFill/>
          </a:ln>
        </p:spPr>
        <p:txBody>
          <a:bodyPr anchorCtr="0" anchor="t" bIns="45700" lIns="91425" spcFirstLastPara="1" rIns="91425" wrap="square" tIns="45700">
            <a:normAutofit fontScale="85000" lnSpcReduction="20000"/>
          </a:bodyPr>
          <a:lstStyle/>
          <a:p>
            <a:pPr indent="-285750" lvl="0" marL="285750" rtl="0" algn="l">
              <a:lnSpc>
                <a:spcPct val="90000"/>
              </a:lnSpc>
              <a:spcBef>
                <a:spcPts val="0"/>
              </a:spcBef>
              <a:spcAft>
                <a:spcPts val="0"/>
              </a:spcAft>
              <a:buClr>
                <a:schemeClr val="dk1"/>
              </a:buClr>
              <a:buSzPct val="75630"/>
              <a:buFont typeface="Noto Sans Symbols"/>
              <a:buChar char="⮚"/>
            </a:pPr>
            <a:r>
              <a:rPr lang="fr-FR"/>
              <a:t>5/ce Luxembourgeois est un marinier travailler du 1</a:t>
            </a:r>
            <a:r>
              <a:rPr baseline="30000" lang="fr-FR"/>
              <a:t>er</a:t>
            </a:r>
            <a:r>
              <a:rPr lang="fr-FR"/>
              <a:t> mars 2020 au 31 octobre 2020 à bord d’un bateau servant à la navigation intérieure belge, pour le compte d’une entreprise dont le siège de direction effective est situé au Luxembourg ?</a:t>
            </a:r>
            <a:endParaRPr/>
          </a:p>
          <a:p>
            <a:pPr indent="-285750" lvl="0" marL="285750" rtl="0" algn="l">
              <a:lnSpc>
                <a:spcPct val="90000"/>
              </a:lnSpc>
              <a:spcBef>
                <a:spcPts val="360"/>
              </a:spcBef>
              <a:spcAft>
                <a:spcPts val="0"/>
              </a:spcAft>
              <a:buClr>
                <a:schemeClr val="dk1"/>
              </a:buClr>
              <a:buSzPct val="75630"/>
              <a:buFont typeface="Noto Sans Symbols"/>
              <a:buChar char="⮚"/>
            </a:pPr>
            <a:r>
              <a:rPr lang="fr-FR"/>
              <a:t>6/ce Luxembourgeois est un technicien qui travaillait du 1</a:t>
            </a:r>
            <a:r>
              <a:rPr baseline="30000" lang="fr-FR"/>
              <a:t>er</a:t>
            </a:r>
            <a:r>
              <a:rPr lang="fr-FR"/>
              <a:t> janvier 2020 au 15  janvier 2020 et du 1</a:t>
            </a:r>
            <a:r>
              <a:rPr baseline="30000" lang="fr-FR"/>
              <a:t>er</a:t>
            </a:r>
            <a:r>
              <a:rPr lang="fr-FR"/>
              <a:t> juillet 2020 au 15 juillet 2020 pour son employeur société résidente qui lui paye ses rémunérations sur son compte bancaire au Luxembourg ?</a:t>
            </a:r>
            <a:endParaRPr/>
          </a:p>
          <a:p>
            <a:pPr indent="0" lvl="0" marL="0" rtl="0" algn="l">
              <a:lnSpc>
                <a:spcPct val="90000"/>
              </a:lnSpc>
              <a:spcBef>
                <a:spcPts val="360"/>
              </a:spcBef>
              <a:spcAft>
                <a:spcPts val="0"/>
              </a:spcAft>
              <a:buClr>
                <a:schemeClr val="dk1"/>
              </a:buClr>
              <a:buSzPct val="75630"/>
              <a:buNone/>
            </a:pPr>
            <a:r>
              <a:rPr b="1" lang="fr-FR"/>
              <a:t>Solution :</a:t>
            </a:r>
            <a:endParaRPr/>
          </a:p>
          <a:p>
            <a:pPr indent="0" lvl="0" marL="0" rtl="0" algn="l">
              <a:lnSpc>
                <a:spcPct val="90000"/>
              </a:lnSpc>
              <a:spcBef>
                <a:spcPts val="360"/>
              </a:spcBef>
              <a:spcAft>
                <a:spcPts val="0"/>
              </a:spcAft>
              <a:buClr>
                <a:schemeClr val="dk1"/>
              </a:buClr>
              <a:buSzPct val="75630"/>
              <a:buNone/>
            </a:pPr>
            <a:r>
              <a:rPr lang="fr-FR"/>
              <a:t>1/revenus exonérés par convention </a:t>
            </a:r>
            <a:endParaRPr/>
          </a:p>
          <a:p>
            <a:pPr indent="0" lvl="0" marL="0" rtl="0" algn="l">
              <a:lnSpc>
                <a:spcPct val="90000"/>
              </a:lnSpc>
              <a:spcBef>
                <a:spcPts val="360"/>
              </a:spcBef>
              <a:spcAft>
                <a:spcPts val="0"/>
              </a:spcAft>
              <a:buClr>
                <a:schemeClr val="dk1"/>
              </a:buClr>
              <a:buSzPct val="75630"/>
              <a:buNone/>
            </a:pPr>
            <a:r>
              <a:rPr lang="fr-FR"/>
              <a:t>2/revenus exonérés par convention</a:t>
            </a:r>
            <a:endParaRPr/>
          </a:p>
          <a:p>
            <a:pPr indent="0" lvl="0" marL="0" rtl="0" algn="l">
              <a:lnSpc>
                <a:spcPct val="90000"/>
              </a:lnSpc>
              <a:spcBef>
                <a:spcPts val="360"/>
              </a:spcBef>
              <a:spcAft>
                <a:spcPts val="0"/>
              </a:spcAft>
              <a:buClr>
                <a:schemeClr val="dk1"/>
              </a:buClr>
              <a:buSzPct val="75630"/>
              <a:buNone/>
            </a:pPr>
            <a:r>
              <a:rPr lang="fr-FR"/>
              <a:t>3/revenus passibles de  l’INR/PP</a:t>
            </a:r>
            <a:endParaRPr/>
          </a:p>
          <a:p>
            <a:pPr indent="0" lvl="0" marL="0" rtl="0" algn="l">
              <a:lnSpc>
                <a:spcPct val="90000"/>
              </a:lnSpc>
              <a:spcBef>
                <a:spcPts val="360"/>
              </a:spcBef>
              <a:spcAft>
                <a:spcPts val="0"/>
              </a:spcAft>
              <a:buClr>
                <a:schemeClr val="dk1"/>
              </a:buClr>
              <a:buSzPct val="75630"/>
              <a:buNone/>
            </a:pPr>
            <a:r>
              <a:rPr lang="fr-FR"/>
              <a:t>4/revenus passibles de  l’INR/PP</a:t>
            </a:r>
            <a:endParaRPr/>
          </a:p>
          <a:p>
            <a:pPr indent="0" lvl="0" marL="0" rtl="0" algn="l">
              <a:lnSpc>
                <a:spcPct val="90000"/>
              </a:lnSpc>
              <a:spcBef>
                <a:spcPts val="360"/>
              </a:spcBef>
              <a:spcAft>
                <a:spcPts val="0"/>
              </a:spcAft>
              <a:buClr>
                <a:schemeClr val="dk1"/>
              </a:buClr>
              <a:buSzPct val="75630"/>
              <a:buNone/>
            </a:pPr>
            <a:r>
              <a:rPr lang="fr-FR"/>
              <a:t> 5/revenus exonérés par convention </a:t>
            </a:r>
            <a:endParaRPr/>
          </a:p>
          <a:p>
            <a:pPr indent="0" lvl="0" marL="0" rtl="0" algn="l">
              <a:lnSpc>
                <a:spcPct val="90000"/>
              </a:lnSpc>
              <a:spcBef>
                <a:spcPts val="360"/>
              </a:spcBef>
              <a:spcAft>
                <a:spcPts val="0"/>
              </a:spcAft>
              <a:buClr>
                <a:schemeClr val="dk1"/>
              </a:buClr>
              <a:buSzPct val="75630"/>
              <a:buNone/>
            </a:pPr>
            <a:r>
              <a:rPr lang="fr-FR"/>
              <a:t>6/revenus passibles de  l’INR/PP</a:t>
            </a:r>
            <a:endParaRPr/>
          </a:p>
        </p:txBody>
      </p:sp>
      <p:sp>
        <p:nvSpPr>
          <p:cNvPr id="409" name="Google Shape;409;p41"/>
          <p:cNvSpPr txBox="1"/>
          <p:nvPr>
            <p:ph idx="11" type="ftr"/>
          </p:nvPr>
        </p:nvSpPr>
        <p:spPr>
          <a:xfrm>
            <a:off x="9114503" y="6354000"/>
            <a:ext cx="2243497"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410" name="Google Shape;410;p41"/>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4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14" name="Shape 414"/>
        <p:cNvGrpSpPr/>
        <p:nvPr/>
      </p:nvGrpSpPr>
      <p:grpSpPr>
        <a:xfrm>
          <a:off x="0" y="0"/>
          <a:ext cx="0" cy="0"/>
          <a:chOff x="0" y="0"/>
          <a:chExt cx="0" cy="0"/>
        </a:xfrm>
      </p:grpSpPr>
      <p:sp>
        <p:nvSpPr>
          <p:cNvPr id="415" name="Google Shape;415;ge8ee019beb_0_12"/>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177800" rtl="0" algn="l">
              <a:spcBef>
                <a:spcPts val="0"/>
              </a:spcBef>
              <a:spcAft>
                <a:spcPts val="0"/>
              </a:spcAft>
              <a:buClr>
                <a:srgbClr val="0070C0"/>
              </a:buClr>
              <a:buSzPts val="3200"/>
              <a:buFont typeface="Arial"/>
              <a:buNone/>
            </a:pPr>
            <a:r>
              <a:rPr b="1" lang="fr-FR" sz="3200" u="sng"/>
              <a:t>7. Rémunération des travailleurs : Covid-19</a:t>
            </a:r>
            <a:endParaRPr/>
          </a:p>
        </p:txBody>
      </p:sp>
      <p:sp>
        <p:nvSpPr>
          <p:cNvPr id="416" name="Google Shape;416;ge8ee019beb_0_12"/>
          <p:cNvSpPr txBox="1"/>
          <p:nvPr>
            <p:ph idx="1" type="body"/>
          </p:nvPr>
        </p:nvSpPr>
        <p:spPr>
          <a:xfrm>
            <a:off x="838200" y="1825625"/>
            <a:ext cx="10515600" cy="4351200"/>
          </a:xfrm>
          <a:prstGeom prst="rect">
            <a:avLst/>
          </a:prstGeom>
        </p:spPr>
        <p:txBody>
          <a:bodyPr anchorCtr="0" anchor="t" bIns="45700" lIns="91425" spcFirstLastPara="1" rIns="91425" wrap="square" tIns="45700">
            <a:noAutofit/>
          </a:bodyPr>
          <a:lstStyle/>
          <a:p>
            <a:pPr indent="0" lvl="0" marL="0" rtl="0" algn="l">
              <a:lnSpc>
                <a:spcPct val="70000"/>
              </a:lnSpc>
              <a:spcBef>
                <a:spcPts val="1000"/>
              </a:spcBef>
              <a:spcAft>
                <a:spcPts val="0"/>
              </a:spcAft>
              <a:buSzPts val="1018"/>
              <a:buNone/>
            </a:pPr>
            <a:r>
              <a:rPr lang="fr-FR" sz="2300">
                <a:solidFill>
                  <a:srgbClr val="212529"/>
                </a:solidFill>
                <a:highlight>
                  <a:srgbClr val="FFFFFF"/>
                </a:highlight>
              </a:rPr>
              <a:t>Dans le cas des travailleurs frontaliers (hors bénéficiaire du statut de frontalier avant le 1er janvier 2012), des accords spécifiques ont été conclus entre la Belgique et ses pays voisins (avec le Luxembourg, Pays-Bas, France et Allemagne uniquement) pour maintenir, sous certaines conditions, le pouvoir d’imposition dans le pays où l’activité professionnelle est habituellement exercée, et ce jusqu’au 30 septembre 2021, sous réserve de prolongation. Les jours de télétravail dans l’Etat de résidence du travailleur et qui résulte des mesures de lutte contre le COVID-19 n’ont donc en principe pas d’incidence.</a:t>
            </a:r>
            <a:endParaRPr sz="2300">
              <a:solidFill>
                <a:srgbClr val="212529"/>
              </a:solidFill>
              <a:highlight>
                <a:srgbClr val="FFFFFF"/>
              </a:highlight>
            </a:endParaRPr>
          </a:p>
          <a:p>
            <a:pPr indent="0" lvl="0" marL="0" rtl="0" algn="l">
              <a:lnSpc>
                <a:spcPct val="95000"/>
              </a:lnSpc>
              <a:spcBef>
                <a:spcPts val="0"/>
              </a:spcBef>
              <a:spcAft>
                <a:spcPts val="0"/>
              </a:spcAft>
              <a:buSzPts val="1018"/>
              <a:buNone/>
            </a:pPr>
            <a:r>
              <a:t/>
            </a:r>
            <a:endParaRPr sz="2300">
              <a:solidFill>
                <a:srgbClr val="212529"/>
              </a:solidFill>
            </a:endParaRPr>
          </a:p>
          <a:p>
            <a:pPr indent="0" lvl="0" marL="0" rtl="0" algn="l">
              <a:lnSpc>
                <a:spcPct val="95000"/>
              </a:lnSpc>
              <a:spcBef>
                <a:spcPts val="1200"/>
              </a:spcBef>
              <a:spcAft>
                <a:spcPts val="0"/>
              </a:spcAft>
              <a:buClr>
                <a:schemeClr val="dk1"/>
              </a:buClr>
              <a:buSzPts val="1018"/>
              <a:buFont typeface="Arial"/>
              <a:buNone/>
            </a:pPr>
            <a:r>
              <a:rPr lang="fr-FR" sz="2300">
                <a:solidFill>
                  <a:srgbClr val="212529"/>
                </a:solidFill>
              </a:rPr>
              <a:t>Tout autre serait la situation d’un travailleur étranger récemment embauché mais qui n’a pas encore pu se rendre en Belgique pour y travailler et y établir sa nouvelle résidence (fiscale) en raison de la crise sanitaire. Un tel travailleur qui télétravaille pour un employeur belge depuis sa résidence à l’étranger, continuera d’être soumis à l’impôt dans l’Etat de résidence/télétravail.</a:t>
            </a:r>
            <a:endParaRPr sz="2300">
              <a:solidFill>
                <a:srgbClr val="212529"/>
              </a:solidFill>
            </a:endParaRPr>
          </a:p>
          <a:p>
            <a:pPr indent="0" lvl="0" marL="0" rtl="0" algn="l">
              <a:lnSpc>
                <a:spcPct val="70000"/>
              </a:lnSpc>
              <a:spcBef>
                <a:spcPts val="1200"/>
              </a:spcBef>
              <a:spcAft>
                <a:spcPts val="0"/>
              </a:spcAft>
              <a:buSzPts val="1018"/>
              <a:buNone/>
            </a:pPr>
            <a:r>
              <a:t/>
            </a:r>
            <a:endParaRPr sz="2127">
              <a:solidFill>
                <a:srgbClr val="212529"/>
              </a:solidFill>
              <a:highlight>
                <a:srgbClr val="FFFFFF"/>
              </a:highlight>
            </a:endParaRPr>
          </a:p>
        </p:txBody>
      </p:sp>
      <p:sp>
        <p:nvSpPr>
          <p:cNvPr id="417" name="Google Shape;417;ge8ee019beb_0_12"/>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1200"/>
              <a:buFont typeface="Calibri"/>
              <a:buNone/>
            </a:pPr>
            <a:fld id="{00000000-1234-1234-1234-123412341234}" type="slidenum">
              <a:rPr lang="fr-FR"/>
              <a:t>‹#›</a:t>
            </a:fld>
            <a:endParaRPr/>
          </a:p>
        </p:txBody>
      </p:sp>
    </p:spTree>
  </p:cSld>
  <p:clrMapOvr>
    <a:masterClrMapping/>
  </p:clrMapOvr>
</p:sld>
</file>

<file path=ppt/slides/slide4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1" name="Shape 421"/>
        <p:cNvGrpSpPr/>
        <p:nvPr/>
      </p:nvGrpSpPr>
      <p:grpSpPr>
        <a:xfrm>
          <a:off x="0" y="0"/>
          <a:ext cx="0" cy="0"/>
          <a:chOff x="0" y="0"/>
          <a:chExt cx="0" cy="0"/>
        </a:xfrm>
      </p:grpSpPr>
      <p:sp>
        <p:nvSpPr>
          <p:cNvPr id="422" name="Google Shape;422;ge8ee019beb_0_20"/>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177800" rtl="0" algn="l">
              <a:spcBef>
                <a:spcPts val="0"/>
              </a:spcBef>
              <a:spcAft>
                <a:spcPts val="0"/>
              </a:spcAft>
              <a:buClr>
                <a:schemeClr val="dk1"/>
              </a:buClr>
              <a:buSzPts val="1100"/>
              <a:buFont typeface="Arial"/>
              <a:buNone/>
            </a:pPr>
            <a:r>
              <a:rPr b="1" lang="fr-FR" sz="3200" u="sng"/>
              <a:t>7. Rémunération des travailleurs : Covid-19</a:t>
            </a:r>
            <a:endParaRPr/>
          </a:p>
          <a:p>
            <a:pPr indent="0" lvl="0" marL="0" rtl="0" algn="l">
              <a:spcBef>
                <a:spcPts val="0"/>
              </a:spcBef>
              <a:spcAft>
                <a:spcPts val="0"/>
              </a:spcAft>
              <a:buNone/>
            </a:pPr>
            <a:r>
              <a:t/>
            </a:r>
            <a:endParaRPr/>
          </a:p>
        </p:txBody>
      </p:sp>
      <p:sp>
        <p:nvSpPr>
          <p:cNvPr id="423" name="Google Shape;423;ge8ee019beb_0_20"/>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lang="fr-FR" sz="2300">
                <a:solidFill>
                  <a:srgbClr val="212529"/>
                </a:solidFill>
                <a:highlight>
                  <a:srgbClr val="FFFFFF"/>
                </a:highlight>
              </a:rPr>
              <a:t>Enfin, pour les travailleurs bénéficiant du régime d’imposition des cadres étrangers et des dirigeants étrangers temporairement mis au travail sur le territoire belge, et qui ont leur domicile en Belgique, les jours de télétravail effectués à l’étranger qui sont prestés en dehors du cadre de voyages à caractère professionnel à l’étranger ne sont, jusqu’à nouvel ordre, pas pris en compte dans la « travel exclusion » diminuant la rémunération imposable en Belgique.</a:t>
            </a:r>
            <a:endParaRPr sz="2300">
              <a:solidFill>
                <a:srgbClr val="212529"/>
              </a:solidFill>
              <a:highlight>
                <a:srgbClr val="FFFFFF"/>
              </a:highlight>
            </a:endParaRPr>
          </a:p>
          <a:p>
            <a:pPr indent="0" lvl="0" marL="0" rtl="0" algn="l">
              <a:spcBef>
                <a:spcPts val="1000"/>
              </a:spcBef>
              <a:spcAft>
                <a:spcPts val="0"/>
              </a:spcAft>
              <a:buNone/>
            </a:pPr>
            <a:r>
              <a:rPr lang="fr-FR" sz="2300">
                <a:solidFill>
                  <a:srgbClr val="212529"/>
                </a:solidFill>
                <a:highlight>
                  <a:srgbClr val="FFFFFF"/>
                </a:highlight>
              </a:rPr>
              <a:t>OCDE : Impact de la pandémie de Covid-19 sur les conventions fiscales : </a:t>
            </a:r>
            <a:r>
              <a:rPr lang="fr-FR" sz="2300" u="sng">
                <a:highlight>
                  <a:srgbClr val="FFFFFF"/>
                </a:highlight>
                <a:hlinkClick r:id="rId3"/>
              </a:rPr>
              <a:t>https://www.oecd.org/coronavirus/policy-responses/mise-a-jour-des-orientations-sur-les-conventions-fiscales-et-impact-de-la-pandemie-de-covid-19-4d797d39/</a:t>
            </a:r>
            <a:endParaRPr sz="2300">
              <a:highlight>
                <a:srgbClr val="FFFFFF"/>
              </a:highlight>
            </a:endParaRPr>
          </a:p>
          <a:p>
            <a:pPr indent="0" lvl="0" marL="0" rtl="0" algn="l">
              <a:spcBef>
                <a:spcPts val="1000"/>
              </a:spcBef>
              <a:spcAft>
                <a:spcPts val="0"/>
              </a:spcAft>
              <a:buNone/>
            </a:pPr>
            <a:r>
              <a:rPr lang="fr-FR" sz="2300" u="sng">
                <a:highlight>
                  <a:srgbClr val="FFFFFF"/>
                </a:highlight>
              </a:rPr>
              <a:t>https://www.oecd.org/coronavirus/policy-responses/conventions-fiscales-et-</a:t>
            </a:r>
            <a:r>
              <a:rPr lang="fr-FR" sz="2300" u="sng">
                <a:solidFill>
                  <a:srgbClr val="212529"/>
                </a:solidFill>
                <a:highlight>
                  <a:srgbClr val="FFFFFF"/>
                </a:highlight>
              </a:rPr>
              <a:t>impact-de-la-crise-du-covid-19-analyse-du-secretariat-de-l-ocde-f856f704/</a:t>
            </a:r>
            <a:endParaRPr sz="2300" u="sng">
              <a:solidFill>
                <a:srgbClr val="212529"/>
              </a:solidFill>
              <a:highlight>
                <a:srgbClr val="FFFFFF"/>
              </a:highlight>
            </a:endParaRPr>
          </a:p>
        </p:txBody>
      </p:sp>
      <p:sp>
        <p:nvSpPr>
          <p:cNvPr id="424" name="Google Shape;424;ge8ee019beb_0_20"/>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1200"/>
              <a:buFont typeface="Calibri"/>
              <a:buNone/>
            </a:pPr>
            <a:fld id="{00000000-1234-1234-1234-123412341234}" type="slidenum">
              <a:rPr lang="fr-FR"/>
              <a:t>‹#›</a:t>
            </a:fld>
            <a:endParaRPr/>
          </a:p>
        </p:txBody>
      </p:sp>
    </p:spTree>
  </p:cSld>
  <p:clrMapOvr>
    <a:masterClrMapping/>
  </p:clrMapOvr>
</p:sld>
</file>

<file path=ppt/slides/slide4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28" name="Shape 428"/>
        <p:cNvGrpSpPr/>
        <p:nvPr/>
      </p:nvGrpSpPr>
      <p:grpSpPr>
        <a:xfrm>
          <a:off x="0" y="0"/>
          <a:ext cx="0" cy="0"/>
          <a:chOff x="0" y="0"/>
          <a:chExt cx="0" cy="0"/>
        </a:xfrm>
      </p:grpSpPr>
      <p:sp>
        <p:nvSpPr>
          <p:cNvPr id="429" name="Google Shape;429;gec17d8a056_0_0"/>
          <p:cNvSpPr txBox="1"/>
          <p:nvPr>
            <p:ph type="title"/>
          </p:nvPr>
        </p:nvSpPr>
        <p:spPr>
          <a:xfrm>
            <a:off x="838200" y="365125"/>
            <a:ext cx="10515600" cy="1325700"/>
          </a:xfrm>
          <a:prstGeom prst="rect">
            <a:avLst/>
          </a:prstGeom>
        </p:spPr>
        <p:txBody>
          <a:bodyPr anchorCtr="0" anchor="ctr" bIns="45700" lIns="91425" spcFirstLastPara="1" rIns="91425" wrap="square" tIns="45700">
            <a:normAutofit fontScale="90000"/>
          </a:bodyPr>
          <a:lstStyle/>
          <a:p>
            <a:pPr indent="0" lvl="0" marL="177800" rtl="0" algn="l">
              <a:spcBef>
                <a:spcPts val="0"/>
              </a:spcBef>
              <a:spcAft>
                <a:spcPts val="0"/>
              </a:spcAft>
              <a:buClr>
                <a:schemeClr val="dk1"/>
              </a:buClr>
              <a:buSzPct val="34375"/>
              <a:buFont typeface="Arial"/>
              <a:buNone/>
            </a:pPr>
            <a:r>
              <a:rPr b="1" lang="fr-FR" sz="3200" u="sng"/>
              <a:t>7. Rémunération des travailleurs : Covid-19</a:t>
            </a:r>
            <a:endParaRPr/>
          </a:p>
          <a:p>
            <a:pPr indent="0" lvl="0" marL="0" rtl="0" algn="l">
              <a:spcBef>
                <a:spcPts val="0"/>
              </a:spcBef>
              <a:spcAft>
                <a:spcPts val="0"/>
              </a:spcAft>
              <a:buClr>
                <a:schemeClr val="dk1"/>
              </a:buClr>
              <a:buSzPts val="990"/>
              <a:buFont typeface="Arial"/>
              <a:buNone/>
            </a:pPr>
            <a:r>
              <a:t/>
            </a:r>
            <a:endParaRPr/>
          </a:p>
          <a:p>
            <a:pPr indent="0" lvl="0" marL="0" rtl="0" algn="l">
              <a:spcBef>
                <a:spcPts val="0"/>
              </a:spcBef>
              <a:spcAft>
                <a:spcPts val="0"/>
              </a:spcAft>
              <a:buNone/>
            </a:pPr>
            <a:r>
              <a:t/>
            </a:r>
            <a:endParaRPr/>
          </a:p>
        </p:txBody>
      </p:sp>
      <p:sp>
        <p:nvSpPr>
          <p:cNvPr id="430" name="Google Shape;430;gec17d8a056_0_0"/>
          <p:cNvSpPr txBox="1"/>
          <p:nvPr>
            <p:ph idx="1" type="body"/>
          </p:nvPr>
        </p:nvSpPr>
        <p:spPr>
          <a:xfrm>
            <a:off x="1077850" y="1622700"/>
            <a:ext cx="10678500" cy="4885800"/>
          </a:xfrm>
          <a:prstGeom prst="rect">
            <a:avLst/>
          </a:prstGeom>
          <a:solidFill>
            <a:schemeClr val="lt1"/>
          </a:solidFill>
        </p:spPr>
        <p:txBody>
          <a:bodyPr anchorCtr="0" anchor="t" bIns="45700" lIns="91425" spcFirstLastPara="1" rIns="91425" wrap="square" tIns="45700">
            <a:normAutofit/>
          </a:bodyPr>
          <a:lstStyle/>
          <a:p>
            <a:pPr indent="0" lvl="0" marL="0" rtl="0" algn="l">
              <a:spcBef>
                <a:spcPts val="1000"/>
              </a:spcBef>
              <a:spcAft>
                <a:spcPts val="0"/>
              </a:spcAft>
              <a:buClr>
                <a:schemeClr val="dk1"/>
              </a:buClr>
              <a:buSzPts val="1100"/>
              <a:buFont typeface="Arial"/>
              <a:buNone/>
            </a:pPr>
            <a:r>
              <a:rPr lang="fr-FR" sz="2300">
                <a:highlight>
                  <a:schemeClr val="lt1"/>
                </a:highlight>
              </a:rPr>
              <a:t>Les bénéficiaires du statut de travailleurs frontaliers français avant le 1er janvier 2012 doivent respecter la règle dite </a:t>
            </a:r>
            <a:r>
              <a:rPr lang="fr-FR" sz="2300"/>
              <a:t>« des 30 jours » : ils ne peuvent pas quitter la zone frontalière belge plus de 30 jours par année civile dans le cadre de leurs activités professionnelles..</a:t>
            </a:r>
            <a:endParaRPr sz="2300"/>
          </a:p>
          <a:p>
            <a:pPr indent="0" lvl="0" marL="0" rtl="0" algn="l">
              <a:lnSpc>
                <a:spcPct val="115000"/>
              </a:lnSpc>
              <a:spcBef>
                <a:spcPts val="0"/>
              </a:spcBef>
              <a:spcAft>
                <a:spcPts val="0"/>
              </a:spcAft>
              <a:buNone/>
            </a:pPr>
            <a:r>
              <a:t/>
            </a:r>
            <a:endParaRPr sz="2300"/>
          </a:p>
          <a:p>
            <a:pPr indent="0" lvl="0" marL="0" rtl="0" algn="l">
              <a:lnSpc>
                <a:spcPct val="115000"/>
              </a:lnSpc>
              <a:spcBef>
                <a:spcPts val="0"/>
              </a:spcBef>
              <a:spcAft>
                <a:spcPts val="0"/>
              </a:spcAft>
              <a:buClr>
                <a:schemeClr val="dk1"/>
              </a:buClr>
              <a:buSzPts val="1100"/>
              <a:buFont typeface="Arial"/>
              <a:buNone/>
            </a:pPr>
            <a:r>
              <a:rPr lang="fr-FR" sz="2300"/>
              <a:t>Cette règle accepte toutefois quelques exceptions, notamment en cas de force majeure. Les autorités belges et françaises ont ainsi décidé, sans surprise, que la présence d’un travailleur frontalier français à son domicile en France (pour y effectuer un télétravail) ne sera pas prise en compte dans le calcul de cette période de 30 jours.</a:t>
            </a:r>
            <a:endParaRPr sz="2300"/>
          </a:p>
          <a:p>
            <a:pPr indent="0" lvl="0" marL="0" rtl="0" algn="l">
              <a:lnSpc>
                <a:spcPct val="115000"/>
              </a:lnSpc>
              <a:spcBef>
                <a:spcPts val="0"/>
              </a:spcBef>
              <a:spcAft>
                <a:spcPts val="0"/>
              </a:spcAft>
              <a:buClr>
                <a:schemeClr val="dk1"/>
              </a:buClr>
              <a:buSzPts val="1100"/>
              <a:buFont typeface="Arial"/>
              <a:buNone/>
            </a:pPr>
            <a:r>
              <a:rPr lang="fr-FR" sz="2300"/>
              <a:t>Cette disposition s’applique depuis le 14 mars 2020 et jusqu’à nouvel ordre.</a:t>
            </a:r>
            <a:endParaRPr sz="2300"/>
          </a:p>
          <a:p>
            <a:pPr indent="0" lvl="0" marL="0" rtl="0" algn="l">
              <a:spcBef>
                <a:spcPts val="1000"/>
              </a:spcBef>
              <a:spcAft>
                <a:spcPts val="0"/>
              </a:spcAft>
              <a:buNone/>
            </a:pPr>
            <a:r>
              <a:t/>
            </a:r>
            <a:endParaRPr sz="2300"/>
          </a:p>
        </p:txBody>
      </p:sp>
      <p:sp>
        <p:nvSpPr>
          <p:cNvPr id="431" name="Google Shape;431;gec17d8a056_0_0"/>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1200"/>
              <a:buFont typeface="Calibri"/>
              <a:buNone/>
            </a:pPr>
            <a:fld id="{00000000-1234-1234-1234-123412341234}" type="slidenum">
              <a:rPr lang="fr-FR"/>
              <a:t>‹#›</a:t>
            </a:fld>
            <a:endParaRPr/>
          </a:p>
        </p:txBody>
      </p:sp>
    </p:spTree>
  </p:cSld>
  <p:clrMapOvr>
    <a:masterClrMapping/>
  </p:clrMapOvr>
</p:sld>
</file>

<file path=ppt/slides/slide4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35" name="Shape 435"/>
        <p:cNvGrpSpPr/>
        <p:nvPr/>
      </p:nvGrpSpPr>
      <p:grpSpPr>
        <a:xfrm>
          <a:off x="0" y="0"/>
          <a:ext cx="0" cy="0"/>
          <a:chOff x="0" y="0"/>
          <a:chExt cx="0" cy="0"/>
        </a:xfrm>
      </p:grpSpPr>
      <p:sp>
        <p:nvSpPr>
          <p:cNvPr id="436" name="Google Shape;436;ge8ee019beb_0_27"/>
          <p:cNvSpPr txBox="1"/>
          <p:nvPr>
            <p:ph type="title"/>
          </p:nvPr>
        </p:nvSpPr>
        <p:spPr>
          <a:xfrm>
            <a:off x="838200" y="365125"/>
            <a:ext cx="10515600" cy="1325700"/>
          </a:xfrm>
          <a:prstGeom prst="rect">
            <a:avLst/>
          </a:prstGeom>
        </p:spPr>
        <p:txBody>
          <a:bodyPr anchorCtr="0" anchor="ctr" bIns="45700" lIns="91425" spcFirstLastPara="1" rIns="91425" wrap="square" tIns="45700">
            <a:normAutofit fontScale="90000"/>
          </a:bodyPr>
          <a:lstStyle/>
          <a:p>
            <a:pPr indent="0" lvl="0" marL="177800" rtl="0" algn="l">
              <a:spcBef>
                <a:spcPts val="0"/>
              </a:spcBef>
              <a:spcAft>
                <a:spcPts val="0"/>
              </a:spcAft>
              <a:buClr>
                <a:schemeClr val="dk1"/>
              </a:buClr>
              <a:buSzPct val="34375"/>
              <a:buFont typeface="Arial"/>
              <a:buNone/>
            </a:pPr>
            <a:r>
              <a:rPr b="1" lang="fr-FR" sz="3200" u="sng"/>
              <a:t>7. Rémunération des travailleurs : Quel régime fiscal pour les frontaliers français qui travaillent en Belgique ?</a:t>
            </a:r>
            <a:endParaRPr/>
          </a:p>
          <a:p>
            <a:pPr indent="0" lvl="0" marL="0" rtl="0" algn="l">
              <a:spcBef>
                <a:spcPts val="0"/>
              </a:spcBef>
              <a:spcAft>
                <a:spcPts val="0"/>
              </a:spcAft>
              <a:buNone/>
            </a:pPr>
            <a:r>
              <a:t/>
            </a:r>
            <a:endParaRPr/>
          </a:p>
        </p:txBody>
      </p:sp>
      <p:sp>
        <p:nvSpPr>
          <p:cNvPr id="437" name="Google Shape;437;ge8ee019beb_0_27"/>
          <p:cNvSpPr txBox="1"/>
          <p:nvPr>
            <p:ph idx="1" type="body"/>
          </p:nvPr>
        </p:nvSpPr>
        <p:spPr>
          <a:xfrm>
            <a:off x="838200" y="1825625"/>
            <a:ext cx="10515600" cy="4653300"/>
          </a:xfrm>
          <a:prstGeom prst="rect">
            <a:avLst/>
          </a:prstGeom>
        </p:spPr>
        <p:txBody>
          <a:bodyPr anchorCtr="0" anchor="t" bIns="45700" lIns="91425" spcFirstLastPara="1" rIns="91425" wrap="square" tIns="45700">
            <a:normAutofit fontScale="25000" lnSpcReduction="20000"/>
          </a:bodyPr>
          <a:lstStyle/>
          <a:p>
            <a:pPr indent="0" lvl="0" marL="0" rtl="0" algn="just">
              <a:lnSpc>
                <a:spcPct val="125000"/>
              </a:lnSpc>
              <a:spcBef>
                <a:spcPts val="0"/>
              </a:spcBef>
              <a:spcAft>
                <a:spcPts val="0"/>
              </a:spcAft>
              <a:buClr>
                <a:schemeClr val="dk1"/>
              </a:buClr>
              <a:buSzPts val="275"/>
              <a:buFont typeface="Arial"/>
              <a:buNone/>
            </a:pPr>
            <a:r>
              <a:rPr lang="fr-FR" sz="9323">
                <a:solidFill>
                  <a:srgbClr val="0A1C25"/>
                </a:solidFill>
                <a:highlight>
                  <a:srgbClr val="FFFFFF"/>
                </a:highlight>
              </a:rPr>
              <a:t>Le régime d’imposition auquel vous êtes affilié va dépendre de votre statut. En effet, on distingue plusieurs types de frontaliers français dès lors qu’on exerce une activité professionnelle en Belgique, à savoir :</a:t>
            </a:r>
            <a:endParaRPr sz="9323">
              <a:solidFill>
                <a:srgbClr val="0A1C25"/>
              </a:solidFill>
              <a:highlight>
                <a:srgbClr val="FFFFFF"/>
              </a:highlight>
            </a:endParaRPr>
          </a:p>
          <a:p>
            <a:pPr indent="-376603" lvl="0" marL="1041400" marR="482600" rtl="0" algn="l">
              <a:lnSpc>
                <a:spcPct val="115000"/>
              </a:lnSpc>
              <a:spcBef>
                <a:spcPts val="3000"/>
              </a:spcBef>
              <a:spcAft>
                <a:spcPts val="0"/>
              </a:spcAft>
              <a:buClr>
                <a:srgbClr val="4A4A4A"/>
              </a:buClr>
              <a:buSzPct val="100000"/>
              <a:buChar char="●"/>
            </a:pPr>
            <a:r>
              <a:rPr lang="fr-FR" sz="9323">
                <a:solidFill>
                  <a:srgbClr val="4A4A4A"/>
                </a:solidFill>
                <a:highlight>
                  <a:srgbClr val="FFFFFF"/>
                </a:highlight>
              </a:rPr>
              <a:t>Les </a:t>
            </a:r>
            <a:r>
              <a:rPr b="1" lang="fr-FR" sz="9323">
                <a:solidFill>
                  <a:srgbClr val="4A4A4A"/>
                </a:solidFill>
                <a:highlight>
                  <a:srgbClr val="FFFFFF"/>
                </a:highlight>
              </a:rPr>
              <a:t>frontaliers français qui résident à l’intérieur de la zone frontalière</a:t>
            </a:r>
            <a:r>
              <a:rPr lang="fr-FR" sz="9323">
                <a:solidFill>
                  <a:srgbClr val="4A4A4A"/>
                </a:solidFill>
                <a:highlight>
                  <a:srgbClr val="FFFFFF"/>
                </a:highlight>
              </a:rPr>
              <a:t>, soit, dans une commune qui se trouve dans un tracé d’une distance de 20 kilomètres autour de la frontière franco-belge. Si vous résidez de façon permanente dans cette zone et y travaillez, que vous avez bénéficié de ce statut avant le 1er janvier 2012, vos revenus seront imposables en France jusqu’en 2033.</a:t>
            </a:r>
            <a:endParaRPr sz="9323">
              <a:solidFill>
                <a:srgbClr val="4A4A4A"/>
              </a:solidFill>
              <a:highlight>
                <a:srgbClr val="FFFFFF"/>
              </a:highlight>
            </a:endParaRPr>
          </a:p>
          <a:p>
            <a:pPr indent="-376603" lvl="0" marL="1041400" marR="482600" rtl="0" algn="l">
              <a:lnSpc>
                <a:spcPct val="115000"/>
              </a:lnSpc>
              <a:spcBef>
                <a:spcPts val="0"/>
              </a:spcBef>
              <a:spcAft>
                <a:spcPts val="0"/>
              </a:spcAft>
              <a:buClr>
                <a:srgbClr val="4A4A4A"/>
              </a:buClr>
              <a:buSzPct val="100000"/>
              <a:buChar char="●"/>
            </a:pPr>
            <a:r>
              <a:rPr lang="fr-FR" sz="9323">
                <a:solidFill>
                  <a:srgbClr val="4A4A4A"/>
                </a:solidFill>
                <a:highlight>
                  <a:srgbClr val="FFFFFF"/>
                </a:highlight>
              </a:rPr>
              <a:t>Les </a:t>
            </a:r>
            <a:r>
              <a:rPr b="1" lang="fr-FR" sz="9323">
                <a:solidFill>
                  <a:srgbClr val="4A4A4A"/>
                </a:solidFill>
                <a:highlight>
                  <a:srgbClr val="FFFFFF"/>
                </a:highlight>
              </a:rPr>
              <a:t>bénéficiaires du statut de frontalier après le 1er janvier 2012</a:t>
            </a:r>
            <a:r>
              <a:rPr lang="fr-FR" sz="9323">
                <a:solidFill>
                  <a:srgbClr val="4A4A4A"/>
                </a:solidFill>
                <a:highlight>
                  <a:srgbClr val="FFFFFF"/>
                </a:highlight>
              </a:rPr>
              <a:t> et ce, même s’ils résident et travaillent en zone frontalière, sont redevables de l’État belge.</a:t>
            </a:r>
            <a:endParaRPr sz="9323">
              <a:solidFill>
                <a:srgbClr val="4A4A4A"/>
              </a:solidFill>
              <a:highlight>
                <a:srgbClr val="FFFFFF"/>
              </a:highlight>
            </a:endParaRPr>
          </a:p>
          <a:p>
            <a:pPr indent="0" lvl="0" marL="0" rtl="0" algn="l">
              <a:spcBef>
                <a:spcPts val="3000"/>
              </a:spcBef>
              <a:spcAft>
                <a:spcPts val="0"/>
              </a:spcAft>
              <a:buNone/>
            </a:pPr>
            <a:r>
              <a:t/>
            </a:r>
            <a:endParaRPr/>
          </a:p>
        </p:txBody>
      </p:sp>
      <p:sp>
        <p:nvSpPr>
          <p:cNvPr id="438" name="Google Shape;438;ge8ee019beb_0_27"/>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1200"/>
              <a:buFont typeface="Calibri"/>
              <a:buNone/>
            </a:pPr>
            <a:fld id="{00000000-1234-1234-1234-123412341234}" type="slidenum">
              <a:rPr lang="fr-FR"/>
              <a:t>‹#›</a:t>
            </a:fld>
            <a:endParaRPr/>
          </a:p>
        </p:txBody>
      </p:sp>
    </p:spTree>
  </p:cSld>
  <p:clrMapOvr>
    <a:masterClrMapping/>
  </p:clrMapOvr>
</p:sld>
</file>

<file path=ppt/slides/slide4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2" name="Shape 442"/>
        <p:cNvGrpSpPr/>
        <p:nvPr/>
      </p:nvGrpSpPr>
      <p:grpSpPr>
        <a:xfrm>
          <a:off x="0" y="0"/>
          <a:ext cx="0" cy="0"/>
          <a:chOff x="0" y="0"/>
          <a:chExt cx="0" cy="0"/>
        </a:xfrm>
      </p:grpSpPr>
      <p:sp>
        <p:nvSpPr>
          <p:cNvPr id="443" name="Google Shape;443;ge8ee019beb_0_34"/>
          <p:cNvSpPr txBox="1"/>
          <p:nvPr>
            <p:ph type="title"/>
          </p:nvPr>
        </p:nvSpPr>
        <p:spPr>
          <a:xfrm>
            <a:off x="838200" y="365125"/>
            <a:ext cx="10515600" cy="1325700"/>
          </a:xfrm>
          <a:prstGeom prst="rect">
            <a:avLst/>
          </a:prstGeom>
        </p:spPr>
        <p:txBody>
          <a:bodyPr anchorCtr="0" anchor="ctr" bIns="45700" lIns="91425" spcFirstLastPara="1" rIns="91425" wrap="square" tIns="45700">
            <a:normAutofit fontScale="90000"/>
          </a:bodyPr>
          <a:lstStyle/>
          <a:p>
            <a:pPr indent="0" lvl="0" marL="177800" rtl="0" algn="l">
              <a:spcBef>
                <a:spcPts val="0"/>
              </a:spcBef>
              <a:spcAft>
                <a:spcPts val="0"/>
              </a:spcAft>
              <a:buClr>
                <a:schemeClr val="dk1"/>
              </a:buClr>
              <a:buSzPct val="34375"/>
              <a:buFont typeface="Arial"/>
              <a:buNone/>
            </a:pPr>
            <a:r>
              <a:rPr b="1" lang="fr-FR" sz="3200" u="sng"/>
              <a:t>7. Rémunération des travailleurs : Quel régime fiscal pour les frontaliers français qui travaillent en Belgique ?</a:t>
            </a:r>
            <a:endParaRPr/>
          </a:p>
          <a:p>
            <a:pPr indent="0" lvl="0" marL="0" rtl="0" algn="l">
              <a:spcBef>
                <a:spcPts val="0"/>
              </a:spcBef>
              <a:spcAft>
                <a:spcPts val="0"/>
              </a:spcAft>
              <a:buClr>
                <a:schemeClr val="dk1"/>
              </a:buClr>
              <a:buSzPts val="990"/>
              <a:buFont typeface="Arial"/>
              <a:buNone/>
            </a:pPr>
            <a:r>
              <a:t/>
            </a:r>
            <a:endParaRPr/>
          </a:p>
          <a:p>
            <a:pPr indent="0" lvl="0" marL="0" rtl="0" algn="l">
              <a:spcBef>
                <a:spcPts val="0"/>
              </a:spcBef>
              <a:spcAft>
                <a:spcPts val="0"/>
              </a:spcAft>
              <a:buNone/>
            </a:pPr>
            <a:r>
              <a:t/>
            </a:r>
            <a:endParaRPr/>
          </a:p>
        </p:txBody>
      </p:sp>
      <p:sp>
        <p:nvSpPr>
          <p:cNvPr id="444" name="Google Shape;444;ge8ee019beb_0_34"/>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376506" lvl="0" marL="1041400" marR="482600" rtl="0" algn="l">
              <a:lnSpc>
                <a:spcPct val="105000"/>
              </a:lnSpc>
              <a:spcBef>
                <a:spcPts val="3000"/>
              </a:spcBef>
              <a:spcAft>
                <a:spcPts val="0"/>
              </a:spcAft>
              <a:buClr>
                <a:srgbClr val="4A4A4A"/>
              </a:buClr>
              <a:buSzPts val="2329"/>
              <a:buChar char="●"/>
            </a:pPr>
            <a:r>
              <a:rPr lang="fr-FR" sz="2329">
                <a:solidFill>
                  <a:srgbClr val="4A4A4A"/>
                </a:solidFill>
                <a:highlight>
                  <a:srgbClr val="FFFFFF"/>
                </a:highlight>
              </a:rPr>
              <a:t>Les </a:t>
            </a:r>
            <a:r>
              <a:rPr b="1" lang="fr-FR" sz="2329">
                <a:solidFill>
                  <a:srgbClr val="4A4A4A"/>
                </a:solidFill>
                <a:highlight>
                  <a:srgbClr val="FFFFFF"/>
                </a:highlight>
              </a:rPr>
              <a:t>frontaliers français qui exercent une activité professionnelle et/ou qui résident en-dehors de la zone frontalière</a:t>
            </a:r>
            <a:r>
              <a:rPr lang="fr-FR" sz="2329">
                <a:solidFill>
                  <a:srgbClr val="4A4A4A"/>
                </a:solidFill>
                <a:highlight>
                  <a:srgbClr val="FFFFFF"/>
                </a:highlight>
              </a:rPr>
              <a:t>. Dans ce cas-là, vous ne bénéficiez pas du régime fiscal des travailleurs frontaliers et ainsi, vos revenus seront imposables en Belgique.</a:t>
            </a:r>
            <a:endParaRPr sz="2329">
              <a:solidFill>
                <a:srgbClr val="4A4A4A"/>
              </a:solidFill>
              <a:highlight>
                <a:srgbClr val="FFFFFF"/>
              </a:highlight>
            </a:endParaRPr>
          </a:p>
          <a:p>
            <a:pPr indent="0" lvl="0" marL="0" rtl="0" algn="l">
              <a:lnSpc>
                <a:spcPct val="80000"/>
              </a:lnSpc>
              <a:spcBef>
                <a:spcPts val="3000"/>
              </a:spcBef>
              <a:spcAft>
                <a:spcPts val="0"/>
              </a:spcAft>
              <a:buSzPts val="440"/>
              <a:buNone/>
            </a:pPr>
            <a:r>
              <a:t/>
            </a:r>
            <a:endParaRPr sz="1120"/>
          </a:p>
        </p:txBody>
      </p:sp>
      <p:sp>
        <p:nvSpPr>
          <p:cNvPr id="445" name="Google Shape;445;ge8ee019beb_0_34"/>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1200"/>
              <a:buFont typeface="Calibri"/>
              <a:buNone/>
            </a:pPr>
            <a:fld id="{00000000-1234-1234-1234-123412341234}" type="slidenum">
              <a:rPr lang="fr-FR"/>
              <a:t>‹#›</a:t>
            </a:fld>
            <a:endParaRPr/>
          </a:p>
        </p:txBody>
      </p:sp>
    </p:spTree>
  </p:cSld>
  <p:clrMapOvr>
    <a:masterClrMapping/>
  </p:clrMapOvr>
</p:sld>
</file>

<file path=ppt/slides/slide4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49" name="Shape 449"/>
        <p:cNvGrpSpPr/>
        <p:nvPr/>
      </p:nvGrpSpPr>
      <p:grpSpPr>
        <a:xfrm>
          <a:off x="0" y="0"/>
          <a:ext cx="0" cy="0"/>
          <a:chOff x="0" y="0"/>
          <a:chExt cx="0" cy="0"/>
        </a:xfrm>
      </p:grpSpPr>
      <p:sp>
        <p:nvSpPr>
          <p:cNvPr id="450" name="Google Shape;450;ge8ee019c85_0_6"/>
          <p:cNvSpPr txBox="1"/>
          <p:nvPr>
            <p:ph type="title"/>
          </p:nvPr>
        </p:nvSpPr>
        <p:spPr>
          <a:xfrm>
            <a:off x="838200" y="320400"/>
            <a:ext cx="10515600" cy="1325700"/>
          </a:xfrm>
          <a:prstGeom prst="rect">
            <a:avLst/>
          </a:prstGeom>
        </p:spPr>
        <p:txBody>
          <a:bodyPr anchorCtr="0" anchor="ctr" bIns="45700" lIns="91425" spcFirstLastPara="1" rIns="91425" wrap="square" tIns="45700">
            <a:normAutofit fontScale="90000"/>
          </a:bodyPr>
          <a:lstStyle/>
          <a:p>
            <a:pPr indent="0" lvl="0" marL="177800" rtl="0" algn="l">
              <a:spcBef>
                <a:spcPts val="0"/>
              </a:spcBef>
              <a:spcAft>
                <a:spcPts val="0"/>
              </a:spcAft>
              <a:buClr>
                <a:schemeClr val="dk1"/>
              </a:buClr>
              <a:buSzPct val="34375"/>
              <a:buFont typeface="Arial"/>
              <a:buNone/>
            </a:pPr>
            <a:r>
              <a:rPr b="1" lang="fr-FR" sz="3200" u="sng"/>
              <a:t>7. Rémunération des travailleurs : Quel régime fiscal pour les salaires issus de la fonction publique dans la convention belgo-française ?</a:t>
            </a:r>
            <a:endParaRPr/>
          </a:p>
          <a:p>
            <a:pPr indent="0" lvl="0" marL="0" rtl="0" algn="l">
              <a:spcBef>
                <a:spcPts val="0"/>
              </a:spcBef>
              <a:spcAft>
                <a:spcPts val="0"/>
              </a:spcAft>
              <a:buNone/>
            </a:pPr>
            <a:r>
              <a:t/>
            </a:r>
            <a:endParaRPr/>
          </a:p>
        </p:txBody>
      </p:sp>
      <p:sp>
        <p:nvSpPr>
          <p:cNvPr id="451" name="Google Shape;451;ge8ee019c85_0_6"/>
          <p:cNvSpPr txBox="1"/>
          <p:nvPr>
            <p:ph idx="1" type="body"/>
          </p:nvPr>
        </p:nvSpPr>
        <p:spPr>
          <a:xfrm>
            <a:off x="935725" y="1812225"/>
            <a:ext cx="10418100" cy="4637100"/>
          </a:xfrm>
          <a:prstGeom prst="rect">
            <a:avLst/>
          </a:prstGeom>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fr-FR" sz="2300">
                <a:solidFill>
                  <a:srgbClr val="333333"/>
                </a:solidFill>
                <a:highlight>
                  <a:srgbClr val="FFFFFF"/>
                </a:highlight>
              </a:rPr>
              <a:t>L'article 10 § 1 de la convention fiscale précise:</a:t>
            </a:r>
            <a:endParaRPr sz="2300">
              <a:solidFill>
                <a:srgbClr val="333333"/>
              </a:solidFill>
              <a:highlight>
                <a:srgbClr val="FFFFFF"/>
              </a:highlight>
            </a:endParaRPr>
          </a:p>
          <a:p>
            <a:pPr indent="0" lvl="0" marL="0" rtl="0" algn="l">
              <a:lnSpc>
                <a:spcPct val="115000"/>
              </a:lnSpc>
              <a:spcBef>
                <a:spcPts val="1100"/>
              </a:spcBef>
              <a:spcAft>
                <a:spcPts val="0"/>
              </a:spcAft>
              <a:buClr>
                <a:schemeClr val="dk1"/>
              </a:buClr>
              <a:buSzPts val="1100"/>
              <a:buFont typeface="Arial"/>
              <a:buNone/>
            </a:pPr>
            <a:r>
              <a:rPr lang="fr-FR" sz="2300">
                <a:solidFill>
                  <a:srgbClr val="333333"/>
                </a:solidFill>
                <a:highlight>
                  <a:srgbClr val="FFFFFF"/>
                </a:highlight>
              </a:rPr>
              <a:t>"Les traitements, salaires, appointements, </a:t>
            </a:r>
            <a:r>
              <a:rPr b="1" lang="fr-FR" sz="2300">
                <a:solidFill>
                  <a:srgbClr val="3366FF"/>
                </a:solidFill>
                <a:highlight>
                  <a:srgbClr val="FFFFFF"/>
                </a:highlight>
              </a:rPr>
              <a:t>soldes et pensions payés par un des États contractants ou une personne morale de droit public</a:t>
            </a:r>
            <a:r>
              <a:rPr lang="fr-FR" sz="2300">
                <a:solidFill>
                  <a:srgbClr val="333333"/>
                </a:solidFill>
                <a:highlight>
                  <a:srgbClr val="FFFFFF"/>
                </a:highlight>
              </a:rPr>
              <a:t> de cet État ne sont, en règle générale, imposables que dans l'État du débiteur.</a:t>
            </a:r>
            <a:endParaRPr sz="2300">
              <a:solidFill>
                <a:srgbClr val="333333"/>
              </a:solidFill>
              <a:highlight>
                <a:srgbClr val="FFFFFF"/>
              </a:highlight>
            </a:endParaRPr>
          </a:p>
          <a:p>
            <a:pPr indent="0" lvl="0" marL="0" rtl="0" algn="l">
              <a:lnSpc>
                <a:spcPct val="115000"/>
              </a:lnSpc>
              <a:spcBef>
                <a:spcPts val="1100"/>
              </a:spcBef>
              <a:spcAft>
                <a:spcPts val="0"/>
              </a:spcAft>
              <a:buClr>
                <a:schemeClr val="dk1"/>
              </a:buClr>
              <a:buSzPts val="1100"/>
              <a:buFont typeface="Arial"/>
              <a:buNone/>
            </a:pPr>
            <a:r>
              <a:rPr lang="fr-FR" sz="2300">
                <a:solidFill>
                  <a:srgbClr val="333333"/>
                </a:solidFill>
                <a:highlight>
                  <a:srgbClr val="FFFFFF"/>
                </a:highlight>
              </a:rPr>
              <a:t>Toutefois, cette règle ne s'applique pas, en vertu des stipulations expresses du paragraphe 3 du de l'article 10 de la convention, lorsque le bénéficiaire est un résident de l'autre État et possède la nationalité dudit État."</a:t>
            </a:r>
            <a:endParaRPr sz="2300">
              <a:solidFill>
                <a:srgbClr val="333333"/>
              </a:solidFill>
              <a:highlight>
                <a:srgbClr val="FFFFFF"/>
              </a:highlight>
            </a:endParaRPr>
          </a:p>
          <a:p>
            <a:pPr indent="0" lvl="0" marL="0" rtl="0" algn="just">
              <a:lnSpc>
                <a:spcPct val="115000"/>
              </a:lnSpc>
              <a:spcBef>
                <a:spcPts val="1100"/>
              </a:spcBef>
              <a:spcAft>
                <a:spcPts val="0"/>
              </a:spcAft>
              <a:buClr>
                <a:schemeClr val="dk1"/>
              </a:buClr>
              <a:buSzPts val="1100"/>
              <a:buFont typeface="Arial"/>
              <a:buNone/>
            </a:pPr>
            <a:r>
              <a:rPr lang="fr-FR" sz="2300">
                <a:solidFill>
                  <a:srgbClr val="FF6600"/>
                </a:solidFill>
                <a:highlight>
                  <a:srgbClr val="FFFFFF"/>
                </a:highlight>
              </a:rPr>
              <a:t>Le principe posé par la convention est que les revenus issus de la fonction publique sont imposables dans l'Etat payeur</a:t>
            </a:r>
            <a:r>
              <a:rPr lang="fr-FR" sz="2300">
                <a:solidFill>
                  <a:srgbClr val="333333"/>
                </a:solidFill>
                <a:highlight>
                  <a:srgbClr val="FFFFFF"/>
                </a:highlight>
              </a:rPr>
              <a:t>. En ce sens, un fonctionnaire travaillant pour une administration français mais résidant en Belgique sera imposable en France.</a:t>
            </a:r>
            <a:endParaRPr sz="2300">
              <a:solidFill>
                <a:srgbClr val="333333"/>
              </a:solidFill>
              <a:highlight>
                <a:srgbClr val="FFFFFF"/>
              </a:highlight>
            </a:endParaRPr>
          </a:p>
          <a:p>
            <a:pPr indent="0" lvl="0" marL="0" rtl="0" algn="l">
              <a:spcBef>
                <a:spcPts val="1100"/>
              </a:spcBef>
              <a:spcAft>
                <a:spcPts val="0"/>
              </a:spcAft>
              <a:buNone/>
            </a:pPr>
            <a:r>
              <a:t/>
            </a:r>
            <a:endParaRPr sz="2300"/>
          </a:p>
        </p:txBody>
      </p:sp>
      <p:sp>
        <p:nvSpPr>
          <p:cNvPr id="452" name="Google Shape;452;ge8ee019c85_0_6"/>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1200"/>
              <a:buFont typeface="Calibri"/>
              <a:buNone/>
            </a:pPr>
            <a:fld id="{00000000-1234-1234-1234-123412341234}" type="slidenum">
              <a:rPr lang="fr-FR"/>
              <a:t>‹#›</a:t>
            </a:fld>
            <a:endParaRPr/>
          </a:p>
        </p:txBody>
      </p:sp>
    </p:spTree>
  </p:cSld>
  <p:clrMapOvr>
    <a:masterClrMapping/>
  </p:clrMapOvr>
</p:sld>
</file>

<file path=ppt/slides/slide4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6" name="Shape 456"/>
        <p:cNvGrpSpPr/>
        <p:nvPr/>
      </p:nvGrpSpPr>
      <p:grpSpPr>
        <a:xfrm>
          <a:off x="0" y="0"/>
          <a:ext cx="0" cy="0"/>
          <a:chOff x="0" y="0"/>
          <a:chExt cx="0" cy="0"/>
        </a:xfrm>
      </p:grpSpPr>
      <p:sp>
        <p:nvSpPr>
          <p:cNvPr id="457" name="Google Shape;457;ge8ee019c85_0_13"/>
          <p:cNvSpPr txBox="1"/>
          <p:nvPr>
            <p:ph type="title"/>
          </p:nvPr>
        </p:nvSpPr>
        <p:spPr>
          <a:xfrm>
            <a:off x="838200" y="365125"/>
            <a:ext cx="10515600" cy="1325700"/>
          </a:xfrm>
          <a:prstGeom prst="rect">
            <a:avLst/>
          </a:prstGeom>
        </p:spPr>
        <p:txBody>
          <a:bodyPr anchorCtr="0" anchor="ctr" bIns="45700" lIns="91425" spcFirstLastPara="1" rIns="91425" wrap="square" tIns="45700">
            <a:normAutofit fontScale="90000"/>
          </a:bodyPr>
          <a:lstStyle/>
          <a:p>
            <a:pPr indent="0" lvl="0" marL="177800" rtl="0" algn="l">
              <a:spcBef>
                <a:spcPts val="0"/>
              </a:spcBef>
              <a:spcAft>
                <a:spcPts val="0"/>
              </a:spcAft>
              <a:buClr>
                <a:schemeClr val="dk1"/>
              </a:buClr>
              <a:buSzPct val="34375"/>
              <a:buFont typeface="Arial"/>
              <a:buNone/>
            </a:pPr>
            <a:r>
              <a:rPr b="1" lang="fr-FR" sz="3200" u="sng"/>
              <a:t>7. Rémunération des travailleurs : Quel régime fiscal pour les salaires issus de la fonction publique dans la convention belgo-française ?</a:t>
            </a:r>
            <a:endParaRPr/>
          </a:p>
          <a:p>
            <a:pPr indent="0" lvl="0" marL="0" rtl="0" algn="l">
              <a:spcBef>
                <a:spcPts val="0"/>
              </a:spcBef>
              <a:spcAft>
                <a:spcPts val="0"/>
              </a:spcAft>
              <a:buNone/>
            </a:pPr>
            <a:r>
              <a:t/>
            </a:r>
            <a:endParaRPr/>
          </a:p>
        </p:txBody>
      </p:sp>
      <p:sp>
        <p:nvSpPr>
          <p:cNvPr id="458" name="Google Shape;458;ge8ee019c85_0_13"/>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spcBef>
                <a:spcPts val="1000"/>
              </a:spcBef>
              <a:spcAft>
                <a:spcPts val="0"/>
              </a:spcAft>
              <a:buNone/>
            </a:pPr>
            <a:r>
              <a:rPr b="1" lang="fr-FR" sz="2300">
                <a:solidFill>
                  <a:srgbClr val="1E4F74"/>
                </a:solidFill>
                <a:highlight>
                  <a:srgbClr val="FFFFFF"/>
                </a:highlight>
              </a:rPr>
              <a:t>La convention pose une exception à ce principe :</a:t>
            </a:r>
            <a:r>
              <a:rPr lang="fr-FR" sz="2300">
                <a:solidFill>
                  <a:srgbClr val="333333"/>
                </a:solidFill>
                <a:highlight>
                  <a:srgbClr val="FFFFFF"/>
                </a:highlight>
              </a:rPr>
              <a:t> si la personne concernée travaillant dans la fonction publique possède la nationalité de son pays de résidence sans posséder la nationalité de l'autre Etat, alors sa rémunération sera imposable dans son pays de résidence. En ce sens, une personne travaillant en Belgique, résidant en France et possédant l</a:t>
            </a:r>
            <a:r>
              <a:rPr b="1" lang="fr-FR" sz="2300">
                <a:solidFill>
                  <a:srgbClr val="1E4F74"/>
                </a:solidFill>
                <a:highlight>
                  <a:srgbClr val="FFFFFF"/>
                </a:highlight>
              </a:rPr>
              <a:t>a nationalité française sans avoir la nationalité belge pourra voir sa rémunération issue de la fonction publique belge imposée en France</a:t>
            </a:r>
            <a:r>
              <a:rPr lang="fr-FR" sz="2300">
                <a:solidFill>
                  <a:srgbClr val="333333"/>
                </a:solidFill>
                <a:highlight>
                  <a:srgbClr val="FFFFFF"/>
                </a:highlight>
              </a:rPr>
              <a:t>.</a:t>
            </a:r>
            <a:endParaRPr sz="2300"/>
          </a:p>
        </p:txBody>
      </p:sp>
      <p:sp>
        <p:nvSpPr>
          <p:cNvPr id="459" name="Google Shape;459;ge8ee019c85_0_13"/>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1200"/>
              <a:buFont typeface="Calibri"/>
              <a:buNone/>
            </a:pPr>
            <a:fld id="{00000000-1234-1234-1234-123412341234}" type="slidenum">
              <a:rPr lang="fr-FR"/>
              <a:t>‹#›</a:t>
            </a:fld>
            <a:endParaRPr/>
          </a:p>
        </p:txBody>
      </p:sp>
    </p:spTree>
  </p:cSld>
  <p:clrMapOvr>
    <a:masterClrMapping/>
  </p:clrMapOvr>
</p:sld>
</file>

<file path=ppt/slides/slide4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63" name="Shape 463"/>
        <p:cNvGrpSpPr/>
        <p:nvPr/>
      </p:nvGrpSpPr>
      <p:grpSpPr>
        <a:xfrm>
          <a:off x="0" y="0"/>
          <a:ext cx="0" cy="0"/>
          <a:chOff x="0" y="0"/>
          <a:chExt cx="0" cy="0"/>
        </a:xfrm>
      </p:grpSpPr>
      <p:sp>
        <p:nvSpPr>
          <p:cNvPr id="464" name="Google Shape;464;p42"/>
          <p:cNvSpPr txBox="1"/>
          <p:nvPr>
            <p:ph type="title"/>
          </p:nvPr>
        </p:nvSpPr>
        <p:spPr>
          <a:xfrm>
            <a:off x="1199457" y="592603"/>
            <a:ext cx="10301444"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200"/>
              <a:buFont typeface="Arial"/>
              <a:buNone/>
            </a:pPr>
            <a:r>
              <a:rPr b="1" lang="fr-FR" sz="3200" u="sng"/>
              <a:t>8. Rémunération des dirigeants d’entreprise</a:t>
            </a:r>
            <a:br>
              <a:rPr b="1" lang="fr-FR" sz="3733" u="sng">
                <a:solidFill>
                  <a:srgbClr val="C00000"/>
                </a:solidFill>
              </a:rPr>
            </a:br>
            <a:endParaRPr sz="3733">
              <a:solidFill>
                <a:srgbClr val="C00000"/>
              </a:solidFill>
            </a:endParaRPr>
          </a:p>
        </p:txBody>
      </p:sp>
      <p:sp>
        <p:nvSpPr>
          <p:cNvPr id="465" name="Google Shape;465;p42"/>
          <p:cNvSpPr txBox="1"/>
          <p:nvPr>
            <p:ph idx="1" type="body"/>
          </p:nvPr>
        </p:nvSpPr>
        <p:spPr>
          <a:xfrm>
            <a:off x="1451484" y="1417675"/>
            <a:ext cx="10053128" cy="453350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1665"/>
              <a:buNone/>
            </a:pPr>
            <a:r>
              <a:t/>
            </a:r>
            <a:endParaRPr sz="1665"/>
          </a:p>
          <a:p>
            <a:pPr indent="0" lvl="0" marL="0" rtl="0" algn="l">
              <a:lnSpc>
                <a:spcPct val="90000"/>
              </a:lnSpc>
              <a:spcBef>
                <a:spcPts val="333"/>
              </a:spcBef>
              <a:spcAft>
                <a:spcPts val="0"/>
              </a:spcAft>
              <a:buClr>
                <a:schemeClr val="dk1"/>
              </a:buClr>
              <a:buSzPts val="1665"/>
              <a:buNone/>
            </a:pPr>
            <a:r>
              <a:rPr b="1" lang="fr-FR" sz="2000">
                <a:solidFill>
                  <a:srgbClr val="FF0000"/>
                </a:solidFill>
              </a:rPr>
              <a:t>Article 16 CPDI</a:t>
            </a:r>
            <a:endParaRPr sz="2000">
              <a:solidFill>
                <a:srgbClr val="FF0000"/>
              </a:solidFill>
            </a:endParaRPr>
          </a:p>
          <a:p>
            <a:pPr indent="-285750" lvl="0" marL="285750" rtl="0" algn="l">
              <a:lnSpc>
                <a:spcPct val="90000"/>
              </a:lnSpc>
              <a:spcBef>
                <a:spcPts val="333"/>
              </a:spcBef>
              <a:spcAft>
                <a:spcPts val="0"/>
              </a:spcAft>
              <a:buClr>
                <a:schemeClr val="dk1"/>
              </a:buClr>
              <a:buSzPts val="1665"/>
              <a:buFont typeface="Noto Sans Symbols"/>
              <a:buChar char="⮚"/>
            </a:pPr>
            <a:r>
              <a:rPr lang="fr-FR" sz="1665"/>
              <a:t>Distinction entre fonctions d’administrateur, liquidateur d’entreprise et fonctions de gestion journalière </a:t>
            </a:r>
            <a:r>
              <a:rPr lang="fr-FR" sz="1665">
                <a:solidFill>
                  <a:schemeClr val="dk1"/>
                </a:solidFill>
              </a:rPr>
              <a:t>des affaires de la société</a:t>
            </a:r>
            <a:endParaRPr>
              <a:solidFill>
                <a:schemeClr val="dk1"/>
              </a:solidFill>
            </a:endParaRPr>
          </a:p>
          <a:p>
            <a:pPr indent="-285750" lvl="0" marL="285750" rtl="0" algn="l">
              <a:lnSpc>
                <a:spcPct val="90000"/>
              </a:lnSpc>
              <a:spcBef>
                <a:spcPts val="333"/>
              </a:spcBef>
              <a:spcAft>
                <a:spcPts val="0"/>
              </a:spcAft>
              <a:buClr>
                <a:srgbClr val="FF0000"/>
              </a:buClr>
              <a:buSzPts val="1665"/>
              <a:buFont typeface="Noto Sans Symbols"/>
              <a:buChar char="⮚"/>
            </a:pPr>
            <a:r>
              <a:rPr b="1" lang="fr-FR" sz="1665" u="sng">
                <a:solidFill>
                  <a:schemeClr val="dk1"/>
                </a:solidFill>
              </a:rPr>
              <a:t>Exemple :</a:t>
            </a:r>
            <a:r>
              <a:rPr lang="fr-FR" sz="1665" u="sng">
                <a:solidFill>
                  <a:schemeClr val="dk1"/>
                </a:solidFill>
              </a:rPr>
              <a:t> </a:t>
            </a:r>
            <a:endParaRPr u="sng">
              <a:solidFill>
                <a:schemeClr val="dk1"/>
              </a:solidFill>
            </a:endParaRPr>
          </a:p>
          <a:p>
            <a:pPr indent="-285750" lvl="1" marL="1028700" rtl="0" algn="l">
              <a:lnSpc>
                <a:spcPct val="90000"/>
              </a:lnSpc>
              <a:spcBef>
                <a:spcPts val="333"/>
              </a:spcBef>
              <a:spcAft>
                <a:spcPts val="0"/>
              </a:spcAft>
              <a:buClr>
                <a:schemeClr val="dk1"/>
              </a:buClr>
              <a:buSzPts val="1665"/>
              <a:buFont typeface="Noto Sans Symbols"/>
              <a:buChar char="⮚"/>
            </a:pPr>
            <a:r>
              <a:rPr lang="fr-FR" sz="1665"/>
              <a:t>un résident de l’État français est membre du CA du est résident en Belgique. Il exerce par ailleurs les fonctions de directeur de marketing au sein de la SA depuis le 1</a:t>
            </a:r>
            <a:r>
              <a:rPr baseline="30000" lang="fr-FR" sz="1665"/>
              <a:t>er</a:t>
            </a:r>
            <a:r>
              <a:rPr lang="fr-FR" sz="1665"/>
              <a:t> octobre 2019. Au cours de l’année 2020, il a séjourné pendant 150 jours en Belgique, pendant 120 jours dans l’État français (son Etat de résidence où la SA dispose d’un établissement stable), et pendant 95 jours en Allemagne  où la SA dispose également d’un établissement.</a:t>
            </a:r>
            <a:endParaRPr/>
          </a:p>
          <a:p>
            <a:pPr indent="-285750" lvl="1" marL="1028700" rtl="0" algn="l">
              <a:lnSpc>
                <a:spcPct val="90000"/>
              </a:lnSpc>
              <a:spcBef>
                <a:spcPts val="333"/>
              </a:spcBef>
              <a:spcAft>
                <a:spcPts val="0"/>
              </a:spcAft>
              <a:buClr>
                <a:schemeClr val="dk1"/>
              </a:buClr>
              <a:buSzPts val="1665"/>
              <a:buFont typeface="Noto Sans Symbols"/>
              <a:buChar char="⮚"/>
            </a:pPr>
            <a:r>
              <a:rPr lang="fr-FR" sz="1665"/>
              <a:t>Les tantièmes des rémunérations sont payés par la SA, mais la charge de rémunération relative aux activités de directeurs de marketing exercé pour le compte des établissements stables en France et Allemagne  est supportée par ces établissements stables,</a:t>
            </a:r>
            <a:endParaRPr/>
          </a:p>
          <a:p>
            <a:pPr indent="-285750" lvl="1" marL="1028700" rtl="0" algn="l">
              <a:lnSpc>
                <a:spcPct val="90000"/>
              </a:lnSpc>
              <a:spcBef>
                <a:spcPts val="333"/>
              </a:spcBef>
              <a:spcAft>
                <a:spcPts val="0"/>
              </a:spcAft>
              <a:buClr>
                <a:schemeClr val="dk1"/>
              </a:buClr>
              <a:buSzPts val="1665"/>
              <a:buFont typeface="Noto Sans Symbols"/>
              <a:buChar char="⮚"/>
            </a:pPr>
            <a:r>
              <a:rPr lang="fr-FR" sz="1665"/>
              <a:t>La Belgique a conclu une convention avec les Etats français et allemands </a:t>
            </a:r>
            <a:endParaRPr/>
          </a:p>
          <a:p>
            <a:pPr indent="-180022" lvl="0" marL="285750" rtl="0" algn="l">
              <a:lnSpc>
                <a:spcPct val="90000"/>
              </a:lnSpc>
              <a:spcBef>
                <a:spcPts val="333"/>
              </a:spcBef>
              <a:spcAft>
                <a:spcPts val="0"/>
              </a:spcAft>
              <a:buClr>
                <a:schemeClr val="dk1"/>
              </a:buClr>
              <a:buSzPts val="1665"/>
              <a:buFont typeface="Noto Sans Symbols"/>
              <a:buNone/>
            </a:pPr>
            <a:r>
              <a:t/>
            </a:r>
            <a:endParaRPr sz="1665"/>
          </a:p>
          <a:p>
            <a:pPr indent="-285750" lvl="1" marL="1028700" rtl="0" algn="l">
              <a:lnSpc>
                <a:spcPct val="90000"/>
              </a:lnSpc>
              <a:spcBef>
                <a:spcPts val="333"/>
              </a:spcBef>
              <a:spcAft>
                <a:spcPts val="0"/>
              </a:spcAft>
              <a:buClr>
                <a:schemeClr val="dk1"/>
              </a:buClr>
              <a:buSzPts val="1665"/>
              <a:buFont typeface="Noto Sans Symbols"/>
              <a:buChar char="⮚"/>
            </a:pPr>
            <a:r>
              <a:rPr lang="fr-FR" sz="1665"/>
              <a:t>Comment seront imposés les tantièmes et les rémunérations ?</a:t>
            </a:r>
            <a:endParaRPr/>
          </a:p>
        </p:txBody>
      </p:sp>
      <p:sp>
        <p:nvSpPr>
          <p:cNvPr id="466" name="Google Shape;466;p42"/>
          <p:cNvSpPr txBox="1"/>
          <p:nvPr>
            <p:ph idx="11" type="ftr"/>
          </p:nvPr>
        </p:nvSpPr>
        <p:spPr>
          <a:xfrm>
            <a:off x="9271819" y="6354000"/>
            <a:ext cx="2086181"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467" name="Google Shape;467;p42"/>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8" name="Shape 118"/>
        <p:cNvGrpSpPr/>
        <p:nvPr/>
      </p:nvGrpSpPr>
      <p:grpSpPr>
        <a:xfrm>
          <a:off x="0" y="0"/>
          <a:ext cx="0" cy="0"/>
          <a:chOff x="0" y="0"/>
          <a:chExt cx="0" cy="0"/>
        </a:xfrm>
      </p:grpSpPr>
      <p:sp>
        <p:nvSpPr>
          <p:cNvPr id="119" name="Google Shape;119;p5"/>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177800" rtl="0" algn="ctr">
              <a:lnSpc>
                <a:spcPct val="90000"/>
              </a:lnSpc>
              <a:spcBef>
                <a:spcPts val="0"/>
              </a:spcBef>
              <a:spcAft>
                <a:spcPts val="0"/>
              </a:spcAft>
              <a:buClr>
                <a:srgbClr val="0070C0"/>
              </a:buClr>
              <a:buSzPts val="3200"/>
              <a:buFont typeface="Arial"/>
              <a:buNone/>
            </a:pPr>
            <a:r>
              <a:rPr b="1" lang="fr-FR" sz="3200">
                <a:solidFill>
                  <a:srgbClr val="0070C0"/>
                </a:solidFill>
              </a:rPr>
              <a:t>CONTENU D’UNE CONVENTION FISCALE TYPE </a:t>
            </a:r>
            <a:endParaRPr b="1" sz="3200">
              <a:solidFill>
                <a:srgbClr val="0070C0"/>
              </a:solidFill>
            </a:endParaRPr>
          </a:p>
        </p:txBody>
      </p:sp>
      <p:sp>
        <p:nvSpPr>
          <p:cNvPr id="120" name="Google Shape;120;p5"/>
          <p:cNvSpPr txBox="1"/>
          <p:nvPr>
            <p:ph idx="1" type="body"/>
          </p:nvPr>
        </p:nvSpPr>
        <p:spPr>
          <a:xfrm>
            <a:off x="838200" y="1592826"/>
            <a:ext cx="10515600" cy="4584137"/>
          </a:xfrm>
          <a:prstGeom prst="rect">
            <a:avLst/>
          </a:prstGeom>
          <a:noFill/>
          <a:ln>
            <a:noFill/>
          </a:ln>
        </p:spPr>
        <p:txBody>
          <a:bodyPr anchorCtr="0" anchor="t" bIns="45700" lIns="91425" spcFirstLastPara="1" rIns="91425" wrap="square" tIns="45700">
            <a:noAutofit/>
          </a:bodyPr>
          <a:lstStyle/>
          <a:p>
            <a:pPr indent="-285750" lvl="0" marL="285750" rtl="0" algn="l">
              <a:lnSpc>
                <a:spcPct val="90000"/>
              </a:lnSpc>
              <a:spcBef>
                <a:spcPts val="0"/>
              </a:spcBef>
              <a:spcAft>
                <a:spcPts val="0"/>
              </a:spcAft>
              <a:buClr>
                <a:schemeClr val="dk1"/>
              </a:buClr>
              <a:buSzPts val="1200"/>
              <a:buFont typeface="Noto Sans Symbols"/>
              <a:buChar char="⮚"/>
            </a:pPr>
            <a:r>
              <a:rPr b="1" lang="fr-FR" sz="1200"/>
              <a:t>Le chapitre I </a:t>
            </a:r>
            <a:r>
              <a:rPr lang="fr-FR" sz="1200"/>
              <a:t>regroupe l’article 1, qui précise </a:t>
            </a:r>
            <a:r>
              <a:rPr b="1" lang="fr-FR" sz="1200">
                <a:solidFill>
                  <a:srgbClr val="FF0000"/>
                </a:solidFill>
              </a:rPr>
              <a:t>les personnes visées par la convention</a:t>
            </a:r>
            <a:r>
              <a:rPr lang="fr-FR" sz="1200"/>
              <a:t>, soit en général les résidents des deux États contractants, et l’article 2, qui décrit les impôts visés par la convention, soit généralement les impôts sur le revenu et sur la fortune prélevés par les États contractants et leurs subdivisions politiques.</a:t>
            </a:r>
            <a:endParaRPr/>
          </a:p>
          <a:p>
            <a:pPr indent="-285750" lvl="0" marL="285750" rtl="0" algn="l">
              <a:lnSpc>
                <a:spcPct val="90000"/>
              </a:lnSpc>
              <a:spcBef>
                <a:spcPts val="240"/>
              </a:spcBef>
              <a:spcAft>
                <a:spcPts val="0"/>
              </a:spcAft>
              <a:buClr>
                <a:schemeClr val="dk1"/>
              </a:buClr>
              <a:buSzPts val="1200"/>
              <a:buFont typeface="Noto Sans Symbols"/>
              <a:buChar char="⮚"/>
            </a:pPr>
            <a:r>
              <a:rPr b="1" lang="fr-FR" sz="1200"/>
              <a:t>Le chapitre II </a:t>
            </a:r>
            <a:r>
              <a:rPr b="1" lang="fr-FR" sz="1200">
                <a:solidFill>
                  <a:srgbClr val="FF0000"/>
                </a:solidFill>
              </a:rPr>
              <a:t>définit les principaux termes employé</a:t>
            </a:r>
            <a:r>
              <a:rPr lang="fr-FR" sz="1200"/>
              <a:t>s dans la convention, notamment les termes généraux (art. 3) ainsi que les notions de «résident» (art. 4) et d’«établissement permanent» (art. 5).</a:t>
            </a:r>
            <a:endParaRPr/>
          </a:p>
          <a:p>
            <a:pPr indent="-285750" lvl="0" marL="285750" rtl="0" algn="l">
              <a:lnSpc>
                <a:spcPct val="90000"/>
              </a:lnSpc>
              <a:spcBef>
                <a:spcPts val="240"/>
              </a:spcBef>
              <a:spcAft>
                <a:spcPts val="0"/>
              </a:spcAft>
              <a:buClr>
                <a:schemeClr val="dk1"/>
              </a:buClr>
              <a:buSzPts val="1200"/>
              <a:buFont typeface="Noto Sans Symbols"/>
              <a:buChar char="⮚"/>
            </a:pPr>
            <a:r>
              <a:rPr b="1" lang="fr-FR" sz="1200"/>
              <a:t>Le chapitre III </a:t>
            </a:r>
            <a:r>
              <a:rPr lang="fr-FR" sz="1200"/>
              <a:t>porte sur ce qu’on appelle souvent les </a:t>
            </a:r>
            <a:r>
              <a:rPr b="1" lang="fr-FR" sz="1200">
                <a:solidFill>
                  <a:srgbClr val="FF0000"/>
                </a:solidFill>
              </a:rPr>
              <a:t>règles distributives de la convention</a:t>
            </a:r>
            <a:r>
              <a:rPr lang="fr-FR" sz="1200"/>
              <a:t>.  Les articles 6 à 21 portent sur les différents revenus que tire un  résident d’un État contractant. En général, ces dispositions précisent si un seul État contractant ou les deux — l’État dans lequel le contribuable est résident (le pays de résidence) et l’État dans lequel le revenu a sa source (le pays de la source) — peut ou peuvent imposer le revenu et si le taux d’imposition est limité. : </a:t>
            </a:r>
            <a:endParaRPr/>
          </a:p>
          <a:p>
            <a:pPr indent="0" lvl="0" marL="0" rtl="0" algn="l">
              <a:lnSpc>
                <a:spcPct val="90000"/>
              </a:lnSpc>
              <a:spcBef>
                <a:spcPts val="230"/>
              </a:spcBef>
              <a:spcAft>
                <a:spcPts val="0"/>
              </a:spcAft>
              <a:buClr>
                <a:schemeClr val="dk1"/>
              </a:buClr>
              <a:buSzPts val="1150"/>
              <a:buNone/>
            </a:pPr>
            <a:r>
              <a:rPr lang="fr-FR" sz="1150"/>
              <a:t>Article 6 — Revenus immobiliers;</a:t>
            </a:r>
            <a:endParaRPr/>
          </a:p>
          <a:p>
            <a:pPr indent="0" lvl="0" marL="0" rtl="0" algn="l">
              <a:lnSpc>
                <a:spcPct val="90000"/>
              </a:lnSpc>
              <a:spcBef>
                <a:spcPts val="230"/>
              </a:spcBef>
              <a:spcAft>
                <a:spcPts val="0"/>
              </a:spcAft>
              <a:buClr>
                <a:schemeClr val="dk1"/>
              </a:buClr>
              <a:buSzPts val="1150"/>
              <a:buNone/>
            </a:pPr>
            <a:r>
              <a:rPr lang="fr-FR" sz="1150"/>
              <a:t>Article 7 — Bénéfices des entreprises;</a:t>
            </a:r>
            <a:endParaRPr/>
          </a:p>
          <a:p>
            <a:pPr indent="0" lvl="0" marL="0" rtl="0" algn="l">
              <a:lnSpc>
                <a:spcPct val="90000"/>
              </a:lnSpc>
              <a:spcBef>
                <a:spcPts val="230"/>
              </a:spcBef>
              <a:spcAft>
                <a:spcPts val="0"/>
              </a:spcAft>
              <a:buClr>
                <a:schemeClr val="dk1"/>
              </a:buClr>
              <a:buSzPts val="1150"/>
              <a:buNone/>
            </a:pPr>
            <a:r>
              <a:rPr lang="fr-FR" sz="1150"/>
              <a:t>Article 8 — Navigation maritime, intérieure et aérienne;</a:t>
            </a:r>
            <a:endParaRPr/>
          </a:p>
          <a:p>
            <a:pPr indent="0" lvl="0" marL="0" rtl="0" algn="l">
              <a:lnSpc>
                <a:spcPct val="90000"/>
              </a:lnSpc>
              <a:spcBef>
                <a:spcPts val="230"/>
              </a:spcBef>
              <a:spcAft>
                <a:spcPts val="0"/>
              </a:spcAft>
              <a:buClr>
                <a:schemeClr val="dk1"/>
              </a:buClr>
              <a:buSzPts val="1150"/>
              <a:buNone/>
            </a:pPr>
            <a:r>
              <a:rPr lang="fr-FR" sz="1150"/>
              <a:t>Article 9 — Entreprises associées et prix de transfert;</a:t>
            </a:r>
            <a:endParaRPr/>
          </a:p>
          <a:p>
            <a:pPr indent="0" lvl="0" marL="0" rtl="0" algn="l">
              <a:lnSpc>
                <a:spcPct val="90000"/>
              </a:lnSpc>
              <a:spcBef>
                <a:spcPts val="230"/>
              </a:spcBef>
              <a:spcAft>
                <a:spcPts val="0"/>
              </a:spcAft>
              <a:buClr>
                <a:schemeClr val="dk1"/>
              </a:buClr>
              <a:buSzPts val="1150"/>
              <a:buNone/>
            </a:pPr>
            <a:r>
              <a:rPr lang="fr-FR" sz="1150"/>
              <a:t>Article 10 — Dividendes;</a:t>
            </a:r>
            <a:endParaRPr/>
          </a:p>
          <a:p>
            <a:pPr indent="0" lvl="0" marL="0" rtl="0" algn="l">
              <a:lnSpc>
                <a:spcPct val="90000"/>
              </a:lnSpc>
              <a:spcBef>
                <a:spcPts val="230"/>
              </a:spcBef>
              <a:spcAft>
                <a:spcPts val="0"/>
              </a:spcAft>
              <a:buClr>
                <a:schemeClr val="dk1"/>
              </a:buClr>
              <a:buSzPts val="1150"/>
              <a:buNone/>
            </a:pPr>
            <a:r>
              <a:rPr lang="fr-FR" sz="1150"/>
              <a:t>Article 11 — Intérêts;</a:t>
            </a:r>
            <a:endParaRPr/>
          </a:p>
          <a:p>
            <a:pPr indent="0" lvl="0" marL="0" rtl="0" algn="l">
              <a:lnSpc>
                <a:spcPct val="90000"/>
              </a:lnSpc>
              <a:spcBef>
                <a:spcPts val="230"/>
              </a:spcBef>
              <a:spcAft>
                <a:spcPts val="0"/>
              </a:spcAft>
              <a:buClr>
                <a:schemeClr val="dk1"/>
              </a:buClr>
              <a:buSzPts val="1150"/>
              <a:buNone/>
            </a:pPr>
            <a:r>
              <a:rPr lang="fr-FR" sz="1150"/>
              <a:t>Article 12 — Redevances;</a:t>
            </a:r>
            <a:endParaRPr/>
          </a:p>
          <a:p>
            <a:pPr indent="0" lvl="0" marL="0" rtl="0" algn="l">
              <a:lnSpc>
                <a:spcPct val="90000"/>
              </a:lnSpc>
              <a:spcBef>
                <a:spcPts val="230"/>
              </a:spcBef>
              <a:spcAft>
                <a:spcPts val="0"/>
              </a:spcAft>
              <a:buClr>
                <a:schemeClr val="dk1"/>
              </a:buClr>
              <a:buSzPts val="1150"/>
              <a:buNone/>
            </a:pPr>
            <a:r>
              <a:rPr lang="fr-FR" sz="1150"/>
              <a:t>Article 13 — Gains en capital;</a:t>
            </a:r>
            <a:endParaRPr/>
          </a:p>
          <a:p>
            <a:pPr indent="0" lvl="0" marL="0" rtl="0" algn="l">
              <a:lnSpc>
                <a:spcPct val="90000"/>
              </a:lnSpc>
              <a:spcBef>
                <a:spcPts val="230"/>
              </a:spcBef>
              <a:spcAft>
                <a:spcPts val="0"/>
              </a:spcAft>
              <a:buClr>
                <a:schemeClr val="dk1"/>
              </a:buClr>
              <a:buSzPts val="1150"/>
              <a:buNone/>
            </a:pPr>
            <a:r>
              <a:rPr lang="fr-FR" sz="1150"/>
              <a:t>Article 14 — Professions indépendantes et libérales;</a:t>
            </a:r>
            <a:endParaRPr/>
          </a:p>
          <a:p>
            <a:pPr indent="0" lvl="0" marL="0" rtl="0" algn="l">
              <a:lnSpc>
                <a:spcPct val="90000"/>
              </a:lnSpc>
              <a:spcBef>
                <a:spcPts val="230"/>
              </a:spcBef>
              <a:spcAft>
                <a:spcPts val="0"/>
              </a:spcAft>
              <a:buClr>
                <a:schemeClr val="dk1"/>
              </a:buClr>
              <a:buSzPts val="1150"/>
              <a:buNone/>
            </a:pPr>
            <a:r>
              <a:rPr lang="fr-FR" sz="1150"/>
              <a:t>Article 15 — Revenus d’emploi;</a:t>
            </a:r>
            <a:endParaRPr/>
          </a:p>
          <a:p>
            <a:pPr indent="0" lvl="0" marL="0" rtl="0" algn="l">
              <a:lnSpc>
                <a:spcPct val="90000"/>
              </a:lnSpc>
              <a:spcBef>
                <a:spcPts val="230"/>
              </a:spcBef>
              <a:spcAft>
                <a:spcPts val="0"/>
              </a:spcAft>
              <a:buClr>
                <a:schemeClr val="dk1"/>
              </a:buClr>
              <a:buSzPts val="1150"/>
              <a:buNone/>
            </a:pPr>
            <a:r>
              <a:rPr lang="fr-FR" sz="1150"/>
              <a:t>Article 16 — Tantièmes et rémunérations du personnel de direction;</a:t>
            </a:r>
            <a:endParaRPr/>
          </a:p>
          <a:p>
            <a:pPr indent="0" lvl="0" marL="0" rtl="0" algn="l">
              <a:lnSpc>
                <a:spcPct val="90000"/>
              </a:lnSpc>
              <a:spcBef>
                <a:spcPts val="230"/>
              </a:spcBef>
              <a:spcAft>
                <a:spcPts val="0"/>
              </a:spcAft>
              <a:buClr>
                <a:schemeClr val="dk1"/>
              </a:buClr>
              <a:buSzPts val="1150"/>
              <a:buNone/>
            </a:pPr>
            <a:r>
              <a:rPr lang="fr-FR" sz="1150"/>
              <a:t>Article 17 — Artistes (du spectacle) et sportifs;</a:t>
            </a:r>
            <a:endParaRPr/>
          </a:p>
          <a:p>
            <a:pPr indent="0" lvl="0" marL="0" rtl="0" algn="l">
              <a:lnSpc>
                <a:spcPct val="90000"/>
              </a:lnSpc>
              <a:spcBef>
                <a:spcPts val="230"/>
              </a:spcBef>
              <a:spcAft>
                <a:spcPts val="0"/>
              </a:spcAft>
              <a:buClr>
                <a:schemeClr val="dk1"/>
              </a:buClr>
              <a:buSzPts val="1150"/>
              <a:buNone/>
            </a:pPr>
            <a:r>
              <a:rPr lang="fr-FR" sz="1150"/>
              <a:t>Article 18 — Pensions et prestations de sécurité sociale;</a:t>
            </a:r>
            <a:endParaRPr/>
          </a:p>
          <a:p>
            <a:pPr indent="0" lvl="0" marL="0" rtl="0" algn="l">
              <a:lnSpc>
                <a:spcPct val="90000"/>
              </a:lnSpc>
              <a:spcBef>
                <a:spcPts val="230"/>
              </a:spcBef>
              <a:spcAft>
                <a:spcPts val="0"/>
              </a:spcAft>
              <a:buClr>
                <a:schemeClr val="dk1"/>
              </a:buClr>
              <a:buSzPts val="1150"/>
              <a:buNone/>
            </a:pPr>
            <a:r>
              <a:rPr lang="fr-FR" sz="1150"/>
              <a:t>Article 19 — Fonctions publiques; </a:t>
            </a:r>
            <a:endParaRPr/>
          </a:p>
          <a:p>
            <a:pPr indent="0" lvl="0" marL="0" rtl="0" algn="l">
              <a:lnSpc>
                <a:spcPct val="90000"/>
              </a:lnSpc>
              <a:spcBef>
                <a:spcPts val="230"/>
              </a:spcBef>
              <a:spcAft>
                <a:spcPts val="0"/>
              </a:spcAft>
              <a:buClr>
                <a:schemeClr val="dk1"/>
              </a:buClr>
              <a:buSzPts val="1150"/>
              <a:buNone/>
            </a:pPr>
            <a:r>
              <a:rPr lang="fr-FR" sz="1150"/>
              <a:t>Article 20 — Étudiants, stagiaires et apprentis;</a:t>
            </a:r>
            <a:endParaRPr/>
          </a:p>
          <a:p>
            <a:pPr indent="0" lvl="0" marL="0" rtl="0" algn="l">
              <a:lnSpc>
                <a:spcPct val="90000"/>
              </a:lnSpc>
              <a:spcBef>
                <a:spcPts val="230"/>
              </a:spcBef>
              <a:spcAft>
                <a:spcPts val="0"/>
              </a:spcAft>
              <a:buClr>
                <a:schemeClr val="dk1"/>
              </a:buClr>
              <a:buSzPts val="1150"/>
              <a:buNone/>
            </a:pPr>
            <a:r>
              <a:rPr lang="fr-FR" sz="1150"/>
              <a:t>Article 21 — Autres revenus (soit tous les revenus qui ne sont pas traités dans les articles 6 à 20).</a:t>
            </a:r>
            <a:endParaRPr/>
          </a:p>
        </p:txBody>
      </p:sp>
      <p:sp>
        <p:nvSpPr>
          <p:cNvPr id="121" name="Google Shape;121;p5"/>
          <p:cNvSpPr txBox="1"/>
          <p:nvPr>
            <p:ph idx="11" type="ftr"/>
          </p:nvPr>
        </p:nvSpPr>
        <p:spPr>
          <a:xfrm>
            <a:off x="9065342" y="6354000"/>
            <a:ext cx="2292658"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122" name="Google Shape;122;p5"/>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5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1" name="Shape 471"/>
        <p:cNvGrpSpPr/>
        <p:nvPr/>
      </p:nvGrpSpPr>
      <p:grpSpPr>
        <a:xfrm>
          <a:off x="0" y="0"/>
          <a:ext cx="0" cy="0"/>
          <a:chOff x="0" y="0"/>
          <a:chExt cx="0" cy="0"/>
        </a:xfrm>
      </p:grpSpPr>
      <p:sp>
        <p:nvSpPr>
          <p:cNvPr id="472" name="Google Shape;472;p43"/>
          <p:cNvSpPr txBox="1"/>
          <p:nvPr>
            <p:ph type="title"/>
          </p:nvPr>
        </p:nvSpPr>
        <p:spPr>
          <a:xfrm>
            <a:off x="1523492" y="440668"/>
            <a:ext cx="8911687"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8.Rémunération des dirigeants d’entreprise</a:t>
            </a:r>
            <a:br>
              <a:rPr b="1" lang="fr-FR" sz="3733" u="sng">
                <a:solidFill>
                  <a:srgbClr val="C00000"/>
                </a:solidFill>
              </a:rPr>
            </a:br>
            <a:endParaRPr sz="3733">
              <a:solidFill>
                <a:srgbClr val="C00000"/>
              </a:solidFill>
            </a:endParaRPr>
          </a:p>
        </p:txBody>
      </p:sp>
      <p:sp>
        <p:nvSpPr>
          <p:cNvPr id="473" name="Google Shape;473;p43"/>
          <p:cNvSpPr txBox="1"/>
          <p:nvPr>
            <p:ph idx="1" type="body"/>
          </p:nvPr>
        </p:nvSpPr>
        <p:spPr>
          <a:xfrm>
            <a:off x="1199456" y="1412776"/>
            <a:ext cx="10322418" cy="4533507"/>
          </a:xfrm>
          <a:prstGeom prst="rect">
            <a:avLst/>
          </a:prstGeom>
          <a:noFill/>
          <a:ln>
            <a:noFill/>
          </a:ln>
        </p:spPr>
        <p:txBody>
          <a:bodyPr anchorCtr="0" anchor="t" bIns="45700" lIns="91425" spcFirstLastPara="1" rIns="91425" wrap="square" tIns="45700">
            <a:normAutofit fontScale="70000" lnSpcReduction="20000"/>
          </a:bodyPr>
          <a:lstStyle/>
          <a:p>
            <a:pPr indent="0" lvl="0" marL="0" rtl="0" algn="l">
              <a:lnSpc>
                <a:spcPct val="90000"/>
              </a:lnSpc>
              <a:spcBef>
                <a:spcPts val="0"/>
              </a:spcBef>
              <a:spcAft>
                <a:spcPts val="0"/>
              </a:spcAft>
              <a:buClr>
                <a:schemeClr val="dk1"/>
              </a:buClr>
              <a:buSzPct val="91836"/>
              <a:buNone/>
            </a:pPr>
            <a:r>
              <a:t/>
            </a:r>
            <a:endParaRPr/>
          </a:p>
          <a:p>
            <a:pPr indent="0" lvl="0" marL="0" rtl="0" algn="l">
              <a:lnSpc>
                <a:spcPct val="90000"/>
              </a:lnSpc>
              <a:spcBef>
                <a:spcPts val="360"/>
              </a:spcBef>
              <a:spcAft>
                <a:spcPts val="0"/>
              </a:spcAft>
              <a:buClr>
                <a:schemeClr val="dk1"/>
              </a:buClr>
              <a:buSzPct val="91836"/>
              <a:buNone/>
            </a:pPr>
            <a:r>
              <a:rPr b="1" lang="fr-FR">
                <a:solidFill>
                  <a:srgbClr val="C00000"/>
                </a:solidFill>
              </a:rPr>
              <a:t>Réponse :</a:t>
            </a:r>
            <a:endParaRPr>
              <a:solidFill>
                <a:srgbClr val="C00000"/>
              </a:solidFill>
            </a:endParaRPr>
          </a:p>
          <a:p>
            <a:pPr indent="-285750" lvl="0" marL="285750" rtl="0" algn="l">
              <a:lnSpc>
                <a:spcPct val="90000"/>
              </a:lnSpc>
              <a:spcBef>
                <a:spcPts val="360"/>
              </a:spcBef>
              <a:spcAft>
                <a:spcPts val="0"/>
              </a:spcAft>
              <a:buClr>
                <a:schemeClr val="dk1"/>
              </a:buClr>
              <a:buSzPct val="91836"/>
              <a:buFont typeface="Noto Sans Symbols"/>
              <a:buChar char="⮚"/>
            </a:pPr>
            <a:r>
              <a:rPr lang="fr-FR"/>
              <a:t>En application de l’article 16§1, les tantièmes sont imposables en Belgique, État de résidence de la société</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Les rémunérations pour l’activité de directeur de marketing exercé en Belgique sont imposables en Belgique (article 15§1</a:t>
            </a:r>
            <a:r>
              <a:rPr baseline="30000" lang="fr-FR"/>
              <a:t>er</a:t>
            </a:r>
            <a:r>
              <a:rPr lang="fr-FR"/>
              <a:t>) ; la règle 183 jours ne s’applique pas puisque les rémunérations sont payées par l’employeur résidant de la Belgique.</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Les rémunérations pour l’activité exercée en France  sont imposables en France (conformément à l’article 15 entre la Belgique et la France : les rémunérations relatives à l’activité qui n’est pas exercée en Belgique sont imposables que dans l’État de résidence bénéficiaire ; il n’y a donc pas lieu d’examiner si les conditions de la règle des 183 jours sont remplies ou non).</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Les rémunérations pour l’activité exercée en Allemagne ne sont pas imposables en Belgique : il y a lieu de se référer à la convention entre l’État de résidence du bénéficiaire (France  et l’Allemagne) </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les tantièmes et la partie de la rémunération imposable en Belgique sont imposables au titre de rémunération de dirigeant conformément au droit interne (application du principe d’attraction)</a:t>
            </a:r>
            <a:endParaRPr/>
          </a:p>
        </p:txBody>
      </p:sp>
      <p:sp>
        <p:nvSpPr>
          <p:cNvPr id="474" name="Google Shape;474;p43"/>
          <p:cNvSpPr txBox="1"/>
          <p:nvPr>
            <p:ph idx="11" type="ftr"/>
          </p:nvPr>
        </p:nvSpPr>
        <p:spPr>
          <a:xfrm>
            <a:off x="9222658" y="6354000"/>
            <a:ext cx="2135342"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475" name="Google Shape;475;p43"/>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5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9" name="Shape 479"/>
        <p:cNvGrpSpPr/>
        <p:nvPr/>
      </p:nvGrpSpPr>
      <p:grpSpPr>
        <a:xfrm>
          <a:off x="0" y="0"/>
          <a:ext cx="0" cy="0"/>
          <a:chOff x="0" y="0"/>
          <a:chExt cx="0" cy="0"/>
        </a:xfrm>
      </p:grpSpPr>
      <p:sp>
        <p:nvSpPr>
          <p:cNvPr id="480" name="Google Shape;480;p44"/>
          <p:cNvSpPr txBox="1"/>
          <p:nvPr>
            <p:ph type="title"/>
          </p:nvPr>
        </p:nvSpPr>
        <p:spPr>
          <a:xfrm>
            <a:off x="1523492" y="440668"/>
            <a:ext cx="8911687"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8.Rémunération des dirigeants d’entreprise</a:t>
            </a:r>
            <a:br>
              <a:rPr b="1" lang="fr-FR" sz="3733" u="sng">
                <a:solidFill>
                  <a:srgbClr val="C00000"/>
                </a:solidFill>
              </a:rPr>
            </a:br>
            <a:endParaRPr sz="3733">
              <a:solidFill>
                <a:srgbClr val="C00000"/>
              </a:solidFill>
            </a:endParaRPr>
          </a:p>
        </p:txBody>
      </p:sp>
      <p:sp>
        <p:nvSpPr>
          <p:cNvPr id="481" name="Google Shape;481;p44"/>
          <p:cNvSpPr txBox="1"/>
          <p:nvPr>
            <p:ph idx="1" type="body"/>
          </p:nvPr>
        </p:nvSpPr>
        <p:spPr>
          <a:xfrm>
            <a:off x="1199456" y="1412776"/>
            <a:ext cx="10322418" cy="453350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FF0000"/>
              </a:buClr>
              <a:buSzPts val="1665"/>
              <a:buNone/>
            </a:pPr>
            <a:r>
              <a:t/>
            </a:r>
            <a:endParaRPr b="1" sz="1665">
              <a:solidFill>
                <a:srgbClr val="FF0000"/>
              </a:solidFill>
            </a:endParaRPr>
          </a:p>
          <a:p>
            <a:pPr indent="0" lvl="0" marL="0" rtl="0" algn="l">
              <a:lnSpc>
                <a:spcPct val="90000"/>
              </a:lnSpc>
              <a:spcBef>
                <a:spcPts val="0"/>
              </a:spcBef>
              <a:spcAft>
                <a:spcPts val="0"/>
              </a:spcAft>
              <a:buClr>
                <a:srgbClr val="FF0000"/>
              </a:buClr>
              <a:buSzPts val="1665"/>
              <a:buNone/>
            </a:pPr>
            <a:r>
              <a:rPr b="1" lang="fr-FR" sz="1665">
                <a:solidFill>
                  <a:srgbClr val="FF0000"/>
                </a:solidFill>
              </a:rPr>
              <a:t>La disposition conventionnelle concernant les dirigeants de sociétés et le principe d'attraction </a:t>
            </a:r>
            <a:endParaRPr/>
          </a:p>
          <a:p>
            <a:pPr indent="-285750" lvl="0" marL="285750" rtl="0" algn="l">
              <a:lnSpc>
                <a:spcPct val="90000"/>
              </a:lnSpc>
              <a:spcBef>
                <a:spcPts val="333"/>
              </a:spcBef>
              <a:spcAft>
                <a:spcPts val="0"/>
              </a:spcAft>
              <a:buClr>
                <a:schemeClr val="dk1"/>
              </a:buClr>
              <a:buSzPts val="1665"/>
              <a:buFont typeface="Noto Sans Symbols"/>
              <a:buChar char="⮚"/>
            </a:pPr>
            <a:r>
              <a:rPr lang="fr-FR" sz="1665"/>
              <a:t>La disposition sur les dirigeants de sociétés que l'on retrouve désormais dans les nouvelles  conventions n'a pas d'incidence sur la qualification donnée en droit interne aux revenus  concernés. </a:t>
            </a:r>
            <a:endParaRPr/>
          </a:p>
          <a:p>
            <a:pPr indent="-285750" lvl="0" marL="285750" rtl="0" algn="l">
              <a:lnSpc>
                <a:spcPct val="90000"/>
              </a:lnSpc>
              <a:spcBef>
                <a:spcPts val="333"/>
              </a:spcBef>
              <a:spcAft>
                <a:spcPts val="0"/>
              </a:spcAft>
              <a:buClr>
                <a:schemeClr val="dk1"/>
              </a:buClr>
              <a:buSzPts val="1665"/>
              <a:buFont typeface="Noto Sans Symbols"/>
              <a:buChar char="⮚"/>
            </a:pPr>
            <a:r>
              <a:rPr lang="fr-FR" sz="1665"/>
              <a:t>Dès lors, elle n'instaure pas, par exemple, le principe d'attraction que nous connaissons dans notre législation (article 32 du C.I.R.) (</a:t>
            </a:r>
            <a:endParaRPr/>
          </a:p>
          <a:p>
            <a:pPr indent="-285750" lvl="0" marL="285750" rtl="0" algn="l">
              <a:lnSpc>
                <a:spcPct val="90000"/>
              </a:lnSpc>
              <a:spcBef>
                <a:spcPts val="333"/>
              </a:spcBef>
              <a:spcAft>
                <a:spcPts val="0"/>
              </a:spcAft>
              <a:buClr>
                <a:schemeClr val="dk1"/>
              </a:buClr>
              <a:buSzPts val="1665"/>
              <a:buFont typeface="Noto Sans Symbols"/>
              <a:buChar char="⮚"/>
            </a:pPr>
            <a:r>
              <a:rPr lang="fr-FR" sz="1665"/>
              <a:t> La seule fonction des règles conventionnelles est, rappelons-le, de déterminer quel est l'État qui a le pouvoir d'imposer ces revenus. </a:t>
            </a:r>
            <a:endParaRPr/>
          </a:p>
          <a:p>
            <a:pPr indent="-285750" lvl="0" marL="285750" rtl="0" algn="l">
              <a:lnSpc>
                <a:spcPct val="90000"/>
              </a:lnSpc>
              <a:spcBef>
                <a:spcPts val="333"/>
              </a:spcBef>
              <a:spcAft>
                <a:spcPts val="0"/>
              </a:spcAft>
              <a:buClr>
                <a:schemeClr val="dk1"/>
              </a:buClr>
              <a:buSzPts val="1665"/>
              <a:buFont typeface="Noto Sans Symbols"/>
              <a:buChar char="⮚"/>
            </a:pPr>
            <a:r>
              <a:rPr lang="fr-FR" sz="1665"/>
              <a:t>Cependant, s'il s'avère que l'application de ces règles conduit à donner à la Belgique le pouvoir d'imposition tant sur les revenus visés au § 1 (tantièmes qui rémunèrent un mandat) que sur ceux visés au § 2, ces deux types de rémunérations seront imposées conformément à notre droit interne.</a:t>
            </a:r>
            <a:endParaRPr/>
          </a:p>
          <a:p>
            <a:pPr indent="-285750" lvl="0" marL="285750" rtl="0" algn="l">
              <a:lnSpc>
                <a:spcPct val="90000"/>
              </a:lnSpc>
              <a:spcBef>
                <a:spcPts val="333"/>
              </a:spcBef>
              <a:spcAft>
                <a:spcPts val="0"/>
              </a:spcAft>
              <a:buClr>
                <a:schemeClr val="dk1"/>
              </a:buClr>
              <a:buSzPts val="1665"/>
              <a:buFont typeface="Noto Sans Symbols"/>
              <a:buChar char="⮚"/>
            </a:pPr>
            <a:r>
              <a:rPr lang="fr-FR" sz="1665"/>
              <a:t>Elles seront, en ce cas, traitées comme des revenus de dirigeants d'entreprise et le principe d'attraction sera susceptible d'être appliqué puisque notre droit interne connaît ce principe. </a:t>
            </a:r>
            <a:endParaRPr/>
          </a:p>
          <a:p>
            <a:pPr indent="-285750" lvl="0" marL="285750" rtl="0" algn="l">
              <a:lnSpc>
                <a:spcPct val="90000"/>
              </a:lnSpc>
              <a:spcBef>
                <a:spcPts val="333"/>
              </a:spcBef>
              <a:spcAft>
                <a:spcPts val="0"/>
              </a:spcAft>
              <a:buClr>
                <a:schemeClr val="dk1"/>
              </a:buClr>
              <a:buSzPts val="1665"/>
              <a:buFont typeface="Noto Sans Symbols"/>
              <a:buChar char="⮚"/>
            </a:pPr>
            <a:r>
              <a:rPr lang="fr-FR" sz="1665"/>
              <a:t>Cette nouvelle disposition conventionnelle est largement commentée dans une circulaire du 17 décembre 2002 (Circulaire n°  26/2002 de l'A.A.F.)  .</a:t>
            </a:r>
            <a:endParaRPr/>
          </a:p>
          <a:p>
            <a:pPr indent="-180022" lvl="0" marL="285750" rtl="0" algn="l">
              <a:lnSpc>
                <a:spcPct val="90000"/>
              </a:lnSpc>
              <a:spcBef>
                <a:spcPts val="333"/>
              </a:spcBef>
              <a:spcAft>
                <a:spcPts val="0"/>
              </a:spcAft>
              <a:buClr>
                <a:schemeClr val="dk1"/>
              </a:buClr>
              <a:buSzPts val="1665"/>
              <a:buFont typeface="Noto Sans Symbols"/>
              <a:buNone/>
            </a:pPr>
            <a:r>
              <a:t/>
            </a:r>
            <a:endParaRPr sz="1665"/>
          </a:p>
          <a:p>
            <a:pPr indent="0" lvl="0" marL="0" rtl="0" algn="l">
              <a:lnSpc>
                <a:spcPct val="90000"/>
              </a:lnSpc>
              <a:spcBef>
                <a:spcPts val="333"/>
              </a:spcBef>
              <a:spcAft>
                <a:spcPts val="0"/>
              </a:spcAft>
              <a:buClr>
                <a:schemeClr val="dk1"/>
              </a:buClr>
              <a:buSzPts val="1665"/>
              <a:buNone/>
            </a:pPr>
            <a:r>
              <a:t/>
            </a:r>
            <a:endParaRPr sz="1665"/>
          </a:p>
        </p:txBody>
      </p:sp>
      <p:sp>
        <p:nvSpPr>
          <p:cNvPr id="482" name="Google Shape;482;p44"/>
          <p:cNvSpPr txBox="1"/>
          <p:nvPr>
            <p:ph idx="11" type="ftr"/>
          </p:nvPr>
        </p:nvSpPr>
        <p:spPr>
          <a:xfrm>
            <a:off x="8858865" y="6354000"/>
            <a:ext cx="2499135"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483" name="Google Shape;483;p44"/>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5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87" name="Shape 487"/>
        <p:cNvGrpSpPr/>
        <p:nvPr/>
      </p:nvGrpSpPr>
      <p:grpSpPr>
        <a:xfrm>
          <a:off x="0" y="0"/>
          <a:ext cx="0" cy="0"/>
          <a:chOff x="0" y="0"/>
          <a:chExt cx="0" cy="0"/>
        </a:xfrm>
      </p:grpSpPr>
      <p:sp>
        <p:nvSpPr>
          <p:cNvPr id="488" name="Google Shape;488;p45"/>
          <p:cNvSpPr txBox="1"/>
          <p:nvPr>
            <p:ph type="title"/>
          </p:nvPr>
        </p:nvSpPr>
        <p:spPr>
          <a:xfrm>
            <a:off x="1811525" y="266373"/>
            <a:ext cx="9689376"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9. Pensions</a:t>
            </a:r>
            <a:br>
              <a:rPr b="1" lang="fr-FR" sz="3733" u="sng">
                <a:solidFill>
                  <a:srgbClr val="C00000"/>
                </a:solidFill>
              </a:rPr>
            </a:br>
            <a:endParaRPr sz="3733">
              <a:solidFill>
                <a:srgbClr val="C00000"/>
              </a:solidFill>
            </a:endParaRPr>
          </a:p>
        </p:txBody>
      </p:sp>
      <p:sp>
        <p:nvSpPr>
          <p:cNvPr id="489" name="Google Shape;489;p45"/>
          <p:cNvSpPr txBox="1"/>
          <p:nvPr>
            <p:ph idx="1" type="body"/>
          </p:nvPr>
        </p:nvSpPr>
        <p:spPr>
          <a:xfrm>
            <a:off x="1577608" y="1547264"/>
            <a:ext cx="9689376" cy="4533507"/>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90000"/>
              </a:lnSpc>
              <a:spcBef>
                <a:spcPts val="0"/>
              </a:spcBef>
              <a:spcAft>
                <a:spcPts val="0"/>
              </a:spcAft>
              <a:buClr>
                <a:schemeClr val="dk1"/>
              </a:buClr>
              <a:buSzPct val="75630"/>
              <a:buNone/>
            </a:pPr>
            <a:r>
              <a:rPr b="1" lang="fr-FR"/>
              <a:t>Pensions du secteur privé </a:t>
            </a:r>
            <a:r>
              <a:rPr lang="fr-FR"/>
              <a:t>:</a:t>
            </a:r>
            <a:endParaRPr/>
          </a:p>
          <a:p>
            <a:pPr indent="-285750" lvl="0" marL="285750" rtl="0" algn="l">
              <a:lnSpc>
                <a:spcPct val="90000"/>
              </a:lnSpc>
              <a:spcBef>
                <a:spcPts val="360"/>
              </a:spcBef>
              <a:spcAft>
                <a:spcPts val="0"/>
              </a:spcAft>
              <a:buClr>
                <a:schemeClr val="dk1"/>
              </a:buClr>
              <a:buSzPct val="75630"/>
              <a:buFont typeface="Noto Sans Symbols"/>
              <a:buChar char="⮚"/>
            </a:pPr>
            <a:r>
              <a:rPr lang="fr-FR"/>
              <a:t>Principe : taxation dans l’État de résidence du bénéficiaire</a:t>
            </a:r>
            <a:endParaRPr/>
          </a:p>
          <a:p>
            <a:pPr indent="-285750" lvl="0" marL="285750" rtl="0" algn="l">
              <a:lnSpc>
                <a:spcPct val="90000"/>
              </a:lnSpc>
              <a:spcBef>
                <a:spcPts val="360"/>
              </a:spcBef>
              <a:spcAft>
                <a:spcPts val="0"/>
              </a:spcAft>
              <a:buClr>
                <a:schemeClr val="dk1"/>
              </a:buClr>
              <a:buSzPct val="75630"/>
              <a:buFont typeface="Noto Sans Symbols"/>
              <a:buChar char="⮚"/>
            </a:pPr>
            <a:r>
              <a:rPr lang="fr-FR"/>
              <a:t>Dérogation selon certaines conventions internationales (exemple Allemagne ,Autriche États-Unis, Finlande)</a:t>
            </a:r>
            <a:endParaRPr/>
          </a:p>
          <a:p>
            <a:pPr indent="-285750" lvl="0" marL="285750" rtl="0" algn="l">
              <a:lnSpc>
                <a:spcPct val="90000"/>
              </a:lnSpc>
              <a:spcBef>
                <a:spcPts val="360"/>
              </a:spcBef>
              <a:spcAft>
                <a:spcPts val="0"/>
              </a:spcAft>
              <a:buClr>
                <a:schemeClr val="dk1"/>
              </a:buClr>
              <a:buSzPct val="75630"/>
              <a:buFont typeface="Noto Sans Symbols"/>
              <a:buChar char="⮚"/>
            </a:pPr>
            <a:r>
              <a:rPr lang="fr-FR"/>
              <a:t>Le cas particulier de l’article 364 bis du code des impôts sur les revenus </a:t>
            </a:r>
            <a:endParaRPr/>
          </a:p>
          <a:p>
            <a:pPr indent="0" lvl="0" marL="0" rtl="0" algn="l">
              <a:lnSpc>
                <a:spcPct val="90000"/>
              </a:lnSpc>
              <a:spcBef>
                <a:spcPts val="360"/>
              </a:spcBef>
              <a:spcAft>
                <a:spcPts val="0"/>
              </a:spcAft>
              <a:buClr>
                <a:schemeClr val="dk1"/>
              </a:buClr>
              <a:buSzPct val="75630"/>
              <a:buNone/>
            </a:pPr>
            <a:r>
              <a:rPr b="1" lang="fr-FR"/>
              <a:t>Pensions du secteur public</a:t>
            </a:r>
            <a:endParaRPr/>
          </a:p>
          <a:p>
            <a:pPr indent="-285750" lvl="0" marL="285750" rtl="0" algn="l">
              <a:lnSpc>
                <a:spcPct val="90000"/>
              </a:lnSpc>
              <a:spcBef>
                <a:spcPts val="360"/>
              </a:spcBef>
              <a:spcAft>
                <a:spcPts val="0"/>
              </a:spcAft>
              <a:buClr>
                <a:schemeClr val="dk1"/>
              </a:buClr>
              <a:buSzPct val="75630"/>
              <a:buFont typeface="Noto Sans Symbols"/>
              <a:buChar char="⮚"/>
            </a:pPr>
            <a:r>
              <a:rPr lang="fr-FR"/>
              <a:t>Principe imposition de débiteur de revenus </a:t>
            </a:r>
            <a:endParaRPr/>
          </a:p>
          <a:p>
            <a:pPr indent="-285750" lvl="0" marL="285750" rtl="0" algn="l">
              <a:lnSpc>
                <a:spcPct val="90000"/>
              </a:lnSpc>
              <a:spcBef>
                <a:spcPts val="360"/>
              </a:spcBef>
              <a:spcAft>
                <a:spcPts val="0"/>
              </a:spcAft>
              <a:buClr>
                <a:schemeClr val="dk1"/>
              </a:buClr>
              <a:buSzPct val="75630"/>
              <a:buFont typeface="Noto Sans Symbols"/>
              <a:buChar char="⮚"/>
            </a:pPr>
            <a:r>
              <a:rPr lang="fr-FR"/>
              <a:t>Cas particulier : si le bénéficiaire pension est un résident de l’autre État et possède la nationalité de celui-ci sans posséder également la nationalité belge, les pensions sont imposables dans cet État de résidence.</a:t>
            </a:r>
            <a:endParaRPr/>
          </a:p>
          <a:p>
            <a:pPr indent="-285750" lvl="0" marL="285750" rtl="0" algn="l">
              <a:lnSpc>
                <a:spcPct val="90000"/>
              </a:lnSpc>
              <a:spcBef>
                <a:spcPts val="360"/>
              </a:spcBef>
              <a:spcAft>
                <a:spcPts val="0"/>
              </a:spcAft>
              <a:buClr>
                <a:schemeClr val="dk1"/>
              </a:buClr>
              <a:buSzPct val="75630"/>
              <a:buFont typeface="Noto Sans Symbols"/>
              <a:buChar char="⮚"/>
            </a:pPr>
            <a:r>
              <a:rPr b="1" i="1" lang="fr-FR"/>
              <a:t>Exemple : </a:t>
            </a:r>
            <a:r>
              <a:rPr lang="fr-FR"/>
              <a:t>un ancien fonctionnaire du SPF finance qui reçoit une pension de l’État belge et qui part s’installer en Espagne est en principe imposable en Belgique (état débiteur), sauf s’il a la nationalité espagnole, dans ce cas , il est  imposable en Espagne (État de résidence)</a:t>
            </a:r>
            <a:endParaRPr/>
          </a:p>
          <a:p>
            <a:pPr indent="0" lvl="0" marL="0" rtl="0" algn="l">
              <a:lnSpc>
                <a:spcPct val="90000"/>
              </a:lnSpc>
              <a:spcBef>
                <a:spcPts val="360"/>
              </a:spcBef>
              <a:spcAft>
                <a:spcPts val="0"/>
              </a:spcAft>
              <a:buClr>
                <a:schemeClr val="dk1"/>
              </a:buClr>
              <a:buSzPct val="75630"/>
              <a:buNone/>
            </a:pPr>
            <a:r>
              <a:t/>
            </a:r>
            <a:endParaRPr/>
          </a:p>
        </p:txBody>
      </p:sp>
      <p:sp>
        <p:nvSpPr>
          <p:cNvPr id="490" name="Google Shape;490;p45"/>
          <p:cNvSpPr txBox="1"/>
          <p:nvPr>
            <p:ph idx="11" type="ftr"/>
          </p:nvPr>
        </p:nvSpPr>
        <p:spPr>
          <a:xfrm>
            <a:off x="9379974" y="6354000"/>
            <a:ext cx="1978026"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491" name="Google Shape;491;p45"/>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5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95" name="Shape 495"/>
        <p:cNvGrpSpPr/>
        <p:nvPr/>
      </p:nvGrpSpPr>
      <p:grpSpPr>
        <a:xfrm>
          <a:off x="0" y="0"/>
          <a:ext cx="0" cy="0"/>
          <a:chOff x="0" y="0"/>
          <a:chExt cx="0" cy="0"/>
        </a:xfrm>
      </p:grpSpPr>
      <p:sp>
        <p:nvSpPr>
          <p:cNvPr id="496" name="Google Shape;496;p46"/>
          <p:cNvSpPr txBox="1"/>
          <p:nvPr>
            <p:ph type="title"/>
          </p:nvPr>
        </p:nvSpPr>
        <p:spPr>
          <a:xfrm>
            <a:off x="1919537" y="266373"/>
            <a:ext cx="9581364"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10. Revenu divers</a:t>
            </a:r>
            <a:br>
              <a:rPr b="1" lang="fr-FR" sz="3733" u="sng">
                <a:solidFill>
                  <a:srgbClr val="C00000"/>
                </a:solidFill>
              </a:rPr>
            </a:br>
            <a:endParaRPr sz="3733">
              <a:solidFill>
                <a:srgbClr val="C00000"/>
              </a:solidFill>
            </a:endParaRPr>
          </a:p>
        </p:txBody>
      </p:sp>
      <p:sp>
        <p:nvSpPr>
          <p:cNvPr id="497" name="Google Shape;497;p46"/>
          <p:cNvSpPr txBox="1"/>
          <p:nvPr>
            <p:ph idx="1" type="body"/>
          </p:nvPr>
        </p:nvSpPr>
        <p:spPr>
          <a:xfrm>
            <a:off x="1667508" y="1417675"/>
            <a:ext cx="9837104" cy="453350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r>
              <a:rPr b="1" lang="fr-FR">
                <a:solidFill>
                  <a:srgbClr val="C00000"/>
                </a:solidFill>
              </a:rPr>
              <a:t>Sont imposables à l’INR des revenus suivants :</a:t>
            </a:r>
            <a:endParaRPr b="1">
              <a:solidFill>
                <a:srgbClr val="C00000"/>
              </a:solidFill>
            </a:endParaRPr>
          </a:p>
          <a:p>
            <a:pPr indent="-285750" lvl="1" marL="742950" rtl="0" algn="l">
              <a:lnSpc>
                <a:spcPct val="90000"/>
              </a:lnSpc>
              <a:spcBef>
                <a:spcPts val="360"/>
              </a:spcBef>
              <a:spcAft>
                <a:spcPts val="0"/>
              </a:spcAft>
              <a:buClr>
                <a:schemeClr val="dk1"/>
              </a:buClr>
              <a:buSzPts val="1800"/>
              <a:buFont typeface="Noto Sans Symbols"/>
              <a:buChar char="⮚"/>
            </a:pPr>
            <a:r>
              <a:rPr lang="fr-FR" sz="2000"/>
              <a:t>Bénéfice au profit occasionnels;</a:t>
            </a:r>
            <a:endParaRPr sz="2000"/>
          </a:p>
          <a:p>
            <a:pPr indent="-285750" lvl="1" marL="742950" rtl="0" algn="l">
              <a:lnSpc>
                <a:spcPct val="90000"/>
              </a:lnSpc>
              <a:spcBef>
                <a:spcPts val="360"/>
              </a:spcBef>
              <a:spcAft>
                <a:spcPts val="0"/>
              </a:spcAft>
              <a:buClr>
                <a:schemeClr val="dk1"/>
              </a:buClr>
              <a:buSzPts val="1800"/>
              <a:buFont typeface="Noto Sans Symbols"/>
              <a:buChar char="⮚"/>
            </a:pPr>
            <a:r>
              <a:rPr lang="fr-FR" sz="2000"/>
              <a:t>Prix, subsides rentes ou pensions attribuées à des savants des écrivains des artistes</a:t>
            </a:r>
            <a:endParaRPr sz="2000"/>
          </a:p>
          <a:p>
            <a:pPr indent="-285750" lvl="1" marL="742950" rtl="0" algn="l">
              <a:lnSpc>
                <a:spcPct val="90000"/>
              </a:lnSpc>
              <a:spcBef>
                <a:spcPts val="360"/>
              </a:spcBef>
              <a:spcAft>
                <a:spcPts val="0"/>
              </a:spcAft>
              <a:buClr>
                <a:schemeClr val="dk1"/>
              </a:buClr>
              <a:buSzPts val="1800"/>
              <a:buFont typeface="Noto Sans Symbols"/>
              <a:buChar char="⮚"/>
            </a:pPr>
            <a:r>
              <a:rPr lang="fr-FR" sz="2000"/>
              <a:t>Revenu de la sous-location et la cession de bail d’immeubles</a:t>
            </a:r>
            <a:endParaRPr sz="2000"/>
          </a:p>
          <a:p>
            <a:pPr indent="-285750" lvl="1" marL="742950" rtl="0" algn="l">
              <a:lnSpc>
                <a:spcPct val="90000"/>
              </a:lnSpc>
              <a:spcBef>
                <a:spcPts val="360"/>
              </a:spcBef>
              <a:spcAft>
                <a:spcPts val="0"/>
              </a:spcAft>
              <a:buClr>
                <a:schemeClr val="dk1"/>
              </a:buClr>
              <a:buSzPts val="1800"/>
              <a:buFont typeface="Noto Sans Symbols"/>
              <a:buChar char="⮚"/>
            </a:pPr>
            <a:r>
              <a:rPr lang="fr-FR" sz="2000"/>
              <a:t>rentes alimentaires payées par un habitant du royaume un non réside</a:t>
            </a:r>
            <a:endParaRPr sz="2000"/>
          </a:p>
          <a:p>
            <a:pPr indent="-285750" lvl="1" marL="742950" rtl="0" algn="l">
              <a:lnSpc>
                <a:spcPct val="90000"/>
              </a:lnSpc>
              <a:spcBef>
                <a:spcPts val="360"/>
              </a:spcBef>
              <a:spcAft>
                <a:spcPts val="0"/>
              </a:spcAft>
              <a:buClr>
                <a:schemeClr val="dk1"/>
              </a:buClr>
              <a:buSzPts val="1800"/>
              <a:buFont typeface="Noto Sans Symbols"/>
              <a:buChar char="⮚"/>
            </a:pPr>
            <a:r>
              <a:rPr lang="fr-FR" sz="2000"/>
              <a:t>Produit de la location en Belgique du droit de chasse, pêche ou tenderie</a:t>
            </a:r>
            <a:endParaRPr sz="2000"/>
          </a:p>
          <a:p>
            <a:pPr indent="-285750" lvl="1" marL="742950" rtl="0" algn="l">
              <a:lnSpc>
                <a:spcPct val="90000"/>
              </a:lnSpc>
              <a:spcBef>
                <a:spcPts val="360"/>
              </a:spcBef>
              <a:spcAft>
                <a:spcPts val="0"/>
              </a:spcAft>
              <a:buClr>
                <a:schemeClr val="dk1"/>
              </a:buClr>
              <a:buSzPts val="1800"/>
              <a:buFont typeface="Noto Sans Symbols"/>
              <a:buChar char="⮚"/>
            </a:pPr>
            <a:r>
              <a:rPr lang="fr-FR" sz="2000"/>
              <a:t>Plus-values réalisées sur la cession de participations importantes</a:t>
            </a:r>
            <a:endParaRPr sz="2000"/>
          </a:p>
          <a:p>
            <a:pPr indent="-285750" lvl="1" marL="742950" rtl="0" algn="l">
              <a:lnSpc>
                <a:spcPct val="90000"/>
              </a:lnSpc>
              <a:spcBef>
                <a:spcPts val="360"/>
              </a:spcBef>
              <a:spcAft>
                <a:spcPts val="0"/>
              </a:spcAft>
              <a:buClr>
                <a:schemeClr val="dk1"/>
              </a:buClr>
              <a:buSzPts val="1800"/>
              <a:buFont typeface="Noto Sans Symbols"/>
              <a:buChar char="⮚"/>
            </a:pPr>
            <a:r>
              <a:rPr lang="fr-FR" sz="2000"/>
              <a:t>Indemnités pour compon manquant</a:t>
            </a:r>
            <a:endParaRPr sz="2000"/>
          </a:p>
          <a:p>
            <a:pPr indent="-285750" lvl="1" marL="742950" rtl="0" algn="l">
              <a:lnSpc>
                <a:spcPct val="90000"/>
              </a:lnSpc>
              <a:spcBef>
                <a:spcPts val="360"/>
              </a:spcBef>
              <a:spcAft>
                <a:spcPts val="0"/>
              </a:spcAft>
              <a:buClr>
                <a:schemeClr val="dk1"/>
              </a:buClr>
              <a:buSzPts val="1800"/>
              <a:buFont typeface="Noto Sans Symbols"/>
              <a:buChar char="⮚"/>
            </a:pPr>
            <a:r>
              <a:rPr lang="fr-FR" sz="2000"/>
              <a:t>Réalisée sur immeuble bâti ou non bâti</a:t>
            </a:r>
            <a:endParaRPr sz="2000"/>
          </a:p>
        </p:txBody>
      </p:sp>
      <p:sp>
        <p:nvSpPr>
          <p:cNvPr id="498" name="Google Shape;498;p46"/>
          <p:cNvSpPr txBox="1"/>
          <p:nvPr>
            <p:ph idx="11" type="ftr"/>
          </p:nvPr>
        </p:nvSpPr>
        <p:spPr>
          <a:xfrm>
            <a:off x="9379974" y="6354000"/>
            <a:ext cx="1978026"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499" name="Google Shape;499;p46"/>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5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03" name="Shape 503"/>
        <p:cNvGrpSpPr/>
        <p:nvPr/>
      </p:nvGrpSpPr>
      <p:grpSpPr>
        <a:xfrm>
          <a:off x="0" y="0"/>
          <a:ext cx="0" cy="0"/>
          <a:chOff x="0" y="0"/>
          <a:chExt cx="0" cy="0"/>
        </a:xfrm>
      </p:grpSpPr>
      <p:sp>
        <p:nvSpPr>
          <p:cNvPr id="504" name="Google Shape;504;p47"/>
          <p:cNvSpPr txBox="1"/>
          <p:nvPr>
            <p:ph type="title"/>
          </p:nvPr>
        </p:nvSpPr>
        <p:spPr>
          <a:xfrm>
            <a:off x="1446807" y="440668"/>
            <a:ext cx="8911687"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10. Revenus divers</a:t>
            </a:r>
            <a:br>
              <a:rPr b="1" lang="fr-FR" sz="3733" u="sng">
                <a:solidFill>
                  <a:srgbClr val="C00000"/>
                </a:solidFill>
              </a:rPr>
            </a:br>
            <a:endParaRPr sz="3733">
              <a:solidFill>
                <a:srgbClr val="C00000"/>
              </a:solidFill>
            </a:endParaRPr>
          </a:p>
        </p:txBody>
      </p:sp>
      <p:sp>
        <p:nvSpPr>
          <p:cNvPr id="505" name="Google Shape;505;p47"/>
          <p:cNvSpPr txBox="1"/>
          <p:nvPr>
            <p:ph idx="1" type="body"/>
          </p:nvPr>
        </p:nvSpPr>
        <p:spPr>
          <a:xfrm>
            <a:off x="1235460" y="1417675"/>
            <a:ext cx="10269152" cy="4533507"/>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90000"/>
              </a:lnSpc>
              <a:spcBef>
                <a:spcPts val="0"/>
              </a:spcBef>
              <a:spcAft>
                <a:spcPts val="0"/>
              </a:spcAft>
              <a:buClr>
                <a:srgbClr val="FF0000"/>
              </a:buClr>
              <a:buSzPct val="69498"/>
              <a:buNone/>
            </a:pPr>
            <a:r>
              <a:rPr b="1" lang="fr-FR">
                <a:solidFill>
                  <a:srgbClr val="FF0000"/>
                </a:solidFill>
              </a:rPr>
              <a:t>Impact des conventions internationales</a:t>
            </a:r>
            <a:endParaRPr/>
          </a:p>
          <a:p>
            <a:pPr indent="-285750" lvl="0" marL="285750" rtl="0" algn="l">
              <a:lnSpc>
                <a:spcPct val="90000"/>
              </a:lnSpc>
              <a:spcBef>
                <a:spcPts val="360"/>
              </a:spcBef>
              <a:spcAft>
                <a:spcPts val="0"/>
              </a:spcAft>
              <a:buClr>
                <a:schemeClr val="dk1"/>
              </a:buClr>
              <a:buSzPct val="69498"/>
              <a:buFont typeface="Noto Sans Symbols"/>
              <a:buChar char="⮚"/>
            </a:pPr>
            <a:r>
              <a:rPr lang="fr-FR"/>
              <a:t>Pour les revenus de nature immobilière, pouvoir d’imposition à l’état de situation du bien immobilier : plus-values sur l’immeuble, revenu de la chasse pêche, revenu de la sous-location etc.</a:t>
            </a:r>
            <a:endParaRPr/>
          </a:p>
          <a:p>
            <a:pPr indent="-285750" lvl="0" marL="285750" rtl="0" algn="l">
              <a:lnSpc>
                <a:spcPct val="90000"/>
              </a:lnSpc>
              <a:spcBef>
                <a:spcPts val="360"/>
              </a:spcBef>
              <a:spcAft>
                <a:spcPts val="0"/>
              </a:spcAft>
              <a:buClr>
                <a:schemeClr val="dk1"/>
              </a:buClr>
              <a:buSzPct val="69498"/>
              <a:buFont typeface="Noto Sans Symbols"/>
              <a:buChar char="⮚"/>
            </a:pPr>
            <a:r>
              <a:rPr lang="fr-FR"/>
              <a:t>Pour les rentes alimentaires, les conventions ne prévoient pas de dispositions spécifiques. En conséquence elle tombe sous le couvert de la disposition résiduelle, taxation dans l’État de résidence. À noter que certaines conventions (Brésil, Inde, Maroc) donne le pouvoir d’imposition des rentes alimentaires à l’État source.</a:t>
            </a:r>
            <a:endParaRPr/>
          </a:p>
          <a:p>
            <a:pPr indent="-285750" lvl="0" marL="285750" rtl="0" algn="l">
              <a:lnSpc>
                <a:spcPct val="90000"/>
              </a:lnSpc>
              <a:spcBef>
                <a:spcPts val="360"/>
              </a:spcBef>
              <a:spcAft>
                <a:spcPts val="0"/>
              </a:spcAft>
              <a:buClr>
                <a:schemeClr val="dk1"/>
              </a:buClr>
              <a:buSzPct val="69498"/>
              <a:buFont typeface="Noto Sans Symbols"/>
              <a:buChar char="⮚"/>
            </a:pPr>
            <a:r>
              <a:rPr lang="fr-FR"/>
              <a:t>Prix, rentes des subsides : imposition dans l’État de résidence</a:t>
            </a:r>
            <a:endParaRPr/>
          </a:p>
          <a:p>
            <a:pPr indent="-285750" lvl="0" marL="285750" rtl="0" algn="l">
              <a:lnSpc>
                <a:spcPct val="90000"/>
              </a:lnSpc>
              <a:spcBef>
                <a:spcPts val="360"/>
              </a:spcBef>
              <a:spcAft>
                <a:spcPts val="0"/>
              </a:spcAft>
              <a:buClr>
                <a:schemeClr val="dk1"/>
              </a:buClr>
              <a:buSzPct val="69498"/>
              <a:buFont typeface="Noto Sans Symbols"/>
              <a:buChar char="⮚"/>
            </a:pPr>
            <a:r>
              <a:rPr lang="fr-FR"/>
              <a:t>Bénéfices et profits spéculatifs : on ne peut dégager deux règles systématiques, tout dépend de la forme de ses bénéfices au profit</a:t>
            </a:r>
            <a:endParaRPr/>
          </a:p>
          <a:p>
            <a:pPr indent="-285750" lvl="0" marL="285750" rtl="0" algn="l">
              <a:lnSpc>
                <a:spcPct val="90000"/>
              </a:lnSpc>
              <a:spcBef>
                <a:spcPts val="360"/>
              </a:spcBef>
              <a:spcAft>
                <a:spcPts val="0"/>
              </a:spcAft>
              <a:buClr>
                <a:schemeClr val="dk1"/>
              </a:buClr>
              <a:buSzPct val="69498"/>
              <a:buFont typeface="Noto Sans Symbols"/>
              <a:buChar char="⮚"/>
            </a:pPr>
            <a:r>
              <a:rPr lang="fr-FR"/>
              <a:t>Plus-values sur participations importantes : taxation dans l’État de résidence (donc pas en Belgique</a:t>
            </a:r>
            <a:endParaRPr/>
          </a:p>
        </p:txBody>
      </p:sp>
      <p:sp>
        <p:nvSpPr>
          <p:cNvPr id="506" name="Google Shape;506;p47"/>
          <p:cNvSpPr txBox="1"/>
          <p:nvPr>
            <p:ph idx="11" type="ftr"/>
          </p:nvPr>
        </p:nvSpPr>
        <p:spPr>
          <a:xfrm>
            <a:off x="9350477" y="6354000"/>
            <a:ext cx="2007523"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507" name="Google Shape;507;p47"/>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5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1" name="Shape 511"/>
        <p:cNvGrpSpPr/>
        <p:nvPr/>
      </p:nvGrpSpPr>
      <p:grpSpPr>
        <a:xfrm>
          <a:off x="0" y="0"/>
          <a:ext cx="0" cy="0"/>
          <a:chOff x="0" y="0"/>
          <a:chExt cx="0" cy="0"/>
        </a:xfrm>
      </p:grpSpPr>
      <p:sp>
        <p:nvSpPr>
          <p:cNvPr id="512" name="Google Shape;512;p48"/>
          <p:cNvSpPr txBox="1"/>
          <p:nvPr>
            <p:ph type="title"/>
          </p:nvPr>
        </p:nvSpPr>
        <p:spPr>
          <a:xfrm>
            <a:off x="1163453" y="329900"/>
            <a:ext cx="10847810"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11.ETABLISSEMENT DE L’INR </a:t>
            </a:r>
            <a:br>
              <a:rPr b="1" lang="fr-FR" sz="3733" u="sng">
                <a:solidFill>
                  <a:srgbClr val="C00000"/>
                </a:solidFill>
              </a:rPr>
            </a:br>
            <a:endParaRPr sz="3733">
              <a:solidFill>
                <a:srgbClr val="C00000"/>
              </a:solidFill>
            </a:endParaRPr>
          </a:p>
        </p:txBody>
      </p:sp>
      <p:sp>
        <p:nvSpPr>
          <p:cNvPr id="513" name="Google Shape;513;p48"/>
          <p:cNvSpPr txBox="1"/>
          <p:nvPr>
            <p:ph idx="1" type="body"/>
          </p:nvPr>
        </p:nvSpPr>
        <p:spPr>
          <a:xfrm>
            <a:off x="1451484" y="1436577"/>
            <a:ext cx="10194896" cy="4533507"/>
          </a:xfrm>
          <a:prstGeom prst="rect">
            <a:avLst/>
          </a:prstGeom>
          <a:noFill/>
          <a:ln>
            <a:noFill/>
          </a:ln>
        </p:spPr>
        <p:txBody>
          <a:bodyPr anchorCtr="0" anchor="t" bIns="45700" lIns="91425" spcFirstLastPara="1" rIns="91425" wrap="square" tIns="45700">
            <a:normAutofit fontScale="92500" lnSpcReduction="20000"/>
          </a:bodyPr>
          <a:lstStyle/>
          <a:p>
            <a:pPr indent="0" lvl="0" marL="0" rtl="0" algn="l">
              <a:lnSpc>
                <a:spcPct val="90000"/>
              </a:lnSpc>
              <a:spcBef>
                <a:spcPts val="0"/>
              </a:spcBef>
              <a:spcAft>
                <a:spcPts val="0"/>
              </a:spcAft>
              <a:buClr>
                <a:srgbClr val="FF0000"/>
              </a:buClr>
              <a:buSzPct val="108108"/>
              <a:buNone/>
            </a:pPr>
            <a:r>
              <a:rPr b="1" lang="fr-FR" sz="2000">
                <a:solidFill>
                  <a:srgbClr val="FF0000"/>
                </a:solidFill>
              </a:rPr>
              <a:t>Principes : Trois régimes d’imposition.</a:t>
            </a:r>
            <a:endParaRPr/>
          </a:p>
          <a:p>
            <a:pPr indent="-285750" lvl="0" marL="285750" rtl="0" algn="l">
              <a:lnSpc>
                <a:spcPct val="90000"/>
              </a:lnSpc>
              <a:spcBef>
                <a:spcPts val="360"/>
              </a:spcBef>
              <a:spcAft>
                <a:spcPts val="0"/>
              </a:spcAft>
              <a:buClr>
                <a:schemeClr val="dk1"/>
              </a:buClr>
              <a:buSzPct val="69498"/>
              <a:buFont typeface="Noto Sans Symbols"/>
              <a:buChar char="⮚"/>
            </a:pPr>
            <a:r>
              <a:rPr b="1" lang="fr-FR"/>
              <a:t>Globalisation partielle </a:t>
            </a:r>
            <a:r>
              <a:rPr lang="fr-FR"/>
              <a:t>: l’impôt est établi sur l’ensemble des revenus immobiliers de source belge ; pour les autres revenus, l’impôt se limite au précompte</a:t>
            </a:r>
            <a:endParaRPr/>
          </a:p>
          <a:p>
            <a:pPr indent="-285750" lvl="0" marL="285750" rtl="0" algn="l">
              <a:lnSpc>
                <a:spcPct val="90000"/>
              </a:lnSpc>
              <a:spcBef>
                <a:spcPts val="360"/>
              </a:spcBef>
              <a:spcAft>
                <a:spcPts val="0"/>
              </a:spcAft>
              <a:buClr>
                <a:schemeClr val="dk1"/>
              </a:buClr>
              <a:buSzPct val="69498"/>
              <a:buFont typeface="Noto Sans Symbols"/>
              <a:buChar char="⮚"/>
            </a:pPr>
            <a:r>
              <a:rPr b="1" lang="fr-FR"/>
              <a:t>Globalisation (quasi-totale) : </a:t>
            </a:r>
            <a:r>
              <a:rPr lang="fr-FR"/>
              <a:t>taxation de tous les revenus de biens immobiliers + les revenus professionnels + les plus-values sur participations importantes, pour les autres revenus, l’impôt se limite aux précomptes</a:t>
            </a:r>
            <a:endParaRPr/>
          </a:p>
          <a:p>
            <a:pPr indent="-285750" lvl="0" marL="285750" rtl="0" algn="l">
              <a:lnSpc>
                <a:spcPct val="90000"/>
              </a:lnSpc>
              <a:spcBef>
                <a:spcPts val="360"/>
              </a:spcBef>
              <a:spcAft>
                <a:spcPts val="0"/>
              </a:spcAft>
              <a:buClr>
                <a:schemeClr val="dk1"/>
              </a:buClr>
              <a:buSzPct val="69498"/>
              <a:buFont typeface="Noto Sans Symbols"/>
              <a:buChar char="⮚"/>
            </a:pPr>
            <a:r>
              <a:rPr b="1" lang="fr-FR"/>
              <a:t>Absence de globalisation </a:t>
            </a:r>
            <a:r>
              <a:rPr lang="fr-FR"/>
              <a:t>: l’impôt se limite au précompte et à la cotisation spéciale</a:t>
            </a:r>
            <a:endParaRPr/>
          </a:p>
          <a:p>
            <a:pPr indent="-285750" lvl="0" marL="285750" rtl="0" algn="l">
              <a:lnSpc>
                <a:spcPct val="90000"/>
              </a:lnSpc>
              <a:spcBef>
                <a:spcPts val="360"/>
              </a:spcBef>
              <a:spcAft>
                <a:spcPts val="0"/>
              </a:spcAft>
              <a:buClr>
                <a:schemeClr val="dk1"/>
              </a:buClr>
              <a:buSzPct val="69498"/>
              <a:buFont typeface="Noto Sans Symbols"/>
              <a:buChar char="⮚"/>
            </a:pPr>
            <a:r>
              <a:rPr lang="fr-FR"/>
              <a:t>Seuls les contribuables soumis à la globalisation partielle ou quasi-totale sont obligés d’introduire une déclaration à l’INR.</a:t>
            </a:r>
            <a:endParaRPr/>
          </a:p>
          <a:p>
            <a:pPr indent="-171450" lvl="0" marL="285750" rtl="0" algn="l">
              <a:lnSpc>
                <a:spcPct val="90000"/>
              </a:lnSpc>
              <a:spcBef>
                <a:spcPts val="360"/>
              </a:spcBef>
              <a:spcAft>
                <a:spcPts val="0"/>
              </a:spcAft>
              <a:buClr>
                <a:schemeClr val="dk1"/>
              </a:buClr>
              <a:buSzPct val="69498"/>
              <a:buFont typeface="Noto Sans Symbols"/>
              <a:buNone/>
            </a:pPr>
            <a:r>
              <a:t/>
            </a:r>
            <a:endParaRPr/>
          </a:p>
          <a:p>
            <a:pPr indent="-285750" lvl="0" marL="285750" rtl="0" algn="l">
              <a:lnSpc>
                <a:spcPct val="90000"/>
              </a:lnSpc>
              <a:spcBef>
                <a:spcPts val="360"/>
              </a:spcBef>
              <a:spcAft>
                <a:spcPts val="0"/>
              </a:spcAft>
              <a:buClr>
                <a:schemeClr val="dk1"/>
              </a:buClr>
              <a:buSzPct val="69498"/>
              <a:buFont typeface="Noto Sans Symbols"/>
              <a:buChar char="⮚"/>
            </a:pPr>
            <a:r>
              <a:rPr lang="fr-FR"/>
              <a:t>! + Régularisation optionnelle </a:t>
            </a:r>
            <a:endParaRPr/>
          </a:p>
        </p:txBody>
      </p:sp>
      <p:sp>
        <p:nvSpPr>
          <p:cNvPr id="514" name="Google Shape;514;p48"/>
          <p:cNvSpPr txBox="1"/>
          <p:nvPr>
            <p:ph idx="11" type="ftr"/>
          </p:nvPr>
        </p:nvSpPr>
        <p:spPr>
          <a:xfrm>
            <a:off x="9409471" y="6354000"/>
            <a:ext cx="1948529"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515" name="Google Shape;515;p48"/>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5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19" name="Shape 519"/>
        <p:cNvGrpSpPr/>
        <p:nvPr/>
      </p:nvGrpSpPr>
      <p:grpSpPr>
        <a:xfrm>
          <a:off x="0" y="0"/>
          <a:ext cx="0" cy="0"/>
          <a:chOff x="0" y="0"/>
          <a:chExt cx="0" cy="0"/>
        </a:xfrm>
      </p:grpSpPr>
      <p:sp>
        <p:nvSpPr>
          <p:cNvPr id="520" name="Google Shape;520;p49"/>
          <p:cNvSpPr txBox="1"/>
          <p:nvPr>
            <p:ph type="title"/>
          </p:nvPr>
        </p:nvSpPr>
        <p:spPr>
          <a:xfrm>
            <a:off x="1559496" y="266372"/>
            <a:ext cx="10495863"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11.ETABLISSEMENT DE L’INR </a:t>
            </a:r>
            <a:br>
              <a:rPr b="1" lang="fr-FR" sz="3733" u="sng"/>
            </a:br>
            <a:endParaRPr sz="3733"/>
          </a:p>
        </p:txBody>
      </p:sp>
      <p:sp>
        <p:nvSpPr>
          <p:cNvPr id="521" name="Google Shape;521;p49"/>
          <p:cNvSpPr txBox="1"/>
          <p:nvPr>
            <p:ph idx="1" type="body"/>
          </p:nvPr>
        </p:nvSpPr>
        <p:spPr>
          <a:xfrm>
            <a:off x="1199456" y="1417675"/>
            <a:ext cx="10305156" cy="4533507"/>
          </a:xfrm>
          <a:prstGeom prst="rect">
            <a:avLst/>
          </a:prstGeom>
          <a:noFill/>
          <a:ln>
            <a:noFill/>
          </a:ln>
        </p:spPr>
        <p:txBody>
          <a:bodyPr anchorCtr="0" anchor="t" bIns="45700" lIns="91425" spcFirstLastPara="1" rIns="91425" wrap="square" tIns="45700">
            <a:normAutofit fontScale="77500" lnSpcReduction="20000"/>
          </a:bodyPr>
          <a:lstStyle/>
          <a:p>
            <a:pPr indent="0" lvl="0" marL="0" rtl="0" algn="l">
              <a:lnSpc>
                <a:spcPct val="90000"/>
              </a:lnSpc>
              <a:spcBef>
                <a:spcPts val="0"/>
              </a:spcBef>
              <a:spcAft>
                <a:spcPts val="0"/>
              </a:spcAft>
              <a:buClr>
                <a:srgbClr val="FF0000"/>
              </a:buClr>
              <a:buSzPct val="82949"/>
              <a:buNone/>
            </a:pPr>
            <a:r>
              <a:rPr b="1" lang="fr-FR">
                <a:solidFill>
                  <a:srgbClr val="FF0000"/>
                </a:solidFill>
              </a:rPr>
              <a:t>Globalisation partielle (revenus immobiliers) (article 232)</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Revenus de location d’immeubles sis en  Belgique</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Revenus tirés en Belgique de la constitution ou de la cession de droits réels immobiliers </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cas particuliers : l’impôt n’est pas établi lorsque l’ensemble des revenus de biens immobiliers est inférieur à 2500 €. Dans ce cas l’impôt est égal au précompte immobilier.</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En cas d’imposition commune cette règle n’est applicable que si :</a:t>
            </a:r>
            <a:endParaRPr/>
          </a:p>
          <a:p>
            <a:pPr indent="0" lvl="0" marL="0" rtl="0" algn="l">
              <a:lnSpc>
                <a:spcPct val="90000"/>
              </a:lnSpc>
              <a:spcBef>
                <a:spcPts val="360"/>
              </a:spcBef>
              <a:spcAft>
                <a:spcPts val="0"/>
              </a:spcAft>
              <a:buClr>
                <a:schemeClr val="dk1"/>
              </a:buClr>
              <a:buSzPct val="82949"/>
              <a:buNone/>
            </a:pPr>
            <a:r>
              <a:rPr lang="fr-FR"/>
              <a:t>	aucun des deux conjoints la proprio recule d’autres revenus régularisables,</a:t>
            </a:r>
            <a:endParaRPr/>
          </a:p>
          <a:p>
            <a:pPr indent="0" lvl="0" marL="0" rtl="0" algn="l">
              <a:lnSpc>
                <a:spcPct val="90000"/>
              </a:lnSpc>
              <a:spcBef>
                <a:spcPts val="360"/>
              </a:spcBef>
              <a:spcAft>
                <a:spcPts val="0"/>
              </a:spcAft>
              <a:buClr>
                <a:schemeClr val="dk1"/>
              </a:buClr>
              <a:buSzPct val="82949"/>
              <a:buNone/>
            </a:pPr>
            <a:r>
              <a:rPr lang="fr-FR"/>
              <a:t>	le montant total des revenus immobiliers de chaque conjoint est inférieur à 2500 €</a:t>
            </a:r>
            <a:endParaRPr/>
          </a:p>
          <a:p>
            <a:pPr indent="-285750" lvl="0" marL="285750" rtl="0" algn="l">
              <a:lnSpc>
                <a:spcPct val="90000"/>
              </a:lnSpc>
              <a:spcBef>
                <a:spcPts val="360"/>
              </a:spcBef>
              <a:spcAft>
                <a:spcPts val="0"/>
              </a:spcAft>
              <a:buClr>
                <a:schemeClr val="dk1"/>
              </a:buClr>
              <a:buSzPct val="82949"/>
              <a:buFont typeface="Noto Sans Symbols"/>
              <a:buChar char="⮚"/>
            </a:pPr>
            <a:r>
              <a:rPr lang="fr-FR"/>
              <a:t>Dès lors l’obligation de régularisation des revenus mobiliers s’applique  donc pour les deux conjoints ensemble. Dès que l’un des conjoints est dans l’obligation de régulariser ses revenus immobiliers à l’INR, l’autre conjoint doit également régulariser ses revenus de biens immobiliers, même s’il n’a pas personnellement recueilli de revenus de la location de ses biens immobiliers. </a:t>
            </a:r>
            <a:endParaRPr/>
          </a:p>
        </p:txBody>
      </p:sp>
      <p:sp>
        <p:nvSpPr>
          <p:cNvPr id="522" name="Google Shape;522;p49"/>
          <p:cNvSpPr txBox="1"/>
          <p:nvPr>
            <p:ph idx="11" type="ftr"/>
          </p:nvPr>
        </p:nvSpPr>
        <p:spPr>
          <a:xfrm>
            <a:off x="9399639" y="6354000"/>
            <a:ext cx="1958361"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523" name="Google Shape;523;p49"/>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5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27" name="Shape 527"/>
        <p:cNvGrpSpPr/>
        <p:nvPr/>
      </p:nvGrpSpPr>
      <p:grpSpPr>
        <a:xfrm>
          <a:off x="0" y="0"/>
          <a:ext cx="0" cy="0"/>
          <a:chOff x="0" y="0"/>
          <a:chExt cx="0" cy="0"/>
        </a:xfrm>
      </p:grpSpPr>
      <p:sp>
        <p:nvSpPr>
          <p:cNvPr id="528" name="Google Shape;528;p50"/>
          <p:cNvSpPr txBox="1"/>
          <p:nvPr>
            <p:ph type="title"/>
          </p:nvPr>
        </p:nvSpPr>
        <p:spPr>
          <a:xfrm>
            <a:off x="1559496" y="266372"/>
            <a:ext cx="10495863"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11.ETABLISSEMENT DE L’INR </a:t>
            </a:r>
            <a:br>
              <a:rPr b="1" lang="fr-FR" sz="3733" u="sng"/>
            </a:br>
            <a:endParaRPr sz="3733"/>
          </a:p>
        </p:txBody>
      </p:sp>
      <p:sp>
        <p:nvSpPr>
          <p:cNvPr id="529" name="Google Shape;529;p50"/>
          <p:cNvSpPr txBox="1"/>
          <p:nvPr>
            <p:ph idx="1" type="body"/>
          </p:nvPr>
        </p:nvSpPr>
        <p:spPr>
          <a:xfrm>
            <a:off x="1199456" y="1417675"/>
            <a:ext cx="10305156" cy="4533507"/>
          </a:xfrm>
          <a:prstGeom prst="rect">
            <a:avLst/>
          </a:prstGeom>
          <a:noFill/>
          <a:ln>
            <a:noFill/>
          </a:ln>
        </p:spPr>
        <p:txBody>
          <a:bodyPr anchorCtr="0" anchor="t" bIns="45700" lIns="91425" spcFirstLastPara="1" rIns="91425" wrap="square" tIns="45700">
            <a:normAutofit fontScale="85000" lnSpcReduction="20000"/>
          </a:bodyPr>
          <a:lstStyle/>
          <a:p>
            <a:pPr indent="0" lvl="0" marL="0" rtl="0" algn="l">
              <a:lnSpc>
                <a:spcPct val="90000"/>
              </a:lnSpc>
              <a:spcBef>
                <a:spcPts val="0"/>
              </a:spcBef>
              <a:spcAft>
                <a:spcPts val="0"/>
              </a:spcAft>
              <a:buClr>
                <a:srgbClr val="FF0000"/>
              </a:buClr>
              <a:buSzPct val="75630"/>
              <a:buNone/>
            </a:pPr>
            <a:r>
              <a:rPr b="1" lang="fr-FR">
                <a:solidFill>
                  <a:srgbClr val="FF0000"/>
                </a:solidFill>
              </a:rPr>
              <a:t>Globalisation partielle (revenus immobiliers) </a:t>
            </a:r>
            <a:endParaRPr/>
          </a:p>
          <a:p>
            <a:pPr indent="-285750" lvl="0" marL="285750" rtl="0" algn="l">
              <a:lnSpc>
                <a:spcPct val="90000"/>
              </a:lnSpc>
              <a:spcBef>
                <a:spcPts val="360"/>
              </a:spcBef>
              <a:spcAft>
                <a:spcPts val="0"/>
              </a:spcAft>
              <a:buClr>
                <a:schemeClr val="dk1"/>
              </a:buClr>
              <a:buSzPct val="75630"/>
              <a:buFont typeface="Noto Sans Symbols"/>
              <a:buChar char="⮚"/>
            </a:pPr>
            <a:r>
              <a:rPr b="1" lang="fr-FR"/>
              <a:t>Exemple 1</a:t>
            </a:r>
            <a:endParaRPr/>
          </a:p>
          <a:p>
            <a:pPr indent="-285750" lvl="0" marL="285750" rtl="0" algn="l">
              <a:lnSpc>
                <a:spcPct val="90000"/>
              </a:lnSpc>
              <a:spcBef>
                <a:spcPts val="360"/>
              </a:spcBef>
              <a:spcAft>
                <a:spcPts val="0"/>
              </a:spcAft>
              <a:buClr>
                <a:schemeClr val="dk1"/>
              </a:buClr>
              <a:buSzPct val="75630"/>
              <a:buFont typeface="Noto Sans Symbols"/>
              <a:buChar char="⮚"/>
            </a:pPr>
            <a:r>
              <a:rPr lang="fr-FR"/>
              <a:t>Monsieur et Madame Mozart, résidents de l’Autriche, ont recueilli en Belgique les revenus suivants :</a:t>
            </a:r>
            <a:endParaRPr/>
          </a:p>
          <a:p>
            <a:pPr indent="-285750" lvl="0" marL="285750" rtl="0" algn="l">
              <a:lnSpc>
                <a:spcPct val="90000"/>
              </a:lnSpc>
              <a:spcBef>
                <a:spcPts val="360"/>
              </a:spcBef>
              <a:spcAft>
                <a:spcPts val="0"/>
              </a:spcAft>
              <a:buClr>
                <a:schemeClr val="dk1"/>
              </a:buClr>
              <a:buSzPct val="75630"/>
              <a:buFont typeface="Noto Sans Symbols"/>
              <a:buChar char="⮚"/>
            </a:pPr>
            <a:r>
              <a:rPr lang="fr-FR"/>
              <a:t>Monsieur : revenu cadastral non indexé d’une habitation A située en Belgique non donnée en location, dont il est totalement propriétaire : 530 €</a:t>
            </a:r>
            <a:endParaRPr/>
          </a:p>
          <a:p>
            <a:pPr indent="-285750" lvl="0" marL="285750" rtl="0" algn="l">
              <a:lnSpc>
                <a:spcPct val="90000"/>
              </a:lnSpc>
              <a:spcBef>
                <a:spcPts val="360"/>
              </a:spcBef>
              <a:spcAft>
                <a:spcPts val="0"/>
              </a:spcAft>
              <a:buClr>
                <a:schemeClr val="dk1"/>
              </a:buClr>
              <a:buSzPct val="75630"/>
              <a:buFont typeface="Noto Sans Symbols"/>
              <a:buChar char="⮚"/>
            </a:pPr>
            <a:r>
              <a:rPr lang="fr-FR"/>
              <a:t>Madame : revenu cadastral non indexé d’une habitation B située en Belgique, non donné en location dont elle est propriétaire : 320 €</a:t>
            </a:r>
            <a:endParaRPr/>
          </a:p>
          <a:p>
            <a:pPr indent="-285750" lvl="0" marL="285750" rtl="0" algn="l">
              <a:lnSpc>
                <a:spcPct val="90000"/>
              </a:lnSpc>
              <a:spcBef>
                <a:spcPts val="360"/>
              </a:spcBef>
              <a:spcAft>
                <a:spcPts val="0"/>
              </a:spcAft>
              <a:buClr>
                <a:schemeClr val="dk1"/>
              </a:buClr>
              <a:buSzPct val="75630"/>
              <a:buFont typeface="Noto Sans Symbols"/>
              <a:buChar char="⮚"/>
            </a:pPr>
            <a:r>
              <a:rPr lang="fr-FR"/>
              <a:t>Ensemble ils sont aussi propriétaires chacun à concurrence de 50 % d’une habitation C  située en Belgique (revenu cadastral non indexé : 1580 €) qui n’est pas donnée en location.</a:t>
            </a:r>
            <a:endParaRPr/>
          </a:p>
          <a:p>
            <a:pPr indent="-285750" lvl="0" marL="285750" rtl="0" algn="l">
              <a:lnSpc>
                <a:spcPct val="90000"/>
              </a:lnSpc>
              <a:spcBef>
                <a:spcPts val="360"/>
              </a:spcBef>
              <a:spcAft>
                <a:spcPts val="0"/>
              </a:spcAft>
              <a:buClr>
                <a:schemeClr val="dk1"/>
              </a:buClr>
              <a:buSzPct val="75630"/>
              <a:buFont typeface="Noto Sans Symbols"/>
              <a:buChar char="⮚"/>
            </a:pPr>
            <a:r>
              <a:rPr lang="fr-FR"/>
              <a:t>Aucun des deux n’a recueilli de revenus imposables et régularisables à l’INR</a:t>
            </a:r>
            <a:endParaRPr/>
          </a:p>
          <a:p>
            <a:pPr indent="-285750" lvl="0" marL="285750" rtl="0" algn="l">
              <a:lnSpc>
                <a:spcPct val="90000"/>
              </a:lnSpc>
              <a:spcBef>
                <a:spcPts val="360"/>
              </a:spcBef>
              <a:spcAft>
                <a:spcPts val="0"/>
              </a:spcAft>
              <a:buClr>
                <a:schemeClr val="dk1"/>
              </a:buClr>
              <a:buSzPct val="75630"/>
              <a:buFont typeface="Noto Sans Symbols"/>
              <a:buChar char="⮚"/>
            </a:pPr>
            <a:r>
              <a:rPr b="1" i="1" lang="fr-FR"/>
              <a:t>Étant donné que les conjoints n’ont  recueilli que des revenus de biens immobiliers nom donnés en location, les conjoints ne doivent pas régulariser le revenu immobilier à l’INR</a:t>
            </a:r>
            <a:endParaRPr/>
          </a:p>
          <a:p>
            <a:pPr indent="-171450" lvl="0" marL="285750" rtl="0" algn="l">
              <a:lnSpc>
                <a:spcPct val="90000"/>
              </a:lnSpc>
              <a:spcBef>
                <a:spcPts val="360"/>
              </a:spcBef>
              <a:spcAft>
                <a:spcPts val="0"/>
              </a:spcAft>
              <a:buClr>
                <a:schemeClr val="dk1"/>
              </a:buClr>
              <a:buSzPct val="75630"/>
              <a:buFont typeface="Noto Sans Symbols"/>
              <a:buNone/>
            </a:pPr>
            <a:r>
              <a:t/>
            </a:r>
            <a:endParaRPr/>
          </a:p>
        </p:txBody>
      </p:sp>
      <p:sp>
        <p:nvSpPr>
          <p:cNvPr id="530" name="Google Shape;530;p50"/>
          <p:cNvSpPr txBox="1"/>
          <p:nvPr>
            <p:ph idx="11" type="ftr"/>
          </p:nvPr>
        </p:nvSpPr>
        <p:spPr>
          <a:xfrm>
            <a:off x="9389806" y="6354000"/>
            <a:ext cx="1968194"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531" name="Google Shape;531;p50"/>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5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5" name="Shape 535"/>
        <p:cNvGrpSpPr/>
        <p:nvPr/>
      </p:nvGrpSpPr>
      <p:grpSpPr>
        <a:xfrm>
          <a:off x="0" y="0"/>
          <a:ext cx="0" cy="0"/>
          <a:chOff x="0" y="0"/>
          <a:chExt cx="0" cy="0"/>
        </a:xfrm>
      </p:grpSpPr>
      <p:sp>
        <p:nvSpPr>
          <p:cNvPr id="536" name="Google Shape;536;p51"/>
          <p:cNvSpPr txBox="1"/>
          <p:nvPr>
            <p:ph type="title"/>
          </p:nvPr>
        </p:nvSpPr>
        <p:spPr>
          <a:xfrm>
            <a:off x="1559496" y="266372"/>
            <a:ext cx="10495863"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11.ETABLISSEMENT DE L’INR </a:t>
            </a:r>
            <a:br>
              <a:rPr b="1" lang="fr-FR" sz="3733" u="sng"/>
            </a:br>
            <a:endParaRPr sz="3733"/>
          </a:p>
        </p:txBody>
      </p:sp>
      <p:sp>
        <p:nvSpPr>
          <p:cNvPr id="537" name="Google Shape;537;p51"/>
          <p:cNvSpPr txBox="1"/>
          <p:nvPr>
            <p:ph idx="1" type="body"/>
          </p:nvPr>
        </p:nvSpPr>
        <p:spPr>
          <a:xfrm>
            <a:off x="1199456" y="1417675"/>
            <a:ext cx="10305156" cy="4533507"/>
          </a:xfrm>
          <a:prstGeom prst="rect">
            <a:avLst/>
          </a:prstGeom>
          <a:noFill/>
          <a:ln>
            <a:noFill/>
          </a:ln>
        </p:spPr>
        <p:txBody>
          <a:bodyPr anchorCtr="0" anchor="t" bIns="45700" lIns="91425" spcFirstLastPara="1" rIns="91425" wrap="square" tIns="45700">
            <a:normAutofit fontScale="70000" lnSpcReduction="20000"/>
          </a:bodyPr>
          <a:lstStyle/>
          <a:p>
            <a:pPr indent="0" lvl="0" marL="0" rtl="0" algn="l">
              <a:lnSpc>
                <a:spcPct val="90000"/>
              </a:lnSpc>
              <a:spcBef>
                <a:spcPts val="0"/>
              </a:spcBef>
              <a:spcAft>
                <a:spcPts val="0"/>
              </a:spcAft>
              <a:buClr>
                <a:srgbClr val="FF0000"/>
              </a:buClr>
              <a:buSzPct val="91836"/>
              <a:buNone/>
            </a:pPr>
            <a:r>
              <a:rPr b="1" lang="fr-FR">
                <a:solidFill>
                  <a:srgbClr val="FF0000"/>
                </a:solidFill>
              </a:rPr>
              <a:t>Globalisation partielle (revenus immobiliers) </a:t>
            </a:r>
            <a:endParaRPr/>
          </a:p>
          <a:p>
            <a:pPr indent="-285750" lvl="0" marL="285750" rtl="0" algn="l">
              <a:lnSpc>
                <a:spcPct val="90000"/>
              </a:lnSpc>
              <a:spcBef>
                <a:spcPts val="360"/>
              </a:spcBef>
              <a:spcAft>
                <a:spcPts val="0"/>
              </a:spcAft>
              <a:buClr>
                <a:schemeClr val="dk1"/>
              </a:buClr>
              <a:buSzPct val="91836"/>
              <a:buFont typeface="Noto Sans Symbols"/>
              <a:buChar char="⮚"/>
            </a:pPr>
            <a:r>
              <a:rPr b="1" lang="fr-FR"/>
              <a:t>Exemple 2</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Monsieur et Madame Mozart (régime de séparation de biens), résidents de l’Autriche, ont recueilli en Belgique les revenus suivants :</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Monsieur : revenu cadastral non indexé d’une habitation A située en Belgique non donnée en location, dont il est totalement propriétaire : 530 €</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Madame : revenu cadastral non indexé d’une habitation B située en Belgique, non donné en location dont elle est propriétaire : 1,720 €</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Ensemble ils sont aussi propriétaires chacun à concurrence de 50 % d’une habitation C  située en Belgique (revenu cadastral non indexé : 1580 €) qui est donnée en locationà  un pensionné.</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Aucun des deux n’a recueilli de revenus imposables et régularisables à l’INR</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Monsieur : 530 €+ 1580/2  =  530 €+ 790 € = </a:t>
            </a:r>
            <a:r>
              <a:rPr b="1" lang="fr-FR"/>
              <a:t>1320 €</a:t>
            </a:r>
            <a:endParaRPr/>
          </a:p>
          <a:p>
            <a:pPr indent="-285750" lvl="0" marL="285750" rtl="0" algn="l">
              <a:lnSpc>
                <a:spcPct val="90000"/>
              </a:lnSpc>
              <a:spcBef>
                <a:spcPts val="360"/>
              </a:spcBef>
              <a:spcAft>
                <a:spcPts val="0"/>
              </a:spcAft>
              <a:buClr>
                <a:schemeClr val="dk1"/>
              </a:buClr>
              <a:buSzPct val="91836"/>
              <a:buFont typeface="Noto Sans Symbols"/>
              <a:buChar char="⮚"/>
            </a:pPr>
            <a:r>
              <a:rPr lang="fr-FR"/>
              <a:t>Madame :  1720 €+ 790 € = </a:t>
            </a:r>
            <a:r>
              <a:rPr b="1" lang="fr-FR">
                <a:solidFill>
                  <a:srgbClr val="C00000"/>
                </a:solidFill>
              </a:rPr>
              <a:t>2510 €</a:t>
            </a:r>
            <a:endParaRPr/>
          </a:p>
          <a:p>
            <a:pPr indent="-285750" lvl="0" marL="285750" rtl="0" algn="l">
              <a:lnSpc>
                <a:spcPct val="90000"/>
              </a:lnSpc>
              <a:spcBef>
                <a:spcPts val="360"/>
              </a:spcBef>
              <a:spcAft>
                <a:spcPts val="0"/>
              </a:spcAft>
              <a:buClr>
                <a:schemeClr val="dk1"/>
              </a:buClr>
              <a:buSzPct val="91836"/>
              <a:buFont typeface="Noto Sans Symbols"/>
              <a:buChar char="⮚"/>
            </a:pPr>
            <a:r>
              <a:rPr b="1" i="1" lang="fr-FR"/>
              <a:t>Etant donné que les revenus immobiliers de l’un des deux conjoints (Madame) dépassent 2500 €, tous les revenus immobiliers des deux conjoints doivent être régularisés à l’INR, Et ce même si les revenus immobiliers de l’autre conjoint ne dépassent pas 2500 €.</a:t>
            </a:r>
            <a:endParaRPr b="1" i="1"/>
          </a:p>
        </p:txBody>
      </p:sp>
      <p:sp>
        <p:nvSpPr>
          <p:cNvPr id="538" name="Google Shape;538;p51"/>
          <p:cNvSpPr txBox="1"/>
          <p:nvPr>
            <p:ph idx="11" type="ftr"/>
          </p:nvPr>
        </p:nvSpPr>
        <p:spPr>
          <a:xfrm>
            <a:off x="9202994" y="6354000"/>
            <a:ext cx="2155006"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539" name="Google Shape;539;p51"/>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5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43" name="Shape 543"/>
        <p:cNvGrpSpPr/>
        <p:nvPr/>
      </p:nvGrpSpPr>
      <p:grpSpPr>
        <a:xfrm>
          <a:off x="0" y="0"/>
          <a:ext cx="0" cy="0"/>
          <a:chOff x="0" y="0"/>
          <a:chExt cx="0" cy="0"/>
        </a:xfrm>
      </p:grpSpPr>
      <p:sp>
        <p:nvSpPr>
          <p:cNvPr id="544" name="Google Shape;544;p52"/>
          <p:cNvSpPr txBox="1"/>
          <p:nvPr>
            <p:ph type="title"/>
          </p:nvPr>
        </p:nvSpPr>
        <p:spPr>
          <a:xfrm>
            <a:off x="1559497" y="329900"/>
            <a:ext cx="10451766"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11.ETABLISSEMENT DE L’INR </a:t>
            </a:r>
            <a:br>
              <a:rPr b="1" lang="fr-FR" sz="3733" u="sng">
                <a:solidFill>
                  <a:srgbClr val="C00000"/>
                </a:solidFill>
              </a:rPr>
            </a:br>
            <a:endParaRPr sz="3733">
              <a:solidFill>
                <a:srgbClr val="C00000"/>
              </a:solidFill>
            </a:endParaRPr>
          </a:p>
        </p:txBody>
      </p:sp>
      <p:sp>
        <p:nvSpPr>
          <p:cNvPr id="545" name="Google Shape;545;p52"/>
          <p:cNvSpPr txBox="1"/>
          <p:nvPr>
            <p:ph idx="1" type="body"/>
          </p:nvPr>
        </p:nvSpPr>
        <p:spPr>
          <a:xfrm>
            <a:off x="983685" y="1417675"/>
            <a:ext cx="10520927" cy="4533507"/>
          </a:xfrm>
          <a:prstGeom prst="rect">
            <a:avLst/>
          </a:prstGeom>
          <a:noFill/>
          <a:ln>
            <a:noFill/>
          </a:ln>
        </p:spPr>
        <p:txBody>
          <a:bodyPr anchorCtr="0" anchor="t" bIns="45700" lIns="91425" spcFirstLastPara="1" rIns="91425" wrap="square" tIns="45700">
            <a:normAutofit/>
          </a:bodyPr>
          <a:lstStyle/>
          <a:p>
            <a:pPr indent="0" lvl="0" marL="0" rtl="0" algn="l">
              <a:lnSpc>
                <a:spcPct val="80000"/>
              </a:lnSpc>
              <a:spcBef>
                <a:spcPts val="0"/>
              </a:spcBef>
              <a:spcAft>
                <a:spcPts val="0"/>
              </a:spcAft>
              <a:buClr>
                <a:srgbClr val="FF0000"/>
              </a:buClr>
              <a:buSzPts val="2466"/>
              <a:buNone/>
            </a:pPr>
            <a:r>
              <a:rPr b="1" lang="fr-FR" sz="2466">
                <a:solidFill>
                  <a:srgbClr val="FF0000"/>
                </a:solidFill>
              </a:rPr>
              <a:t>Globalisation quasi-totale</a:t>
            </a:r>
            <a:endParaRPr/>
          </a:p>
          <a:p>
            <a:pPr indent="-457200" lvl="0" marL="457200" rtl="0" algn="l">
              <a:lnSpc>
                <a:spcPct val="80000"/>
              </a:lnSpc>
              <a:spcBef>
                <a:spcPts val="493"/>
              </a:spcBef>
              <a:spcAft>
                <a:spcPts val="0"/>
              </a:spcAft>
              <a:buClr>
                <a:schemeClr val="dk1"/>
              </a:buClr>
              <a:buSzPts val="2466"/>
              <a:buFont typeface="Noto Sans Symbols"/>
              <a:buChar char="⮚"/>
            </a:pPr>
            <a:r>
              <a:rPr lang="fr-FR" sz="2466"/>
              <a:t>Tous les revenus visés sont :</a:t>
            </a:r>
            <a:endParaRPr/>
          </a:p>
          <a:p>
            <a:pPr indent="-457200" lvl="0" marL="457200" rtl="0" algn="l">
              <a:lnSpc>
                <a:spcPct val="80000"/>
              </a:lnSpc>
              <a:spcBef>
                <a:spcPts val="493"/>
              </a:spcBef>
              <a:spcAft>
                <a:spcPts val="0"/>
              </a:spcAft>
              <a:buClr>
                <a:schemeClr val="dk1"/>
              </a:buClr>
              <a:buSzPts val="2466"/>
              <a:buFont typeface="Noto Sans Symbols"/>
              <a:buChar char="⮚"/>
            </a:pPr>
            <a:r>
              <a:rPr lang="fr-FR" sz="2466"/>
              <a:t>Bénéfice produit intervention d’un établissement belge</a:t>
            </a:r>
            <a:endParaRPr/>
          </a:p>
          <a:p>
            <a:pPr indent="-457200" lvl="0" marL="457200" rtl="0" algn="l">
              <a:lnSpc>
                <a:spcPct val="80000"/>
              </a:lnSpc>
              <a:spcBef>
                <a:spcPts val="493"/>
              </a:spcBef>
              <a:spcAft>
                <a:spcPts val="0"/>
              </a:spcAft>
              <a:buClr>
                <a:schemeClr val="dk1"/>
              </a:buClr>
              <a:buSzPts val="2466"/>
              <a:buFont typeface="Noto Sans Symbols"/>
              <a:buChar char="⮚"/>
            </a:pPr>
            <a:r>
              <a:rPr lang="fr-FR" sz="2466"/>
              <a:t>Profits de source belge</a:t>
            </a:r>
            <a:endParaRPr/>
          </a:p>
          <a:p>
            <a:pPr indent="-457200" lvl="0" marL="457200" rtl="0" algn="l">
              <a:lnSpc>
                <a:spcPct val="80000"/>
              </a:lnSpc>
              <a:spcBef>
                <a:spcPts val="493"/>
              </a:spcBef>
              <a:spcAft>
                <a:spcPts val="0"/>
              </a:spcAft>
              <a:buClr>
                <a:schemeClr val="dk1"/>
              </a:buClr>
              <a:buSzPts val="2466"/>
              <a:buFont typeface="Noto Sans Symbols"/>
              <a:buChar char="⮚"/>
            </a:pPr>
            <a:r>
              <a:rPr lang="fr-FR" sz="2466"/>
              <a:t>Bénéfices résultants sans l’intervention d’un établissement belge,  de l’aliénation ou de la location de biens immobiliers situés en Belgique</a:t>
            </a:r>
            <a:endParaRPr/>
          </a:p>
          <a:p>
            <a:pPr indent="-457200" lvl="0" marL="457200" rtl="0" algn="l">
              <a:lnSpc>
                <a:spcPct val="80000"/>
              </a:lnSpc>
              <a:spcBef>
                <a:spcPts val="493"/>
              </a:spcBef>
              <a:spcAft>
                <a:spcPts val="0"/>
              </a:spcAft>
              <a:buClr>
                <a:schemeClr val="dk1"/>
              </a:buClr>
              <a:buSzPts val="2466"/>
              <a:buFont typeface="Noto Sans Symbols"/>
              <a:buChar char="⮚"/>
            </a:pPr>
            <a:r>
              <a:rPr lang="fr-FR" sz="2466"/>
              <a:t>Bénéfice ou profit d’activités antérieures</a:t>
            </a:r>
            <a:endParaRPr/>
          </a:p>
          <a:p>
            <a:pPr indent="-457200" lvl="0" marL="457200" rtl="0" algn="l">
              <a:lnSpc>
                <a:spcPct val="80000"/>
              </a:lnSpc>
              <a:spcBef>
                <a:spcPts val="493"/>
              </a:spcBef>
              <a:spcAft>
                <a:spcPts val="0"/>
              </a:spcAft>
              <a:buClr>
                <a:schemeClr val="dk1"/>
              </a:buClr>
              <a:buSzPts val="2466"/>
              <a:buFont typeface="Noto Sans Symbols"/>
              <a:buChar char="⮚"/>
            </a:pPr>
            <a:r>
              <a:rPr lang="fr-FR" sz="2466"/>
              <a:t>Pension</a:t>
            </a:r>
            <a:endParaRPr/>
          </a:p>
          <a:p>
            <a:pPr indent="-457200" lvl="0" marL="457200" rtl="0" algn="l">
              <a:lnSpc>
                <a:spcPct val="80000"/>
              </a:lnSpc>
              <a:spcBef>
                <a:spcPts val="493"/>
              </a:spcBef>
              <a:spcAft>
                <a:spcPts val="0"/>
              </a:spcAft>
              <a:buClr>
                <a:schemeClr val="dk1"/>
              </a:buClr>
              <a:buSzPts val="2466"/>
              <a:buFont typeface="Noto Sans Symbols"/>
              <a:buChar char="⮚"/>
            </a:pPr>
            <a:r>
              <a:rPr lang="fr-FR" sz="2466"/>
              <a:t>Plus-value sur participation importante</a:t>
            </a:r>
            <a:endParaRPr/>
          </a:p>
          <a:p>
            <a:pPr indent="-457200" lvl="0" marL="457200" rtl="0" algn="l">
              <a:lnSpc>
                <a:spcPct val="80000"/>
              </a:lnSpc>
              <a:spcBef>
                <a:spcPts val="493"/>
              </a:spcBef>
              <a:spcAft>
                <a:spcPts val="0"/>
              </a:spcAft>
              <a:buClr>
                <a:schemeClr val="dk1"/>
              </a:buClr>
              <a:buSzPts val="2466"/>
              <a:buFont typeface="Noto Sans Symbols"/>
              <a:buChar char="⮚"/>
            </a:pPr>
            <a:r>
              <a:rPr lang="fr-FR" sz="2466"/>
              <a:t>Revenu de l’activité en tant que sportif pendant plus de 30 jours calculés sur une période de 12 mois successifs et par débiteur de revenus</a:t>
            </a:r>
            <a:endParaRPr/>
          </a:p>
          <a:p>
            <a:pPr indent="0" lvl="0" marL="0" rtl="0" algn="l">
              <a:lnSpc>
                <a:spcPct val="80000"/>
              </a:lnSpc>
              <a:spcBef>
                <a:spcPts val="493"/>
              </a:spcBef>
              <a:spcAft>
                <a:spcPts val="0"/>
              </a:spcAft>
              <a:buClr>
                <a:schemeClr val="dk1"/>
              </a:buClr>
              <a:buSzPts val="2466"/>
              <a:buNone/>
            </a:pPr>
            <a:r>
              <a:t/>
            </a:r>
            <a:endParaRPr b="1" sz="2466"/>
          </a:p>
          <a:p>
            <a:pPr indent="0" lvl="0" marL="0" rtl="0" algn="l">
              <a:lnSpc>
                <a:spcPct val="80000"/>
              </a:lnSpc>
              <a:spcBef>
                <a:spcPts val="493"/>
              </a:spcBef>
              <a:spcAft>
                <a:spcPts val="0"/>
              </a:spcAft>
              <a:buClr>
                <a:schemeClr val="dk1"/>
              </a:buClr>
              <a:buSzPts val="2466"/>
              <a:buNone/>
            </a:pPr>
            <a:r>
              <a:t/>
            </a:r>
            <a:endParaRPr b="1" sz="2466"/>
          </a:p>
        </p:txBody>
      </p:sp>
      <p:sp>
        <p:nvSpPr>
          <p:cNvPr id="546" name="Google Shape;546;p52"/>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6"/>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177800" rtl="0" algn="ctr">
              <a:lnSpc>
                <a:spcPct val="90000"/>
              </a:lnSpc>
              <a:spcBef>
                <a:spcPts val="0"/>
              </a:spcBef>
              <a:spcAft>
                <a:spcPts val="0"/>
              </a:spcAft>
              <a:buClr>
                <a:srgbClr val="0070C0"/>
              </a:buClr>
              <a:buSzPts val="3200"/>
              <a:buFont typeface="Arial"/>
              <a:buNone/>
            </a:pPr>
            <a:r>
              <a:rPr b="1" lang="fr-FR" sz="3200">
                <a:solidFill>
                  <a:srgbClr val="0070C0"/>
                </a:solidFill>
              </a:rPr>
              <a:t>CONTENU D’UNE CONVENTION FISCALE TYPE </a:t>
            </a:r>
            <a:endParaRPr b="1" sz="3200">
              <a:solidFill>
                <a:srgbClr val="0070C0"/>
              </a:solidFill>
            </a:endParaRPr>
          </a:p>
        </p:txBody>
      </p:sp>
      <p:sp>
        <p:nvSpPr>
          <p:cNvPr id="128" name="Google Shape;128;p6"/>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a:bodyPr>
          <a:lstStyle/>
          <a:p>
            <a:pPr indent="-285750" lvl="0" marL="285750" rtl="0" algn="l">
              <a:lnSpc>
                <a:spcPct val="90000"/>
              </a:lnSpc>
              <a:spcBef>
                <a:spcPts val="0"/>
              </a:spcBef>
              <a:spcAft>
                <a:spcPts val="0"/>
              </a:spcAft>
              <a:buClr>
                <a:schemeClr val="dk1"/>
              </a:buClr>
              <a:buSzPts val="1665"/>
              <a:buFont typeface="Noto Sans Symbols"/>
              <a:buChar char="⮚"/>
            </a:pPr>
            <a:r>
              <a:rPr b="1" lang="fr-FR" sz="1665"/>
              <a:t>Le chapitre IV </a:t>
            </a:r>
            <a:r>
              <a:rPr lang="fr-FR" sz="1665"/>
              <a:t>porte sur l’imposition de la fortune (et non du revenu de la fortune).</a:t>
            </a:r>
            <a:endParaRPr/>
          </a:p>
          <a:p>
            <a:pPr indent="-285750" lvl="0" marL="285750" rtl="0" algn="l">
              <a:lnSpc>
                <a:spcPct val="90000"/>
              </a:lnSpc>
              <a:spcBef>
                <a:spcPts val="333"/>
              </a:spcBef>
              <a:spcAft>
                <a:spcPts val="0"/>
              </a:spcAft>
              <a:buClr>
                <a:schemeClr val="dk1"/>
              </a:buClr>
              <a:buSzPts val="1665"/>
              <a:buFont typeface="Noto Sans Symbols"/>
              <a:buChar char="⮚"/>
            </a:pPr>
            <a:r>
              <a:rPr b="1" lang="fr-FR" sz="1665"/>
              <a:t>Le chapitre V </a:t>
            </a:r>
            <a:r>
              <a:rPr lang="fr-FR" sz="1665"/>
              <a:t>présente les </a:t>
            </a:r>
            <a:r>
              <a:rPr b="1" lang="fr-FR" sz="1665">
                <a:solidFill>
                  <a:srgbClr val="FF0000"/>
                </a:solidFill>
              </a:rPr>
              <a:t>Deux méthodes possibles pour éliminer les doubles imposition</a:t>
            </a:r>
            <a:r>
              <a:rPr lang="fr-FR" sz="1665"/>
              <a:t>s: l’article 23 A (méthode d’exemption) et l’article 23 B (méthode d’imputation).</a:t>
            </a:r>
            <a:endParaRPr/>
          </a:p>
          <a:p>
            <a:pPr indent="0" lvl="0" marL="0" rtl="0" algn="l">
              <a:lnSpc>
                <a:spcPct val="90000"/>
              </a:lnSpc>
              <a:spcBef>
                <a:spcPts val="333"/>
              </a:spcBef>
              <a:spcAft>
                <a:spcPts val="0"/>
              </a:spcAft>
              <a:buClr>
                <a:schemeClr val="dk1"/>
              </a:buClr>
              <a:buSzPts val="1665"/>
              <a:buNone/>
            </a:pPr>
            <a:r>
              <a:rPr lang="fr-FR" sz="1665"/>
              <a:t>	En général, si l’État contractant où le revenu a sa source est autorisé par les articles 6 à 21 à 	imposer le revenu, l’État contractant dont le contribuable est résident a l’obligation d’éliminer la 	double imposition. Selon la méthode  d’exemption, le pays de résidence exempte les revenus. 	Selon la méthode d’imputation, le pays de résidence impose les revenus mais accorde, sur l’impôt 	qu’il perçoit sur les revenus, une déduction d’un montant égal à l’impôt sur le revenu payé dans le 	pays de la source.</a:t>
            </a:r>
            <a:endParaRPr/>
          </a:p>
          <a:p>
            <a:pPr indent="-285750" lvl="0" marL="285750" rtl="0" algn="l">
              <a:lnSpc>
                <a:spcPct val="90000"/>
              </a:lnSpc>
              <a:spcBef>
                <a:spcPts val="333"/>
              </a:spcBef>
              <a:spcAft>
                <a:spcPts val="0"/>
              </a:spcAft>
              <a:buClr>
                <a:schemeClr val="dk1"/>
              </a:buClr>
              <a:buSzPts val="1665"/>
              <a:buFont typeface="Noto Sans Symbols"/>
              <a:buChar char="⮚"/>
            </a:pPr>
            <a:r>
              <a:rPr b="1" lang="fr-FR" sz="1665"/>
              <a:t>Le chapitre VI </a:t>
            </a:r>
            <a:r>
              <a:rPr lang="fr-FR" sz="1665"/>
              <a:t>est intitulé «</a:t>
            </a:r>
            <a:r>
              <a:rPr b="1" lang="fr-FR" sz="1665">
                <a:solidFill>
                  <a:srgbClr val="FF0000"/>
                </a:solidFill>
              </a:rPr>
              <a:t>Dispositions spéciales</a:t>
            </a:r>
            <a:r>
              <a:rPr lang="fr-FR" sz="1665"/>
              <a:t>». L’article 24 prévoit une protection contre diverses formes d’imposition discriminatoire opérées par les pays de la source et de résidence. Les articles 25, 26 et 27 envisagent différentes formes de coopération administrative entre les États contractants. L’article 25 organise une procédure amiable pour régler les différends relatifs à l’application de la convention. L’article 26 porte sur l’échange de renseignements entre les États. L’article 27 définit les règles d’assistance en matière de recouvrement des impôts. L’article 28 dispose simplement que rien dans la convention ne porte atteinte aux «privilèges fiscaux» dont bénéficient les membres des missions diplomatiques ou postes consulaires en vertu soit des règles générales du droit international soit des dispositions d’accords particuliers.</a:t>
            </a:r>
            <a:endParaRPr/>
          </a:p>
          <a:p>
            <a:pPr indent="-285750" lvl="0" marL="285750" rtl="0" algn="l">
              <a:lnSpc>
                <a:spcPct val="90000"/>
              </a:lnSpc>
              <a:spcBef>
                <a:spcPts val="333"/>
              </a:spcBef>
              <a:spcAft>
                <a:spcPts val="0"/>
              </a:spcAft>
              <a:buClr>
                <a:schemeClr val="dk1"/>
              </a:buClr>
              <a:buSzPts val="1665"/>
              <a:buFont typeface="Noto Sans Symbols"/>
              <a:buChar char="⮚"/>
            </a:pPr>
            <a:r>
              <a:rPr b="1" lang="fr-FR" sz="1665"/>
              <a:t>Le chapitre VII </a:t>
            </a:r>
            <a:r>
              <a:rPr lang="fr-FR" sz="1665"/>
              <a:t>fixe les règles relatives à l’entrée en vigueur et à la dénonciation de la convention. </a:t>
            </a:r>
            <a:endParaRPr sz="1665"/>
          </a:p>
        </p:txBody>
      </p:sp>
      <p:sp>
        <p:nvSpPr>
          <p:cNvPr id="129" name="Google Shape;129;p6"/>
          <p:cNvSpPr txBox="1"/>
          <p:nvPr>
            <p:ph idx="11" type="ftr"/>
          </p:nvPr>
        </p:nvSpPr>
        <p:spPr>
          <a:xfrm>
            <a:off x="9606116" y="6311900"/>
            <a:ext cx="1917290"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130" name="Google Shape;130;p6"/>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6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0" name="Shape 550"/>
        <p:cNvGrpSpPr/>
        <p:nvPr/>
      </p:nvGrpSpPr>
      <p:grpSpPr>
        <a:xfrm>
          <a:off x="0" y="0"/>
          <a:ext cx="0" cy="0"/>
          <a:chOff x="0" y="0"/>
          <a:chExt cx="0" cy="0"/>
        </a:xfrm>
      </p:grpSpPr>
      <p:sp>
        <p:nvSpPr>
          <p:cNvPr id="551" name="Google Shape;551;p53"/>
          <p:cNvSpPr txBox="1"/>
          <p:nvPr>
            <p:ph type="title"/>
          </p:nvPr>
        </p:nvSpPr>
        <p:spPr>
          <a:xfrm>
            <a:off x="1631505" y="329900"/>
            <a:ext cx="10379758"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11.ETABLISSEMENT DE L’INR </a:t>
            </a:r>
            <a:br>
              <a:rPr b="1" lang="fr-FR" sz="3733" u="sng">
                <a:solidFill>
                  <a:srgbClr val="C00000"/>
                </a:solidFill>
              </a:rPr>
            </a:br>
            <a:endParaRPr sz="3733">
              <a:solidFill>
                <a:srgbClr val="C00000"/>
              </a:solidFill>
            </a:endParaRPr>
          </a:p>
        </p:txBody>
      </p:sp>
      <p:sp>
        <p:nvSpPr>
          <p:cNvPr id="552" name="Google Shape;552;p53"/>
          <p:cNvSpPr txBox="1"/>
          <p:nvPr>
            <p:ph idx="1" type="body"/>
          </p:nvPr>
        </p:nvSpPr>
        <p:spPr>
          <a:xfrm>
            <a:off x="1124854" y="1417675"/>
            <a:ext cx="10379758" cy="4533507"/>
          </a:xfrm>
          <a:prstGeom prst="rect">
            <a:avLst/>
          </a:prstGeom>
          <a:noFill/>
          <a:ln>
            <a:noFill/>
          </a:ln>
        </p:spPr>
        <p:txBody>
          <a:bodyPr anchorCtr="0" anchor="t" bIns="45700" lIns="91425" spcFirstLastPara="1" rIns="91425" wrap="square" tIns="45700">
            <a:normAutofit/>
          </a:bodyPr>
          <a:lstStyle/>
          <a:p>
            <a:pPr indent="0" lvl="0" marL="0" rtl="0" algn="l">
              <a:lnSpc>
                <a:spcPct val="80000"/>
              </a:lnSpc>
              <a:spcBef>
                <a:spcPts val="0"/>
              </a:spcBef>
              <a:spcAft>
                <a:spcPts val="0"/>
              </a:spcAft>
              <a:buClr>
                <a:schemeClr val="dk1"/>
              </a:buClr>
              <a:buSzPts val="2266"/>
              <a:buNone/>
            </a:pPr>
            <a:r>
              <a:rPr b="1" lang="fr-FR" sz="2266"/>
              <a:t>Globalisation quasi-totale</a:t>
            </a:r>
            <a:endParaRPr/>
          </a:p>
          <a:p>
            <a:pPr indent="-457200" lvl="0" marL="457200" rtl="0" algn="l">
              <a:lnSpc>
                <a:spcPct val="80000"/>
              </a:lnSpc>
              <a:spcBef>
                <a:spcPts val="453"/>
              </a:spcBef>
              <a:spcAft>
                <a:spcPts val="0"/>
              </a:spcAft>
              <a:buClr>
                <a:srgbClr val="FF0000"/>
              </a:buClr>
              <a:buSzPts val="2266"/>
              <a:buFont typeface="Noto Sans Symbols"/>
              <a:buChar char="⮚"/>
            </a:pPr>
            <a:r>
              <a:rPr b="1" lang="fr-FR" sz="2266" u="sng">
                <a:solidFill>
                  <a:srgbClr val="FF0000"/>
                </a:solidFill>
              </a:rPr>
              <a:t>Régularisation des sportifs</a:t>
            </a:r>
            <a:endParaRPr/>
          </a:p>
          <a:p>
            <a:pPr indent="-457200" lvl="0" marL="457200" rtl="0" algn="l">
              <a:lnSpc>
                <a:spcPct val="80000"/>
              </a:lnSpc>
              <a:spcBef>
                <a:spcPts val="453"/>
              </a:spcBef>
              <a:spcAft>
                <a:spcPts val="0"/>
              </a:spcAft>
              <a:buClr>
                <a:schemeClr val="dk1"/>
              </a:buClr>
              <a:buSzPts val="2266"/>
              <a:buFont typeface="Noto Sans Symbols"/>
              <a:buChar char="⮚"/>
            </a:pPr>
            <a:r>
              <a:rPr lang="fr-FR" sz="2266"/>
              <a:t>Si un sportif non-résident recueille des revenus d’une prestation sportive durant de 30 jours, il est obligé de régulariser</a:t>
            </a:r>
            <a:endParaRPr/>
          </a:p>
          <a:p>
            <a:pPr indent="-457200" lvl="0" marL="457200" rtl="0" algn="l">
              <a:lnSpc>
                <a:spcPct val="80000"/>
              </a:lnSpc>
              <a:spcBef>
                <a:spcPts val="453"/>
              </a:spcBef>
              <a:spcAft>
                <a:spcPts val="0"/>
              </a:spcAft>
              <a:buClr>
                <a:schemeClr val="dk1"/>
              </a:buClr>
              <a:buSzPts val="2266"/>
              <a:buFont typeface="Noto Sans Symbols"/>
              <a:buChar char="⮚"/>
            </a:pPr>
            <a:r>
              <a:rPr lang="fr-FR" sz="2266"/>
              <a:t>Pour établir si un sportif a exercé l’activité en Belgique durant période supérieure à 30 jours il faut se baser sur les circonstances de fête dans lequel le sportif a exercé son activité de sportif pour agriculteurs déterminés se baser sur les dispositions du contrat travail</a:t>
            </a:r>
            <a:endParaRPr/>
          </a:p>
          <a:p>
            <a:pPr indent="-457200" lvl="0" marL="457200" rtl="0" algn="l">
              <a:lnSpc>
                <a:spcPct val="80000"/>
              </a:lnSpc>
              <a:spcBef>
                <a:spcPts val="453"/>
              </a:spcBef>
              <a:spcAft>
                <a:spcPts val="0"/>
              </a:spcAft>
              <a:buClr>
                <a:schemeClr val="dk1"/>
              </a:buClr>
              <a:buSzPts val="2266"/>
              <a:buFont typeface="Noto Sans Symbols"/>
              <a:buChar char="⮚"/>
            </a:pPr>
            <a:r>
              <a:rPr lang="fr-FR" sz="2266"/>
              <a:t>Quand un sportif non-résident est soumis à la régularisation il est soumis à la globalisation quasi-totale et non imposable sur :</a:t>
            </a:r>
            <a:endParaRPr/>
          </a:p>
          <a:p>
            <a:pPr indent="-457200" lvl="1" marL="1200150" rtl="0" algn="l">
              <a:lnSpc>
                <a:spcPct val="80000"/>
              </a:lnSpc>
              <a:spcBef>
                <a:spcPts val="453"/>
              </a:spcBef>
              <a:spcAft>
                <a:spcPts val="0"/>
              </a:spcAft>
              <a:buClr>
                <a:schemeClr val="dk1"/>
              </a:buClr>
              <a:buSzPts val="2266"/>
              <a:buFont typeface="Noto Sans Symbols"/>
              <a:buChar char="⮚"/>
            </a:pPr>
            <a:r>
              <a:rPr lang="fr-FR" sz="2266"/>
              <a:t>revenus de biens immobiliers</a:t>
            </a:r>
            <a:endParaRPr/>
          </a:p>
          <a:p>
            <a:pPr indent="-457200" lvl="1" marL="1200150" rtl="0" algn="l">
              <a:lnSpc>
                <a:spcPct val="80000"/>
              </a:lnSpc>
              <a:spcBef>
                <a:spcPts val="453"/>
              </a:spcBef>
              <a:spcAft>
                <a:spcPts val="0"/>
              </a:spcAft>
              <a:buClr>
                <a:schemeClr val="dk1"/>
              </a:buClr>
              <a:buSzPts val="2266"/>
              <a:buFont typeface="Noto Sans Symbols"/>
              <a:buChar char="⮚"/>
            </a:pPr>
            <a:r>
              <a:rPr lang="fr-FR" sz="2266"/>
              <a:t>+ revenus professionnels produits recueillis en Belgique</a:t>
            </a:r>
            <a:endParaRPr/>
          </a:p>
          <a:p>
            <a:pPr indent="-457200" lvl="1" marL="1200150" rtl="0" algn="l">
              <a:lnSpc>
                <a:spcPct val="80000"/>
              </a:lnSpc>
              <a:spcBef>
                <a:spcPts val="453"/>
              </a:spcBef>
              <a:spcAft>
                <a:spcPts val="0"/>
              </a:spcAft>
              <a:buClr>
                <a:schemeClr val="dk1"/>
              </a:buClr>
              <a:buSzPts val="2266"/>
              <a:buFont typeface="Noto Sans Symbols"/>
              <a:buChar char="⮚"/>
            </a:pPr>
            <a:r>
              <a:rPr lang="fr-FR" sz="2266"/>
              <a:t>+ Plus plus-values sur participations importantes</a:t>
            </a:r>
            <a:endParaRPr/>
          </a:p>
        </p:txBody>
      </p:sp>
      <p:sp>
        <p:nvSpPr>
          <p:cNvPr id="553" name="Google Shape;553;p53"/>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6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57" name="Shape 557"/>
        <p:cNvGrpSpPr/>
        <p:nvPr/>
      </p:nvGrpSpPr>
      <p:grpSpPr>
        <a:xfrm>
          <a:off x="0" y="0"/>
          <a:ext cx="0" cy="0"/>
          <a:chOff x="0" y="0"/>
          <a:chExt cx="0" cy="0"/>
        </a:xfrm>
      </p:grpSpPr>
      <p:sp>
        <p:nvSpPr>
          <p:cNvPr id="558" name="Google Shape;558;p54"/>
          <p:cNvSpPr txBox="1"/>
          <p:nvPr>
            <p:ph type="title"/>
          </p:nvPr>
        </p:nvSpPr>
        <p:spPr>
          <a:xfrm>
            <a:off x="1523493" y="329900"/>
            <a:ext cx="10487770"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11.ETABLISSEMENT DE L’INR </a:t>
            </a:r>
            <a:br>
              <a:rPr b="1" lang="fr-FR" sz="3733" u="sng">
                <a:solidFill>
                  <a:srgbClr val="C00000"/>
                </a:solidFill>
              </a:rPr>
            </a:br>
            <a:endParaRPr sz="3733">
              <a:solidFill>
                <a:srgbClr val="C00000"/>
              </a:solidFill>
            </a:endParaRPr>
          </a:p>
        </p:txBody>
      </p:sp>
      <p:sp>
        <p:nvSpPr>
          <p:cNvPr id="559" name="Google Shape;559;p54"/>
          <p:cNvSpPr txBox="1"/>
          <p:nvPr>
            <p:ph idx="1" type="body"/>
          </p:nvPr>
        </p:nvSpPr>
        <p:spPr>
          <a:xfrm>
            <a:off x="1343472" y="1417675"/>
            <a:ext cx="10161140" cy="4533507"/>
          </a:xfrm>
          <a:prstGeom prst="rect">
            <a:avLst/>
          </a:prstGeom>
          <a:noFill/>
          <a:ln>
            <a:noFill/>
          </a:ln>
        </p:spPr>
        <p:txBody>
          <a:bodyPr anchorCtr="0" anchor="t" bIns="45700" lIns="91425" spcFirstLastPara="1" rIns="91425" wrap="square" tIns="45700">
            <a:normAutofit/>
          </a:bodyPr>
          <a:lstStyle/>
          <a:p>
            <a:pPr indent="0" lvl="0" marL="0" rtl="0" algn="l">
              <a:lnSpc>
                <a:spcPct val="80000"/>
              </a:lnSpc>
              <a:spcBef>
                <a:spcPts val="0"/>
              </a:spcBef>
              <a:spcAft>
                <a:spcPts val="0"/>
              </a:spcAft>
              <a:buClr>
                <a:srgbClr val="FF0000"/>
              </a:buClr>
              <a:buSzPts val="2466"/>
              <a:buNone/>
            </a:pPr>
            <a:r>
              <a:rPr b="1" lang="fr-FR" sz="2466">
                <a:solidFill>
                  <a:srgbClr val="FF0000"/>
                </a:solidFill>
              </a:rPr>
              <a:t>Non globalisation (et donc de  pas cotisations  à l’INR</a:t>
            </a:r>
            <a:r>
              <a:rPr b="1" lang="fr-FR" sz="2466"/>
              <a:t>) </a:t>
            </a:r>
            <a:endParaRPr/>
          </a:p>
          <a:p>
            <a:pPr indent="0" lvl="0" marL="0" rtl="0" algn="l">
              <a:lnSpc>
                <a:spcPct val="80000"/>
              </a:lnSpc>
              <a:spcBef>
                <a:spcPts val="493"/>
              </a:spcBef>
              <a:spcAft>
                <a:spcPts val="0"/>
              </a:spcAft>
              <a:buClr>
                <a:schemeClr val="dk1"/>
              </a:buClr>
              <a:buSzPts val="2466"/>
              <a:buNone/>
            </a:pPr>
            <a:r>
              <a:rPr lang="fr-FR" sz="2466"/>
              <a:t>Revenus visés :</a:t>
            </a:r>
            <a:endParaRPr/>
          </a:p>
          <a:p>
            <a:pPr indent="-457200" lvl="0" marL="457200" rtl="0" algn="l">
              <a:lnSpc>
                <a:spcPct val="80000"/>
              </a:lnSpc>
              <a:spcBef>
                <a:spcPts val="493"/>
              </a:spcBef>
              <a:spcAft>
                <a:spcPts val="0"/>
              </a:spcAft>
              <a:buClr>
                <a:schemeClr val="dk1"/>
              </a:buClr>
              <a:buSzPts val="2466"/>
              <a:buFont typeface="Noto Sans Symbols"/>
              <a:buChar char="⮚"/>
            </a:pPr>
            <a:r>
              <a:rPr lang="fr-FR" sz="2466"/>
              <a:t>Revenus de biens immobiliers non donnés en location</a:t>
            </a:r>
            <a:endParaRPr/>
          </a:p>
          <a:p>
            <a:pPr indent="-457200" lvl="0" marL="457200" rtl="0" algn="l">
              <a:lnSpc>
                <a:spcPct val="80000"/>
              </a:lnSpc>
              <a:spcBef>
                <a:spcPts val="493"/>
              </a:spcBef>
              <a:spcAft>
                <a:spcPts val="0"/>
              </a:spcAft>
              <a:buClr>
                <a:schemeClr val="dk1"/>
              </a:buClr>
              <a:buSzPts val="2466"/>
              <a:buFont typeface="Noto Sans Symbols"/>
              <a:buChar char="⮚"/>
            </a:pPr>
            <a:r>
              <a:rPr lang="fr-FR" sz="2466"/>
              <a:t>Revenus de capitaux et biens mobiliers</a:t>
            </a:r>
            <a:endParaRPr/>
          </a:p>
          <a:p>
            <a:pPr indent="-457200" lvl="0" marL="457200" rtl="0" algn="l">
              <a:lnSpc>
                <a:spcPct val="80000"/>
              </a:lnSpc>
              <a:spcBef>
                <a:spcPts val="493"/>
              </a:spcBef>
              <a:spcAft>
                <a:spcPts val="0"/>
              </a:spcAft>
              <a:buClr>
                <a:schemeClr val="dk1"/>
              </a:buClr>
              <a:buSzPts val="2466"/>
              <a:buFont typeface="Noto Sans Symbols"/>
              <a:buChar char="⮚"/>
            </a:pPr>
            <a:r>
              <a:rPr lang="fr-FR" sz="2466"/>
              <a:t>Bénéfice d’opérations traitées par les assureurs étrangers</a:t>
            </a:r>
            <a:endParaRPr/>
          </a:p>
          <a:p>
            <a:pPr indent="-457200" lvl="0" marL="457200" rtl="0" algn="l">
              <a:lnSpc>
                <a:spcPct val="80000"/>
              </a:lnSpc>
              <a:spcBef>
                <a:spcPts val="493"/>
              </a:spcBef>
              <a:spcAft>
                <a:spcPts val="0"/>
              </a:spcAft>
              <a:buClr>
                <a:schemeClr val="dk1"/>
              </a:buClr>
              <a:buSzPts val="2466"/>
              <a:buFont typeface="Noto Sans Symbols"/>
              <a:buChar char="⮚"/>
            </a:pPr>
            <a:r>
              <a:rPr lang="fr-FR" sz="2466"/>
              <a:t>Revenus d’une activité exercée personnellement en tant qu’artiste</a:t>
            </a:r>
            <a:endParaRPr/>
          </a:p>
          <a:p>
            <a:pPr indent="-457200" lvl="0" marL="457200" rtl="0" algn="l">
              <a:lnSpc>
                <a:spcPct val="80000"/>
              </a:lnSpc>
              <a:spcBef>
                <a:spcPts val="493"/>
              </a:spcBef>
              <a:spcAft>
                <a:spcPts val="0"/>
              </a:spcAft>
              <a:buClr>
                <a:schemeClr val="dk1"/>
              </a:buClr>
              <a:buSzPts val="2466"/>
              <a:buFont typeface="Noto Sans Symbols"/>
              <a:buChar char="⮚"/>
            </a:pPr>
            <a:r>
              <a:rPr lang="fr-FR" sz="2466"/>
              <a:t>Revenus exercé pendant moins de 30 jours en tant que sportif</a:t>
            </a:r>
            <a:endParaRPr/>
          </a:p>
          <a:p>
            <a:pPr indent="-457200" lvl="0" marL="457200" rtl="0" algn="l">
              <a:lnSpc>
                <a:spcPct val="80000"/>
              </a:lnSpc>
              <a:spcBef>
                <a:spcPts val="493"/>
              </a:spcBef>
              <a:spcAft>
                <a:spcPts val="0"/>
              </a:spcAft>
              <a:buClr>
                <a:schemeClr val="dk1"/>
              </a:buClr>
              <a:buSzPts val="2466"/>
              <a:buFont typeface="Noto Sans Symbols"/>
              <a:buChar char="⮚"/>
            </a:pPr>
            <a:r>
              <a:rPr lang="fr-FR" sz="2466"/>
              <a:t>Revenus divers (sauf plus-values sur participations importantes)</a:t>
            </a:r>
            <a:endParaRPr/>
          </a:p>
          <a:p>
            <a:pPr indent="-457200" lvl="0" marL="457200" rtl="0" algn="l">
              <a:lnSpc>
                <a:spcPct val="80000"/>
              </a:lnSpc>
              <a:spcBef>
                <a:spcPts val="493"/>
              </a:spcBef>
              <a:spcAft>
                <a:spcPts val="0"/>
              </a:spcAft>
              <a:buClr>
                <a:schemeClr val="dk1"/>
              </a:buClr>
              <a:buSzPts val="2466"/>
              <a:buFont typeface="Noto Sans Symbols"/>
              <a:buChar char="⮚"/>
            </a:pPr>
            <a:r>
              <a:rPr lang="fr-FR" sz="2466"/>
              <a:t>Revenus de biens immobiliers en Belgique mais dont le montant total est inférieur à 2500 €</a:t>
            </a:r>
            <a:endParaRPr/>
          </a:p>
          <a:p>
            <a:pPr indent="-457200" lvl="0" marL="457200" rtl="0" algn="l">
              <a:lnSpc>
                <a:spcPct val="80000"/>
              </a:lnSpc>
              <a:spcBef>
                <a:spcPts val="493"/>
              </a:spcBef>
              <a:spcAft>
                <a:spcPts val="0"/>
              </a:spcAft>
              <a:buClr>
                <a:schemeClr val="dk1"/>
              </a:buClr>
              <a:buSzPts val="2466"/>
              <a:buFont typeface="Noto Sans Symbols"/>
              <a:buChar char="⮚"/>
            </a:pPr>
            <a:r>
              <a:rPr lang="fr-FR" sz="2466"/>
              <a:t>Possibilité de régularisation optionnelle des artistes, sportif chercheur est associé : choix irrévocable</a:t>
            </a:r>
            <a:endParaRPr/>
          </a:p>
        </p:txBody>
      </p:sp>
      <p:sp>
        <p:nvSpPr>
          <p:cNvPr id="560" name="Google Shape;560;p54"/>
          <p:cNvSpPr txBox="1"/>
          <p:nvPr>
            <p:ph idx="11" type="ftr"/>
          </p:nvPr>
        </p:nvSpPr>
        <p:spPr>
          <a:xfrm>
            <a:off x="9193161" y="6354000"/>
            <a:ext cx="2164839"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561" name="Google Shape;561;p54"/>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6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65" name="Shape 565"/>
        <p:cNvGrpSpPr/>
        <p:nvPr/>
      </p:nvGrpSpPr>
      <p:grpSpPr>
        <a:xfrm>
          <a:off x="0" y="0"/>
          <a:ext cx="0" cy="0"/>
          <a:chOff x="0" y="0"/>
          <a:chExt cx="0" cy="0"/>
        </a:xfrm>
      </p:grpSpPr>
      <p:sp>
        <p:nvSpPr>
          <p:cNvPr id="566" name="Google Shape;566;p55"/>
          <p:cNvSpPr txBox="1"/>
          <p:nvPr>
            <p:ph type="title"/>
          </p:nvPr>
        </p:nvSpPr>
        <p:spPr>
          <a:xfrm>
            <a:off x="1523493" y="329900"/>
            <a:ext cx="10487770"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11.ETABLISSEMENT DE L’INR </a:t>
            </a:r>
            <a:br>
              <a:rPr b="1" lang="fr-FR" sz="3733" u="sng">
                <a:solidFill>
                  <a:srgbClr val="C00000"/>
                </a:solidFill>
              </a:rPr>
            </a:br>
            <a:endParaRPr sz="3733">
              <a:solidFill>
                <a:srgbClr val="C00000"/>
              </a:solidFill>
            </a:endParaRPr>
          </a:p>
        </p:txBody>
      </p:sp>
      <p:sp>
        <p:nvSpPr>
          <p:cNvPr id="567" name="Google Shape;567;p55"/>
          <p:cNvSpPr txBox="1"/>
          <p:nvPr>
            <p:ph idx="1" type="body"/>
          </p:nvPr>
        </p:nvSpPr>
        <p:spPr>
          <a:xfrm>
            <a:off x="1379476" y="1412776"/>
            <a:ext cx="10161140" cy="4533507"/>
          </a:xfrm>
          <a:prstGeom prst="rect">
            <a:avLst/>
          </a:prstGeom>
          <a:noFill/>
          <a:ln>
            <a:noFill/>
          </a:ln>
        </p:spPr>
        <p:txBody>
          <a:bodyPr anchorCtr="0" anchor="t" bIns="45700" lIns="91425" spcFirstLastPara="1" rIns="91425" wrap="square" tIns="45700">
            <a:normAutofit/>
          </a:bodyPr>
          <a:lstStyle/>
          <a:p>
            <a:pPr indent="0" lvl="0" marL="0" rtl="0" algn="l">
              <a:lnSpc>
                <a:spcPct val="80000"/>
              </a:lnSpc>
              <a:spcBef>
                <a:spcPts val="0"/>
              </a:spcBef>
              <a:spcAft>
                <a:spcPts val="0"/>
              </a:spcAft>
              <a:buClr>
                <a:srgbClr val="FF0000"/>
              </a:buClr>
              <a:buSzPts val="1615"/>
              <a:buNone/>
            </a:pPr>
            <a:r>
              <a:rPr b="1" lang="fr-FR" sz="1615">
                <a:solidFill>
                  <a:srgbClr val="FF0000"/>
                </a:solidFill>
              </a:rPr>
              <a:t>Régularisation optionnelle</a:t>
            </a:r>
            <a:r>
              <a:rPr b="1" lang="fr-FR" sz="1615"/>
              <a:t> </a:t>
            </a:r>
            <a:endParaRPr/>
          </a:p>
          <a:p>
            <a:pPr indent="0" lvl="0" marL="0" rtl="0" algn="l">
              <a:lnSpc>
                <a:spcPct val="80000"/>
              </a:lnSpc>
              <a:spcBef>
                <a:spcPts val="253"/>
              </a:spcBef>
              <a:spcAft>
                <a:spcPts val="0"/>
              </a:spcAft>
              <a:buClr>
                <a:schemeClr val="dk1"/>
              </a:buClr>
              <a:buSzPts val="1266"/>
              <a:buNone/>
            </a:pPr>
            <a:r>
              <a:t/>
            </a:r>
            <a:endParaRPr sz="1266"/>
          </a:p>
          <a:p>
            <a:pPr indent="0" lvl="0" marL="0" rtl="0" algn="l">
              <a:lnSpc>
                <a:spcPct val="80000"/>
              </a:lnSpc>
              <a:spcBef>
                <a:spcPts val="253"/>
              </a:spcBef>
              <a:spcAft>
                <a:spcPts val="0"/>
              </a:spcAft>
              <a:buClr>
                <a:schemeClr val="dk1"/>
              </a:buClr>
              <a:buSzPts val="1266"/>
              <a:buNone/>
            </a:pPr>
            <a:r>
              <a:rPr lang="fr-FR" sz="1400"/>
              <a:t>Dans certains cas, on peut  souscrire une déclaration à l'impôt des non-résidents sur base volontaire.</a:t>
            </a:r>
            <a:endParaRPr sz="1400"/>
          </a:p>
          <a:p>
            <a:pPr indent="0" lvl="0" marL="0" rtl="0" algn="l">
              <a:lnSpc>
                <a:spcPct val="80000"/>
              </a:lnSpc>
              <a:spcBef>
                <a:spcPts val="253"/>
              </a:spcBef>
              <a:spcAft>
                <a:spcPts val="0"/>
              </a:spcAft>
              <a:buClr>
                <a:schemeClr val="dk1"/>
              </a:buClr>
              <a:buSzPts val="1266"/>
              <a:buNone/>
            </a:pPr>
            <a:r>
              <a:rPr lang="fr-FR" sz="1400"/>
              <a:t>Tel est le cas : </a:t>
            </a:r>
            <a:endParaRPr sz="1400"/>
          </a:p>
          <a:p>
            <a:pPr indent="-457200" lvl="0" marL="457200" rtl="0" algn="l">
              <a:lnSpc>
                <a:spcPct val="80000"/>
              </a:lnSpc>
              <a:spcBef>
                <a:spcPts val="253"/>
              </a:spcBef>
              <a:spcAft>
                <a:spcPts val="0"/>
              </a:spcAft>
              <a:buClr>
                <a:schemeClr val="dk1"/>
              </a:buClr>
              <a:buSzPts val="1266"/>
              <a:buFont typeface="Noto Sans Symbols"/>
              <a:buChar char="⮚"/>
            </a:pPr>
            <a:r>
              <a:rPr lang="fr-FR" sz="1400"/>
              <a:t>des revenus d'une activité d'artiste du spectacle exercée personnellement en Belgique, si on n’ a pas  exercé cette activité durant plus de 30 jours pour un même débiteur de revenus, pendant une période de 12 mois successifs  et   si on n’ a pas recueilli pendant la période imposable aucun des autres  revenus repris régularisables </a:t>
            </a:r>
            <a:endParaRPr sz="1400"/>
          </a:p>
          <a:p>
            <a:pPr indent="-457200" lvl="0" marL="457200" rtl="0" algn="l">
              <a:lnSpc>
                <a:spcPct val="80000"/>
              </a:lnSpc>
              <a:spcBef>
                <a:spcPts val="253"/>
              </a:spcBef>
              <a:spcAft>
                <a:spcPts val="0"/>
              </a:spcAft>
              <a:buClr>
                <a:schemeClr val="dk1"/>
              </a:buClr>
              <a:buSzPts val="1266"/>
              <a:buFont typeface="Noto Sans Symbols"/>
              <a:buChar char="⮚"/>
            </a:pPr>
            <a:r>
              <a:rPr lang="fr-FR" sz="1400"/>
              <a:t> des indemnités personnelles provenant de l'exploitation d’une découverte payées ou attribuées par une université ou une haute école belge, </a:t>
            </a:r>
            <a:endParaRPr/>
          </a:p>
          <a:p>
            <a:pPr indent="-457200" lvl="0" marL="457200" rtl="0" algn="l">
              <a:lnSpc>
                <a:spcPct val="80000"/>
              </a:lnSpc>
              <a:spcBef>
                <a:spcPts val="253"/>
              </a:spcBef>
              <a:spcAft>
                <a:spcPts val="0"/>
              </a:spcAft>
              <a:buClr>
                <a:schemeClr val="dk1"/>
              </a:buClr>
              <a:buSzPts val="1266"/>
              <a:buFont typeface="Noto Sans Symbols"/>
              <a:buChar char="⮚"/>
            </a:pPr>
            <a:r>
              <a:rPr lang="fr-FR" sz="1400"/>
              <a:t>des bénéfices ou profits imposables en Belgique, en qualité d'associé ou membre dans une société ou une association sans personnalité juridique qui a son principal établissement ou son siège de direction ou d'administration en Belgique ou dont les  bénéfices ou profits sont respectivement produits à l'intervention d'un établissement belge ou résultent d'une activité exercée en Belgique ;</a:t>
            </a:r>
            <a:endParaRPr sz="1400"/>
          </a:p>
          <a:p>
            <a:pPr indent="-457200" lvl="0" marL="457200" rtl="0" algn="l">
              <a:lnSpc>
                <a:spcPct val="80000"/>
              </a:lnSpc>
              <a:spcBef>
                <a:spcPts val="253"/>
              </a:spcBef>
              <a:spcAft>
                <a:spcPts val="0"/>
              </a:spcAft>
              <a:buClr>
                <a:schemeClr val="dk1"/>
              </a:buClr>
              <a:buSzPts val="1266"/>
              <a:buFont typeface="Noto Sans Symbols"/>
              <a:buChar char="⮚"/>
            </a:pPr>
            <a:r>
              <a:rPr lang="fr-FR" sz="1400"/>
              <a:t>des revenus professionnels (bénéfices ou profits) visés à l'article 228, § 3, du Code des impôts sur les revenus 1992 : exemple : bénéfices qui ne sont pas produits à l'intervention d'établissements belges ;</a:t>
            </a:r>
            <a:endParaRPr sz="1400"/>
          </a:p>
          <a:p>
            <a:pPr indent="0" lvl="0" marL="0" rtl="0" algn="l">
              <a:lnSpc>
                <a:spcPct val="80000"/>
              </a:lnSpc>
              <a:spcBef>
                <a:spcPts val="253"/>
              </a:spcBef>
              <a:spcAft>
                <a:spcPts val="0"/>
              </a:spcAft>
              <a:buClr>
                <a:schemeClr val="dk1"/>
              </a:buClr>
              <a:buSzPts val="1266"/>
              <a:buNone/>
            </a:pPr>
            <a:r>
              <a:t/>
            </a:r>
            <a:endParaRPr b="1" sz="1400"/>
          </a:p>
          <a:p>
            <a:pPr indent="0" lvl="0" marL="0" rtl="0" algn="l">
              <a:lnSpc>
                <a:spcPct val="80000"/>
              </a:lnSpc>
              <a:spcBef>
                <a:spcPts val="253"/>
              </a:spcBef>
              <a:spcAft>
                <a:spcPts val="0"/>
              </a:spcAft>
              <a:buClr>
                <a:schemeClr val="dk1"/>
              </a:buClr>
              <a:buSzPts val="1266"/>
              <a:buNone/>
            </a:pPr>
            <a:r>
              <a:rPr b="1" lang="fr-FR" sz="1400"/>
              <a:t>Les revenus précités ont en principe déjà été soumis à un précompte professionnel libératoire. Toutefois, si on souhaite opter pour la déclaration de ces revenus en vue de leur régularisation, il faut  cocher la case située en regard du code 1046-21. </a:t>
            </a:r>
            <a:endParaRPr sz="1400"/>
          </a:p>
          <a:p>
            <a:pPr indent="0" lvl="0" marL="0" rtl="0" algn="l">
              <a:lnSpc>
                <a:spcPct val="80000"/>
              </a:lnSpc>
              <a:spcBef>
                <a:spcPts val="253"/>
              </a:spcBef>
              <a:spcAft>
                <a:spcPts val="0"/>
              </a:spcAft>
              <a:buClr>
                <a:schemeClr val="dk1"/>
              </a:buClr>
              <a:buSzPts val="1266"/>
              <a:buNone/>
            </a:pPr>
            <a:r>
              <a:rPr b="1" lang="fr-FR" sz="1400"/>
              <a:t>Ce choix  est alors définitif, irrévocable et lie pour l'exercice d'imposition pour lequel il est effectué</a:t>
            </a:r>
            <a:endParaRPr sz="1400"/>
          </a:p>
        </p:txBody>
      </p:sp>
      <p:sp>
        <p:nvSpPr>
          <p:cNvPr id="568" name="Google Shape;568;p55"/>
          <p:cNvSpPr txBox="1"/>
          <p:nvPr>
            <p:ph idx="11" type="ftr"/>
          </p:nvPr>
        </p:nvSpPr>
        <p:spPr>
          <a:xfrm>
            <a:off x="9429135" y="6354000"/>
            <a:ext cx="1928865"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569" name="Google Shape;569;p55"/>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6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73" name="Shape 573"/>
        <p:cNvGrpSpPr/>
        <p:nvPr/>
      </p:nvGrpSpPr>
      <p:grpSpPr>
        <a:xfrm>
          <a:off x="0" y="0"/>
          <a:ext cx="0" cy="0"/>
          <a:chOff x="0" y="0"/>
          <a:chExt cx="0" cy="0"/>
        </a:xfrm>
      </p:grpSpPr>
      <p:sp>
        <p:nvSpPr>
          <p:cNvPr id="574" name="Google Shape;574;p56"/>
          <p:cNvSpPr txBox="1"/>
          <p:nvPr>
            <p:ph type="title"/>
          </p:nvPr>
        </p:nvSpPr>
        <p:spPr>
          <a:xfrm>
            <a:off x="1559497" y="329900"/>
            <a:ext cx="10451766"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11.ETABLISSEMENT DE L’INR </a:t>
            </a:r>
            <a:br>
              <a:rPr b="1" lang="fr-FR" sz="3733" u="sng">
                <a:solidFill>
                  <a:srgbClr val="C00000"/>
                </a:solidFill>
              </a:rPr>
            </a:br>
            <a:endParaRPr sz="3733">
              <a:solidFill>
                <a:srgbClr val="C00000"/>
              </a:solidFill>
            </a:endParaRPr>
          </a:p>
        </p:txBody>
      </p:sp>
      <p:sp>
        <p:nvSpPr>
          <p:cNvPr id="575" name="Google Shape;575;p56"/>
          <p:cNvSpPr txBox="1"/>
          <p:nvPr>
            <p:ph idx="1" type="body"/>
          </p:nvPr>
        </p:nvSpPr>
        <p:spPr>
          <a:xfrm>
            <a:off x="1379476" y="1417675"/>
            <a:ext cx="10125136" cy="4533507"/>
          </a:xfrm>
          <a:prstGeom prst="rect">
            <a:avLst/>
          </a:prstGeom>
          <a:noFill/>
          <a:ln>
            <a:noFill/>
          </a:ln>
        </p:spPr>
        <p:txBody>
          <a:bodyPr anchorCtr="0" anchor="t" bIns="45700" lIns="91425" spcFirstLastPara="1" rIns="91425" wrap="square" tIns="45700">
            <a:normAutofit/>
          </a:bodyPr>
          <a:lstStyle/>
          <a:p>
            <a:pPr indent="-457200" lvl="0" marL="457200" rtl="0" algn="l">
              <a:lnSpc>
                <a:spcPct val="90000"/>
              </a:lnSpc>
              <a:spcBef>
                <a:spcPts val="0"/>
              </a:spcBef>
              <a:spcAft>
                <a:spcPts val="0"/>
              </a:spcAft>
              <a:buClr>
                <a:srgbClr val="FF0000"/>
              </a:buClr>
              <a:buSzPts val="2667"/>
              <a:buFont typeface="Noto Sans Symbols"/>
              <a:buChar char="⮚"/>
            </a:pPr>
            <a:r>
              <a:rPr b="1" lang="fr-FR" sz="2667">
                <a:solidFill>
                  <a:srgbClr val="FF0000"/>
                </a:solidFill>
              </a:rPr>
              <a:t>Calcul de la règle des habitants du royaume assimilés : règle de 75 %</a:t>
            </a:r>
            <a:endParaRPr/>
          </a:p>
          <a:p>
            <a:pPr indent="-457200" lvl="0" marL="457200" rtl="0" algn="l">
              <a:lnSpc>
                <a:spcPct val="90000"/>
              </a:lnSpc>
              <a:spcBef>
                <a:spcPts val="533"/>
              </a:spcBef>
              <a:spcAft>
                <a:spcPts val="0"/>
              </a:spcAft>
              <a:buClr>
                <a:schemeClr val="dk1"/>
              </a:buClr>
              <a:buSzPts val="2667"/>
              <a:buFont typeface="Noto Sans Symbols"/>
              <a:buChar char="⮚"/>
            </a:pPr>
            <a:r>
              <a:rPr lang="fr-FR" sz="2667"/>
              <a:t>Lorsque le montant total des revenus professionnels nets imposables à l’INR/pp est égal ou supérieur à 75 % du total de </a:t>
            </a:r>
            <a:r>
              <a:rPr lang="fr-FR" sz="2467"/>
              <a:t> des revenus professionnels nets imposables à l’INR/pp +  revenus professionnels nets de sources belges exonérées par convention  +Revenus professionnels nets de source étrangère</a:t>
            </a:r>
            <a:endParaRPr/>
          </a:p>
          <a:p>
            <a:pPr indent="0" lvl="1" marL="457189" rtl="0" algn="l">
              <a:lnSpc>
                <a:spcPct val="90000"/>
              </a:lnSpc>
              <a:spcBef>
                <a:spcPts val="493"/>
              </a:spcBef>
              <a:spcAft>
                <a:spcPts val="0"/>
              </a:spcAft>
              <a:buClr>
                <a:schemeClr val="dk1"/>
              </a:buClr>
              <a:buSzPts val="2467"/>
              <a:buNone/>
            </a:pPr>
            <a:r>
              <a:rPr lang="fr-FR" sz="2467"/>
              <a:t>🡺  assimilation</a:t>
            </a:r>
            <a:endParaRPr sz="2467"/>
          </a:p>
        </p:txBody>
      </p:sp>
      <p:sp>
        <p:nvSpPr>
          <p:cNvPr id="576" name="Google Shape;576;p56"/>
          <p:cNvSpPr txBox="1"/>
          <p:nvPr>
            <p:ph idx="11" type="ftr"/>
          </p:nvPr>
        </p:nvSpPr>
        <p:spPr>
          <a:xfrm>
            <a:off x="9114503" y="6354000"/>
            <a:ext cx="2243497"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577" name="Google Shape;577;p56"/>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6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1" name="Shape 581"/>
        <p:cNvGrpSpPr/>
        <p:nvPr/>
      </p:nvGrpSpPr>
      <p:grpSpPr>
        <a:xfrm>
          <a:off x="0" y="0"/>
          <a:ext cx="0" cy="0"/>
          <a:chOff x="0" y="0"/>
          <a:chExt cx="0" cy="0"/>
        </a:xfrm>
      </p:grpSpPr>
      <p:sp>
        <p:nvSpPr>
          <p:cNvPr id="582" name="Google Shape;582;p57"/>
          <p:cNvSpPr txBox="1"/>
          <p:nvPr>
            <p:ph type="title"/>
          </p:nvPr>
        </p:nvSpPr>
        <p:spPr>
          <a:xfrm>
            <a:off x="1343473" y="329900"/>
            <a:ext cx="10667790"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11.ETABLISSEMENT DE L’INR </a:t>
            </a:r>
            <a:br>
              <a:rPr b="1" lang="fr-FR" sz="3733" u="sng">
                <a:solidFill>
                  <a:srgbClr val="C00000"/>
                </a:solidFill>
              </a:rPr>
            </a:br>
            <a:endParaRPr sz="3733">
              <a:solidFill>
                <a:srgbClr val="C00000"/>
              </a:solidFill>
            </a:endParaRPr>
          </a:p>
        </p:txBody>
      </p:sp>
      <p:sp>
        <p:nvSpPr>
          <p:cNvPr id="583" name="Google Shape;583;p57"/>
          <p:cNvSpPr txBox="1"/>
          <p:nvPr>
            <p:ph idx="1" type="body"/>
          </p:nvPr>
        </p:nvSpPr>
        <p:spPr>
          <a:xfrm>
            <a:off x="983685" y="1417675"/>
            <a:ext cx="10520927" cy="453350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FF0000"/>
              </a:buClr>
              <a:buSzPts val="2667"/>
              <a:buNone/>
            </a:pPr>
            <a:r>
              <a:rPr b="1" lang="fr-FR" sz="2667">
                <a:solidFill>
                  <a:srgbClr val="FF0000"/>
                </a:solidFill>
              </a:rPr>
              <a:t>Règle de base :  imposition commune :</a:t>
            </a:r>
            <a:endParaRPr/>
          </a:p>
          <a:p>
            <a:pPr indent="-457200" lvl="0" marL="457200" rtl="0" algn="l">
              <a:lnSpc>
                <a:spcPct val="90000"/>
              </a:lnSpc>
              <a:spcBef>
                <a:spcPts val="533"/>
              </a:spcBef>
              <a:spcAft>
                <a:spcPts val="0"/>
              </a:spcAft>
              <a:buClr>
                <a:schemeClr val="dk1"/>
              </a:buClr>
              <a:buSzPts val="2667"/>
              <a:buFont typeface="Noto Sans Symbols"/>
              <a:buChar char="⮚"/>
            </a:pPr>
            <a:r>
              <a:rPr lang="fr-FR" sz="2667"/>
              <a:t>la règle des 75 % doit en principe, même lorsque l’un des conjoints seulement recueil des revenus professionnels imposables à l’INR/pp, être vérifié pour les deux conjoints ensemble c’est-à-dire en tenant compte de la totalité des revenus professionnels des deux conjoints</a:t>
            </a:r>
            <a:endParaRPr/>
          </a:p>
          <a:p>
            <a:pPr indent="-457200" lvl="0" marL="457200" rtl="0" algn="l">
              <a:lnSpc>
                <a:spcPct val="90000"/>
              </a:lnSpc>
              <a:spcBef>
                <a:spcPts val="533"/>
              </a:spcBef>
              <a:spcAft>
                <a:spcPts val="0"/>
              </a:spcAft>
              <a:buClr>
                <a:schemeClr val="dk1"/>
              </a:buClr>
              <a:buSzPts val="2667"/>
              <a:buFont typeface="Noto Sans Symbols"/>
              <a:buChar char="⮚"/>
            </a:pPr>
            <a:r>
              <a:rPr lang="fr-FR" sz="2667"/>
              <a:t>Toutefois, l’administration continue à distinguer :</a:t>
            </a:r>
            <a:endParaRPr/>
          </a:p>
          <a:p>
            <a:pPr indent="-285750" lvl="1" marL="742950" rtl="0" algn="l">
              <a:lnSpc>
                <a:spcPct val="90000"/>
              </a:lnSpc>
              <a:spcBef>
                <a:spcPts val="493"/>
              </a:spcBef>
              <a:spcAft>
                <a:spcPts val="0"/>
              </a:spcAft>
              <a:buClr>
                <a:schemeClr val="dk1"/>
              </a:buClr>
              <a:buSzPts val="2467"/>
              <a:buFont typeface="Noto Sans Symbols"/>
              <a:buChar char="⮚"/>
            </a:pPr>
            <a:r>
              <a:rPr lang="fr-FR" sz="2467"/>
              <a:t>1/ un seul des deux conjoints à obtenir recueil professionnel imposable à l'INR/pp</a:t>
            </a:r>
            <a:endParaRPr/>
          </a:p>
          <a:p>
            <a:pPr indent="-285750" lvl="1" marL="742950" rtl="0" algn="l">
              <a:lnSpc>
                <a:spcPct val="90000"/>
              </a:lnSpc>
              <a:spcBef>
                <a:spcPts val="493"/>
              </a:spcBef>
              <a:spcAft>
                <a:spcPts val="0"/>
              </a:spcAft>
              <a:buClr>
                <a:schemeClr val="dk1"/>
              </a:buClr>
              <a:buSzPts val="2467"/>
              <a:buFont typeface="Noto Sans Symbols"/>
              <a:buChar char="⮚"/>
            </a:pPr>
            <a:r>
              <a:rPr lang="fr-FR" sz="2467"/>
              <a:t>2/ ou si les deux conjoints ont obtenu recueilli des revenus imposables à l’INR/pp</a:t>
            </a:r>
            <a:endParaRPr/>
          </a:p>
        </p:txBody>
      </p:sp>
      <p:sp>
        <p:nvSpPr>
          <p:cNvPr id="584" name="Google Shape;584;p57"/>
          <p:cNvSpPr txBox="1"/>
          <p:nvPr>
            <p:ph idx="11" type="ftr"/>
          </p:nvPr>
        </p:nvSpPr>
        <p:spPr>
          <a:xfrm>
            <a:off x="9281652" y="6354000"/>
            <a:ext cx="2076348"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585" name="Google Shape;585;p57"/>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6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9" name="Shape 589"/>
        <p:cNvGrpSpPr/>
        <p:nvPr/>
      </p:nvGrpSpPr>
      <p:grpSpPr>
        <a:xfrm>
          <a:off x="0" y="0"/>
          <a:ext cx="0" cy="0"/>
          <a:chOff x="0" y="0"/>
          <a:chExt cx="0" cy="0"/>
        </a:xfrm>
      </p:grpSpPr>
      <p:sp>
        <p:nvSpPr>
          <p:cNvPr id="590" name="Google Shape;590;p58"/>
          <p:cNvSpPr txBox="1"/>
          <p:nvPr>
            <p:ph type="title"/>
          </p:nvPr>
        </p:nvSpPr>
        <p:spPr>
          <a:xfrm>
            <a:off x="1991545" y="329900"/>
            <a:ext cx="10019718"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11.ETABLISSEMENT DE L’INR </a:t>
            </a:r>
            <a:br>
              <a:rPr b="1" lang="fr-FR" sz="3733" u="sng">
                <a:solidFill>
                  <a:srgbClr val="C00000"/>
                </a:solidFill>
              </a:rPr>
            </a:br>
            <a:endParaRPr sz="3733">
              <a:solidFill>
                <a:srgbClr val="C00000"/>
              </a:solidFill>
            </a:endParaRPr>
          </a:p>
        </p:txBody>
      </p:sp>
      <p:sp>
        <p:nvSpPr>
          <p:cNvPr id="591" name="Google Shape;591;p58"/>
          <p:cNvSpPr txBox="1"/>
          <p:nvPr>
            <p:ph idx="1" type="body"/>
          </p:nvPr>
        </p:nvSpPr>
        <p:spPr>
          <a:xfrm>
            <a:off x="1235460" y="1417675"/>
            <a:ext cx="10269152" cy="453350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FF0000"/>
              </a:buClr>
              <a:buSzPts val="2467"/>
              <a:buNone/>
            </a:pPr>
            <a:r>
              <a:rPr b="1" lang="fr-FR" sz="2467">
                <a:solidFill>
                  <a:srgbClr val="FF0000"/>
                </a:solidFill>
              </a:rPr>
              <a:t>Premier cas : un seul des deux conjoints obtenus des revenus professionnels imposables à l’INR/pp</a:t>
            </a:r>
            <a:endParaRPr/>
          </a:p>
          <a:p>
            <a:pPr indent="-285750" lvl="1" marL="742950" rtl="0" algn="l">
              <a:lnSpc>
                <a:spcPct val="90000"/>
              </a:lnSpc>
              <a:spcBef>
                <a:spcPts val="453"/>
              </a:spcBef>
              <a:spcAft>
                <a:spcPts val="0"/>
              </a:spcAft>
              <a:buClr>
                <a:schemeClr val="dk1"/>
              </a:buClr>
              <a:buSzPts val="2267"/>
              <a:buFont typeface="Noto Sans Symbols"/>
              <a:buChar char="⮚"/>
            </a:pPr>
            <a:r>
              <a:rPr lang="fr-FR" sz="2267"/>
              <a:t>Seuls les revenus professionnels du conjoint qui obtenus ou recueillir les professionnels imposables à l INR/pp entre en ligne de compte pour la comparaison</a:t>
            </a:r>
            <a:endParaRPr/>
          </a:p>
          <a:p>
            <a:pPr indent="-285750" lvl="1" marL="742950" rtl="0" algn="l">
              <a:lnSpc>
                <a:spcPct val="90000"/>
              </a:lnSpc>
              <a:spcBef>
                <a:spcPts val="453"/>
              </a:spcBef>
              <a:spcAft>
                <a:spcPts val="0"/>
              </a:spcAft>
              <a:buClr>
                <a:schemeClr val="dk1"/>
              </a:buClr>
              <a:buSzPts val="2267"/>
              <a:buFont typeface="Noto Sans Symbols"/>
              <a:buChar char="⮚"/>
            </a:pPr>
            <a:r>
              <a:rPr lang="fr-FR" sz="2267"/>
              <a:t>Les revenus professionnels de source belge et exonérée par convention et professionnelle de source étrangère éventuelle de l’autre conjoint ne  sont donc pas pris en considération</a:t>
            </a:r>
            <a:endParaRPr/>
          </a:p>
        </p:txBody>
      </p:sp>
      <p:sp>
        <p:nvSpPr>
          <p:cNvPr id="592" name="Google Shape;592;p58"/>
          <p:cNvSpPr txBox="1"/>
          <p:nvPr>
            <p:ph idx="11" type="ftr"/>
          </p:nvPr>
        </p:nvSpPr>
        <p:spPr>
          <a:xfrm>
            <a:off x="9330813" y="6354000"/>
            <a:ext cx="2027187"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593" name="Google Shape;593;p58"/>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6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7" name="Shape 597"/>
        <p:cNvGrpSpPr/>
        <p:nvPr/>
      </p:nvGrpSpPr>
      <p:grpSpPr>
        <a:xfrm>
          <a:off x="0" y="0"/>
          <a:ext cx="0" cy="0"/>
          <a:chOff x="0" y="0"/>
          <a:chExt cx="0" cy="0"/>
        </a:xfrm>
      </p:grpSpPr>
      <p:sp>
        <p:nvSpPr>
          <p:cNvPr id="598" name="Google Shape;598;p59"/>
          <p:cNvSpPr txBox="1"/>
          <p:nvPr>
            <p:ph type="title"/>
          </p:nvPr>
        </p:nvSpPr>
        <p:spPr>
          <a:xfrm>
            <a:off x="1847529" y="329900"/>
            <a:ext cx="10163734"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11.ETABLISSEMENT DE L’INR </a:t>
            </a:r>
            <a:br>
              <a:rPr b="1" lang="fr-FR" sz="3733" u="sng">
                <a:solidFill>
                  <a:srgbClr val="C00000"/>
                </a:solidFill>
              </a:rPr>
            </a:br>
            <a:endParaRPr sz="3733">
              <a:solidFill>
                <a:srgbClr val="C00000"/>
              </a:solidFill>
            </a:endParaRPr>
          </a:p>
        </p:txBody>
      </p:sp>
      <p:sp>
        <p:nvSpPr>
          <p:cNvPr id="599" name="Google Shape;599;p59"/>
          <p:cNvSpPr txBox="1"/>
          <p:nvPr>
            <p:ph idx="1" type="body"/>
          </p:nvPr>
        </p:nvSpPr>
        <p:spPr>
          <a:xfrm>
            <a:off x="1340878" y="1417675"/>
            <a:ext cx="10163734" cy="453350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FF0000"/>
              </a:buClr>
              <a:buSzPts val="2467"/>
              <a:buNone/>
            </a:pPr>
            <a:r>
              <a:rPr b="1" lang="fr-FR" sz="2467">
                <a:solidFill>
                  <a:srgbClr val="FF0000"/>
                </a:solidFill>
              </a:rPr>
              <a:t>Deuxième  cas : les deux conjoints  ont obtenu des revenus professionnels imposables à l’INR/pp</a:t>
            </a:r>
            <a:endParaRPr/>
          </a:p>
          <a:p>
            <a:pPr indent="-285750" lvl="1" marL="742950" rtl="0" algn="l">
              <a:lnSpc>
                <a:spcPct val="90000"/>
              </a:lnSpc>
              <a:spcBef>
                <a:spcPts val="453"/>
              </a:spcBef>
              <a:spcAft>
                <a:spcPts val="0"/>
              </a:spcAft>
              <a:buClr>
                <a:schemeClr val="dk1"/>
              </a:buClr>
              <a:buSzPts val="2267"/>
              <a:buFont typeface="Noto Sans Symbols"/>
              <a:buChar char="⮚"/>
            </a:pPr>
            <a:r>
              <a:rPr lang="fr-FR" sz="2267"/>
              <a:t>La règle de 75 % doit dans ce cas est examinée dans le chef de conjoint ensemble,</a:t>
            </a:r>
            <a:endParaRPr/>
          </a:p>
          <a:p>
            <a:pPr indent="-285750" lvl="1" marL="742950" rtl="0" algn="l">
              <a:lnSpc>
                <a:spcPct val="90000"/>
              </a:lnSpc>
              <a:spcBef>
                <a:spcPts val="453"/>
              </a:spcBef>
              <a:spcAft>
                <a:spcPts val="0"/>
              </a:spcAft>
              <a:buClr>
                <a:schemeClr val="dk1"/>
              </a:buClr>
              <a:buSzPts val="2267"/>
              <a:buFont typeface="Noto Sans Symbols"/>
              <a:buChar char="⮚"/>
            </a:pPr>
            <a:r>
              <a:rPr lang="fr-FR" sz="2267"/>
              <a:t>Dès lors il importe peu cas des conjoints, pris isolément ne satisfasse pas à la règle de 75 %.</a:t>
            </a:r>
            <a:endParaRPr/>
          </a:p>
        </p:txBody>
      </p:sp>
      <p:sp>
        <p:nvSpPr>
          <p:cNvPr id="600" name="Google Shape;600;p59"/>
          <p:cNvSpPr txBox="1"/>
          <p:nvPr>
            <p:ph idx="11" type="ftr"/>
          </p:nvPr>
        </p:nvSpPr>
        <p:spPr>
          <a:xfrm>
            <a:off x="9399639" y="6354000"/>
            <a:ext cx="1958361"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601" name="Google Shape;601;p59"/>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6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05" name="Shape 605"/>
        <p:cNvGrpSpPr/>
        <p:nvPr/>
      </p:nvGrpSpPr>
      <p:grpSpPr>
        <a:xfrm>
          <a:off x="0" y="0"/>
          <a:ext cx="0" cy="0"/>
          <a:chOff x="0" y="0"/>
          <a:chExt cx="0" cy="0"/>
        </a:xfrm>
      </p:grpSpPr>
      <p:sp>
        <p:nvSpPr>
          <p:cNvPr id="606" name="Google Shape;606;p60"/>
          <p:cNvSpPr txBox="1"/>
          <p:nvPr>
            <p:ph type="title"/>
          </p:nvPr>
        </p:nvSpPr>
        <p:spPr>
          <a:xfrm>
            <a:off x="1847529" y="329900"/>
            <a:ext cx="10163734"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chemeClr val="dk1"/>
              </a:buClr>
              <a:buSzPts val="3733"/>
              <a:buFont typeface="Calibri"/>
              <a:buNone/>
            </a:pPr>
            <a:br>
              <a:rPr b="1" lang="fr-FR" sz="3733" u="sng"/>
            </a:br>
            <a:br>
              <a:rPr b="1" lang="fr-FR" sz="3733" u="sng"/>
            </a:br>
            <a:r>
              <a:rPr b="1" lang="fr-FR" sz="3733" u="sng"/>
              <a:t>11.ETABLISSEMENT DE L’INR : REGLE DES 75 % :</a:t>
            </a:r>
            <a:r>
              <a:rPr lang="fr-FR" sz="3600"/>
              <a:t>Exemples </a:t>
            </a:r>
            <a:br>
              <a:rPr lang="fr-FR" sz="3600"/>
            </a:br>
            <a:br>
              <a:rPr b="1" lang="fr-FR" sz="3733" u="sng">
                <a:solidFill>
                  <a:srgbClr val="C00000"/>
                </a:solidFill>
              </a:rPr>
            </a:br>
            <a:endParaRPr sz="3733">
              <a:solidFill>
                <a:srgbClr val="C00000"/>
              </a:solidFill>
            </a:endParaRPr>
          </a:p>
        </p:txBody>
      </p:sp>
      <p:sp>
        <p:nvSpPr>
          <p:cNvPr id="607" name="Google Shape;607;p60"/>
          <p:cNvSpPr txBox="1"/>
          <p:nvPr>
            <p:ph idx="1" type="body"/>
          </p:nvPr>
        </p:nvSpPr>
        <p:spPr>
          <a:xfrm>
            <a:off x="1340878" y="1610791"/>
            <a:ext cx="10163734" cy="4340391"/>
          </a:xfrm>
          <a:prstGeom prst="rect">
            <a:avLst/>
          </a:prstGeom>
          <a:noFill/>
          <a:ln>
            <a:noFill/>
          </a:ln>
        </p:spPr>
        <p:txBody>
          <a:bodyPr anchorCtr="0" anchor="t" bIns="45700" lIns="91425" spcFirstLastPara="1" rIns="91425" wrap="square" tIns="45700">
            <a:normAutofit fontScale="77500" lnSpcReduction="20000"/>
          </a:bodyPr>
          <a:lstStyle/>
          <a:p>
            <a:pPr indent="-156654" lvl="0" marL="0" rtl="0" algn="l">
              <a:lnSpc>
                <a:spcPct val="90000"/>
              </a:lnSpc>
              <a:spcBef>
                <a:spcPts val="0"/>
              </a:spcBef>
              <a:spcAft>
                <a:spcPts val="0"/>
              </a:spcAft>
              <a:buClr>
                <a:srgbClr val="FF0000"/>
              </a:buClr>
              <a:buSzPct val="113686"/>
              <a:buChar char="•"/>
            </a:pPr>
            <a:r>
              <a:rPr b="1" lang="fr-FR" u="sng"/>
              <a:t>Premier cas : un seul des conjoints a obtenu des revenus professionnels régularisables l’INR</a:t>
            </a:r>
            <a:endParaRPr/>
          </a:p>
          <a:p>
            <a:pPr indent="-285750" lvl="0" marL="285750" rtl="0" algn="l">
              <a:lnSpc>
                <a:spcPct val="90000"/>
              </a:lnSpc>
              <a:spcBef>
                <a:spcPts val="0"/>
              </a:spcBef>
              <a:spcAft>
                <a:spcPts val="0"/>
              </a:spcAft>
              <a:buClr>
                <a:srgbClr val="FF0000"/>
              </a:buClr>
              <a:buSzPct val="113686"/>
              <a:buFont typeface="Noto Sans Symbols"/>
              <a:buChar char="⮚"/>
            </a:pPr>
            <a:r>
              <a:rPr b="1" lang="fr-FR"/>
              <a:t>Exemple 1</a:t>
            </a:r>
            <a:endParaRPr/>
          </a:p>
          <a:p>
            <a:pPr indent="0" lvl="4" marL="1828800" rtl="0" algn="l">
              <a:lnSpc>
                <a:spcPct val="90000"/>
              </a:lnSpc>
              <a:spcBef>
                <a:spcPts val="0"/>
              </a:spcBef>
              <a:spcAft>
                <a:spcPts val="0"/>
              </a:spcAft>
              <a:buClr>
                <a:srgbClr val="FF0000"/>
              </a:buClr>
              <a:buSzPct val="176845"/>
              <a:buNone/>
            </a:pPr>
            <a:r>
              <a:t/>
            </a:r>
            <a:endParaRPr b="1"/>
          </a:p>
          <a:p>
            <a:pPr indent="-156654" lvl="0" marL="0" rtl="0" algn="l">
              <a:lnSpc>
                <a:spcPct val="90000"/>
              </a:lnSpc>
              <a:spcBef>
                <a:spcPts val="0"/>
              </a:spcBef>
              <a:spcAft>
                <a:spcPts val="0"/>
              </a:spcAft>
              <a:buClr>
                <a:srgbClr val="FF0000"/>
              </a:buClr>
              <a:buSzPct val="113686"/>
              <a:buChar char="•"/>
            </a:pPr>
            <a:r>
              <a:rPr lang="fr-FR" u="sng"/>
              <a:t>Monsieur et Madame Beethoven, résidents de l’Allemagne ont recueilli au cours de l’année 2020 les revenus suivants </a:t>
            </a:r>
            <a:r>
              <a:rPr lang="fr-FR"/>
              <a:t>:</a:t>
            </a:r>
            <a:endParaRPr/>
          </a:p>
          <a:p>
            <a:pPr indent="-285750" lvl="0" marL="285750" rtl="0" algn="l">
              <a:lnSpc>
                <a:spcPct val="90000"/>
              </a:lnSpc>
              <a:spcBef>
                <a:spcPts val="0"/>
              </a:spcBef>
              <a:spcAft>
                <a:spcPts val="0"/>
              </a:spcAft>
              <a:buClr>
                <a:srgbClr val="FF0000"/>
              </a:buClr>
              <a:buSzPct val="113686"/>
              <a:buFont typeface="Noto Sans Symbols"/>
              <a:buChar char="▪"/>
            </a:pPr>
            <a:r>
              <a:rPr lang="fr-FR"/>
              <a:t>Monsieur : pension du secteur public belge ( imposable en Belgique) : 22 000 €</a:t>
            </a:r>
            <a:endParaRPr/>
          </a:p>
          <a:p>
            <a:pPr indent="-285750" lvl="0" marL="285750" rtl="0" algn="l">
              <a:lnSpc>
                <a:spcPct val="90000"/>
              </a:lnSpc>
              <a:spcBef>
                <a:spcPts val="0"/>
              </a:spcBef>
              <a:spcAft>
                <a:spcPts val="0"/>
              </a:spcAft>
              <a:buClr>
                <a:srgbClr val="FF0000"/>
              </a:buClr>
              <a:buSzPct val="113686"/>
              <a:buFont typeface="Noto Sans Symbols"/>
              <a:buChar char="▪"/>
            </a:pPr>
            <a:r>
              <a:rPr lang="fr-FR"/>
              <a:t>Monsieur : pension du secteur public allemand (imposable en Allemagne : 8000 €</a:t>
            </a:r>
            <a:endParaRPr/>
          </a:p>
          <a:p>
            <a:pPr indent="-285750" lvl="0" marL="285750" rtl="0" algn="l">
              <a:lnSpc>
                <a:spcPct val="90000"/>
              </a:lnSpc>
              <a:spcBef>
                <a:spcPts val="0"/>
              </a:spcBef>
              <a:spcAft>
                <a:spcPts val="0"/>
              </a:spcAft>
              <a:buClr>
                <a:srgbClr val="FF0000"/>
              </a:buClr>
              <a:buSzPct val="113686"/>
              <a:buFont typeface="Noto Sans Symbols"/>
              <a:buChar char="▪"/>
            </a:pPr>
            <a:r>
              <a:rPr lang="fr-FR"/>
              <a:t>Madame : pension du secteur public allemand (imposable en Allemagne : 17 800 €</a:t>
            </a:r>
            <a:endParaRPr/>
          </a:p>
          <a:p>
            <a:pPr indent="0" lvl="0" marL="0" rtl="0" algn="l">
              <a:lnSpc>
                <a:spcPct val="90000"/>
              </a:lnSpc>
              <a:spcBef>
                <a:spcPts val="0"/>
              </a:spcBef>
              <a:spcAft>
                <a:spcPts val="0"/>
              </a:spcAft>
              <a:buClr>
                <a:srgbClr val="FF0000"/>
              </a:buClr>
              <a:buSzPct val="113686"/>
              <a:buNone/>
            </a:pPr>
            <a:r>
              <a:rPr lang="fr-FR"/>
              <a:t>Seul Monsieur a recueilli des revenus professionnels imposables régularisables à l’INR. La règle des 75 % doit être examinée exclusivement dans son chef</a:t>
            </a:r>
            <a:endParaRPr/>
          </a:p>
          <a:p>
            <a:pPr indent="-285750" lvl="0" marL="285750" rtl="0" algn="l">
              <a:lnSpc>
                <a:spcPct val="90000"/>
              </a:lnSpc>
              <a:spcBef>
                <a:spcPts val="0"/>
              </a:spcBef>
              <a:spcAft>
                <a:spcPts val="0"/>
              </a:spcAft>
              <a:buClr>
                <a:srgbClr val="FF0000"/>
              </a:buClr>
              <a:buSzPct val="113686"/>
              <a:buFont typeface="Noto Sans Symbols"/>
              <a:buChar char="🡺"/>
            </a:pPr>
            <a:r>
              <a:rPr lang="fr-FR"/>
              <a:t>Revenus régularisables à l’INR &lt; 75 % du total des revenus professionnels de Monsieur</a:t>
            </a:r>
            <a:endParaRPr/>
          </a:p>
          <a:p>
            <a:pPr indent="-285750" lvl="0" marL="285750" rtl="0" algn="l">
              <a:lnSpc>
                <a:spcPct val="90000"/>
              </a:lnSpc>
              <a:spcBef>
                <a:spcPts val="0"/>
              </a:spcBef>
              <a:spcAft>
                <a:spcPts val="0"/>
              </a:spcAft>
              <a:buClr>
                <a:srgbClr val="FF0000"/>
              </a:buClr>
              <a:buSzPct val="113686"/>
              <a:buFont typeface="Noto Sans Symbols"/>
              <a:buChar char="🡺"/>
            </a:pPr>
            <a:r>
              <a:rPr lang="fr-FR"/>
              <a:t>75 % x 30,000 = 22 500</a:t>
            </a:r>
            <a:endParaRPr/>
          </a:p>
          <a:p>
            <a:pPr indent="-285750" lvl="0" marL="285750" rtl="0" algn="l">
              <a:lnSpc>
                <a:spcPct val="90000"/>
              </a:lnSpc>
              <a:spcBef>
                <a:spcPts val="0"/>
              </a:spcBef>
              <a:spcAft>
                <a:spcPts val="0"/>
              </a:spcAft>
              <a:buClr>
                <a:srgbClr val="FF0000"/>
              </a:buClr>
              <a:buSzPct val="113686"/>
              <a:buFont typeface="Noto Sans Symbols"/>
              <a:buChar char="🡺"/>
            </a:pPr>
            <a:r>
              <a:rPr lang="fr-FR"/>
              <a:t>22,000 &lt;  22,500</a:t>
            </a:r>
            <a:endParaRPr/>
          </a:p>
          <a:p>
            <a:pPr indent="-285750" lvl="0" marL="285750" rtl="0" algn="l">
              <a:lnSpc>
                <a:spcPct val="90000"/>
              </a:lnSpc>
              <a:spcBef>
                <a:spcPts val="0"/>
              </a:spcBef>
              <a:spcAft>
                <a:spcPts val="0"/>
              </a:spcAft>
              <a:buClr>
                <a:srgbClr val="FF0000"/>
              </a:buClr>
              <a:buSzPct val="159161"/>
              <a:buFont typeface="Noto Sans Symbols"/>
              <a:buChar char="🡺"/>
            </a:pPr>
            <a:r>
              <a:rPr lang="fr-FR" sz="2000" u="sng">
                <a:solidFill>
                  <a:srgbClr val="FF0000"/>
                </a:solidFill>
              </a:rPr>
              <a:t>Pas d’assimilation</a:t>
            </a:r>
            <a:endParaRPr/>
          </a:p>
          <a:p>
            <a:pPr indent="0" lvl="0" marL="0" rtl="0" algn="l">
              <a:lnSpc>
                <a:spcPct val="90000"/>
              </a:lnSpc>
              <a:spcBef>
                <a:spcPts val="0"/>
              </a:spcBef>
              <a:spcAft>
                <a:spcPts val="0"/>
              </a:spcAft>
              <a:buClr>
                <a:srgbClr val="FF0000"/>
              </a:buClr>
              <a:buSzPct val="113686"/>
              <a:buNone/>
            </a:pPr>
            <a:r>
              <a:t/>
            </a:r>
            <a:endParaRPr/>
          </a:p>
        </p:txBody>
      </p:sp>
      <p:sp>
        <p:nvSpPr>
          <p:cNvPr id="608" name="Google Shape;608;p60"/>
          <p:cNvSpPr txBox="1"/>
          <p:nvPr>
            <p:ph idx="11" type="ftr"/>
          </p:nvPr>
        </p:nvSpPr>
        <p:spPr>
          <a:xfrm>
            <a:off x="9144000" y="6354000"/>
            <a:ext cx="2214000"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609" name="Google Shape;609;p60"/>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6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13" name="Shape 613"/>
        <p:cNvGrpSpPr/>
        <p:nvPr/>
      </p:nvGrpSpPr>
      <p:grpSpPr>
        <a:xfrm>
          <a:off x="0" y="0"/>
          <a:ext cx="0" cy="0"/>
          <a:chOff x="0" y="0"/>
          <a:chExt cx="0" cy="0"/>
        </a:xfrm>
      </p:grpSpPr>
      <p:sp>
        <p:nvSpPr>
          <p:cNvPr id="614" name="Google Shape;614;p61"/>
          <p:cNvSpPr txBox="1"/>
          <p:nvPr>
            <p:ph type="title"/>
          </p:nvPr>
        </p:nvSpPr>
        <p:spPr>
          <a:xfrm>
            <a:off x="1847529" y="329900"/>
            <a:ext cx="10163734"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chemeClr val="dk1"/>
              </a:buClr>
              <a:buSzPts val="3733"/>
              <a:buFont typeface="Calibri"/>
              <a:buNone/>
            </a:pPr>
            <a:r>
              <a:rPr b="1" lang="fr-FR" sz="3733" u="sng"/>
              <a:t>11.ETABLISSEMENT DE L’INR : REGLE DES 75 % :</a:t>
            </a:r>
            <a:r>
              <a:rPr lang="fr-FR" sz="3600"/>
              <a:t>Exemples </a:t>
            </a:r>
            <a:br>
              <a:rPr lang="fr-FR" sz="3600"/>
            </a:br>
            <a:br>
              <a:rPr b="1" lang="fr-FR" sz="3733" u="sng">
                <a:solidFill>
                  <a:srgbClr val="C00000"/>
                </a:solidFill>
              </a:rPr>
            </a:br>
            <a:endParaRPr sz="3733">
              <a:solidFill>
                <a:srgbClr val="C00000"/>
              </a:solidFill>
            </a:endParaRPr>
          </a:p>
        </p:txBody>
      </p:sp>
      <p:sp>
        <p:nvSpPr>
          <p:cNvPr id="615" name="Google Shape;615;p61"/>
          <p:cNvSpPr txBox="1"/>
          <p:nvPr>
            <p:ph idx="1" type="body"/>
          </p:nvPr>
        </p:nvSpPr>
        <p:spPr>
          <a:xfrm>
            <a:off x="1340878" y="1417675"/>
            <a:ext cx="10163734" cy="4533507"/>
          </a:xfrm>
          <a:prstGeom prst="rect">
            <a:avLst/>
          </a:prstGeom>
          <a:noFill/>
          <a:ln>
            <a:noFill/>
          </a:ln>
        </p:spPr>
        <p:txBody>
          <a:bodyPr anchorCtr="0" anchor="t" bIns="45700" lIns="91425" spcFirstLastPara="1" rIns="91425" wrap="square" tIns="45700">
            <a:normAutofit fontScale="77500" lnSpcReduction="20000"/>
          </a:bodyPr>
          <a:lstStyle/>
          <a:p>
            <a:pPr indent="-156654" lvl="0" marL="0" rtl="0" algn="l">
              <a:lnSpc>
                <a:spcPct val="90000"/>
              </a:lnSpc>
              <a:spcBef>
                <a:spcPts val="0"/>
              </a:spcBef>
              <a:spcAft>
                <a:spcPts val="0"/>
              </a:spcAft>
              <a:buClr>
                <a:srgbClr val="FF0000"/>
              </a:buClr>
              <a:buSzPct val="113686"/>
              <a:buChar char="•"/>
            </a:pPr>
            <a:r>
              <a:rPr b="1" lang="fr-FR" u="sng"/>
              <a:t>Premier cas : un seul des conjoints a  obtenu des revenus professionnels régularisables l’INR</a:t>
            </a:r>
            <a:endParaRPr/>
          </a:p>
          <a:p>
            <a:pPr indent="-285750" lvl="0" marL="285750" rtl="0" algn="l">
              <a:lnSpc>
                <a:spcPct val="90000"/>
              </a:lnSpc>
              <a:spcBef>
                <a:spcPts val="0"/>
              </a:spcBef>
              <a:spcAft>
                <a:spcPts val="0"/>
              </a:spcAft>
              <a:buClr>
                <a:srgbClr val="FF0000"/>
              </a:buClr>
              <a:buSzPct val="113686"/>
              <a:buFont typeface="Noto Sans Symbols"/>
              <a:buChar char="⮚"/>
            </a:pPr>
            <a:r>
              <a:rPr b="1" lang="fr-FR"/>
              <a:t>Exemple 2</a:t>
            </a:r>
            <a:endParaRPr/>
          </a:p>
          <a:p>
            <a:pPr indent="-129095" lvl="4" marL="2114550" rtl="0" algn="l">
              <a:lnSpc>
                <a:spcPct val="90000"/>
              </a:lnSpc>
              <a:spcBef>
                <a:spcPts val="0"/>
              </a:spcBef>
              <a:spcAft>
                <a:spcPts val="0"/>
              </a:spcAft>
              <a:buClr>
                <a:srgbClr val="FF0000"/>
              </a:buClr>
              <a:buSzPct val="176845"/>
              <a:buFont typeface="Noto Sans Symbols"/>
              <a:buNone/>
            </a:pPr>
            <a:r>
              <a:t/>
            </a:r>
            <a:endParaRPr b="1"/>
          </a:p>
          <a:p>
            <a:pPr indent="-156654" lvl="0" marL="0" rtl="0" algn="l">
              <a:lnSpc>
                <a:spcPct val="90000"/>
              </a:lnSpc>
              <a:spcBef>
                <a:spcPts val="0"/>
              </a:spcBef>
              <a:spcAft>
                <a:spcPts val="0"/>
              </a:spcAft>
              <a:buClr>
                <a:srgbClr val="FF0000"/>
              </a:buClr>
              <a:buSzPct val="113686"/>
              <a:buChar char="•"/>
            </a:pPr>
            <a:r>
              <a:rPr lang="fr-FR" u="sng"/>
              <a:t>Monsieur et Madame Monteverdi, résidents de l’Italie ont recueilli au cours de l’année 2020 les revenus suivants </a:t>
            </a:r>
            <a:r>
              <a:rPr lang="fr-FR"/>
              <a:t>:</a:t>
            </a:r>
            <a:endParaRPr/>
          </a:p>
          <a:p>
            <a:pPr indent="-285750" lvl="0" marL="285750" rtl="0" algn="l">
              <a:lnSpc>
                <a:spcPct val="90000"/>
              </a:lnSpc>
              <a:spcBef>
                <a:spcPts val="0"/>
              </a:spcBef>
              <a:spcAft>
                <a:spcPts val="0"/>
              </a:spcAft>
              <a:buClr>
                <a:srgbClr val="FF0000"/>
              </a:buClr>
              <a:buSzPct val="113686"/>
              <a:buFont typeface="Noto Sans Symbols"/>
              <a:buChar char="▪"/>
            </a:pPr>
            <a:r>
              <a:rPr lang="fr-FR"/>
              <a:t>Monsieur : pension du secteur public belge ( imposable en Belgique) : 50 000 €</a:t>
            </a:r>
            <a:endParaRPr/>
          </a:p>
          <a:p>
            <a:pPr indent="-285750" lvl="0" marL="285750" rtl="0" algn="l">
              <a:lnSpc>
                <a:spcPct val="90000"/>
              </a:lnSpc>
              <a:spcBef>
                <a:spcPts val="0"/>
              </a:spcBef>
              <a:spcAft>
                <a:spcPts val="0"/>
              </a:spcAft>
              <a:buClr>
                <a:srgbClr val="FF0000"/>
              </a:buClr>
              <a:buSzPct val="113686"/>
              <a:buFont typeface="Noto Sans Symbols"/>
              <a:buChar char="▪"/>
            </a:pPr>
            <a:r>
              <a:rPr lang="fr-FR"/>
              <a:t>Monsieur : pension du secteur privé de source belge (exonérée par convention)  : 15,000 €</a:t>
            </a:r>
            <a:endParaRPr/>
          </a:p>
          <a:p>
            <a:pPr indent="-285750" lvl="0" marL="285750" rtl="0" algn="l">
              <a:lnSpc>
                <a:spcPct val="90000"/>
              </a:lnSpc>
              <a:spcBef>
                <a:spcPts val="0"/>
              </a:spcBef>
              <a:spcAft>
                <a:spcPts val="0"/>
              </a:spcAft>
              <a:buClr>
                <a:srgbClr val="FF0000"/>
              </a:buClr>
              <a:buSzPct val="113686"/>
              <a:buFont typeface="Noto Sans Symbols"/>
              <a:buChar char="▪"/>
            </a:pPr>
            <a:r>
              <a:rPr lang="fr-FR"/>
              <a:t>Madame : pension du secteur privé de source belge (exonéré par convention) : 5,000 €</a:t>
            </a:r>
            <a:endParaRPr/>
          </a:p>
          <a:p>
            <a:pPr indent="0" lvl="0" marL="0" rtl="0" algn="l">
              <a:lnSpc>
                <a:spcPct val="90000"/>
              </a:lnSpc>
              <a:spcBef>
                <a:spcPts val="0"/>
              </a:spcBef>
              <a:spcAft>
                <a:spcPts val="0"/>
              </a:spcAft>
              <a:buClr>
                <a:srgbClr val="FF0000"/>
              </a:buClr>
              <a:buSzPct val="113686"/>
              <a:buNone/>
            </a:pPr>
            <a:r>
              <a:rPr lang="fr-FR"/>
              <a:t>Seul Monsieur a recueilli des revenus professionnels imposables régularisables à l’INR. La règle des 75 % doit être examinée exclusivement dans son chef. Il est sans incidence qu’un quotient conjugal soit susceptible d’être imputé à l’épouse.</a:t>
            </a:r>
            <a:endParaRPr/>
          </a:p>
          <a:p>
            <a:pPr indent="-285750" lvl="0" marL="285750" rtl="0" algn="l">
              <a:lnSpc>
                <a:spcPct val="90000"/>
              </a:lnSpc>
              <a:spcBef>
                <a:spcPts val="0"/>
              </a:spcBef>
              <a:spcAft>
                <a:spcPts val="0"/>
              </a:spcAft>
              <a:buClr>
                <a:srgbClr val="FF0000"/>
              </a:buClr>
              <a:buSzPct val="113686"/>
              <a:buFont typeface="Noto Sans Symbols"/>
              <a:buChar char="🡺"/>
            </a:pPr>
            <a:r>
              <a:rPr lang="fr-FR"/>
              <a:t>Revenus régularisables à l’INR &gt; 75 % du total des revenus professionnels de Monsieur</a:t>
            </a:r>
            <a:endParaRPr/>
          </a:p>
          <a:p>
            <a:pPr indent="-285750" lvl="0" marL="285750" rtl="0" algn="l">
              <a:lnSpc>
                <a:spcPct val="90000"/>
              </a:lnSpc>
              <a:spcBef>
                <a:spcPts val="0"/>
              </a:spcBef>
              <a:spcAft>
                <a:spcPts val="0"/>
              </a:spcAft>
              <a:buClr>
                <a:srgbClr val="FF0000"/>
              </a:buClr>
              <a:buSzPct val="113686"/>
              <a:buFont typeface="Noto Sans Symbols"/>
              <a:buChar char="🡺"/>
            </a:pPr>
            <a:r>
              <a:rPr lang="fr-FR"/>
              <a:t>75 % x 65,000 = 48,750</a:t>
            </a:r>
            <a:endParaRPr/>
          </a:p>
          <a:p>
            <a:pPr indent="-285750" lvl="0" marL="285750" rtl="0" algn="l">
              <a:lnSpc>
                <a:spcPct val="90000"/>
              </a:lnSpc>
              <a:spcBef>
                <a:spcPts val="0"/>
              </a:spcBef>
              <a:spcAft>
                <a:spcPts val="0"/>
              </a:spcAft>
              <a:buClr>
                <a:srgbClr val="FF0000"/>
              </a:buClr>
              <a:buSzPct val="113686"/>
              <a:buFont typeface="Noto Sans Symbols"/>
              <a:buChar char="🡺"/>
            </a:pPr>
            <a:r>
              <a:rPr lang="fr-FR"/>
              <a:t> 50,0000 &gt; 48,750</a:t>
            </a:r>
            <a:endParaRPr/>
          </a:p>
          <a:p>
            <a:pPr indent="-285750" lvl="0" marL="285750" rtl="0" algn="l">
              <a:lnSpc>
                <a:spcPct val="90000"/>
              </a:lnSpc>
              <a:spcBef>
                <a:spcPts val="0"/>
              </a:spcBef>
              <a:spcAft>
                <a:spcPts val="0"/>
              </a:spcAft>
              <a:buClr>
                <a:srgbClr val="FF0000"/>
              </a:buClr>
              <a:buSzPct val="113686"/>
              <a:buFont typeface="Noto Sans Symbols"/>
              <a:buChar char="🡺"/>
            </a:pPr>
            <a:r>
              <a:rPr lang="fr-FR" u="sng">
                <a:solidFill>
                  <a:srgbClr val="FF0000"/>
                </a:solidFill>
              </a:rPr>
              <a:t>Les deux conjoints sont assimilés</a:t>
            </a:r>
            <a:endParaRPr/>
          </a:p>
          <a:p>
            <a:pPr indent="0" lvl="0" marL="0" rtl="0" algn="l">
              <a:lnSpc>
                <a:spcPct val="90000"/>
              </a:lnSpc>
              <a:spcBef>
                <a:spcPts val="0"/>
              </a:spcBef>
              <a:spcAft>
                <a:spcPts val="0"/>
              </a:spcAft>
              <a:buClr>
                <a:srgbClr val="FF0000"/>
              </a:buClr>
              <a:buSzPct val="113686"/>
              <a:buNone/>
            </a:pPr>
            <a:r>
              <a:t/>
            </a:r>
            <a:endParaRPr/>
          </a:p>
        </p:txBody>
      </p:sp>
      <p:sp>
        <p:nvSpPr>
          <p:cNvPr id="616" name="Google Shape;616;p61"/>
          <p:cNvSpPr txBox="1"/>
          <p:nvPr>
            <p:ph idx="11" type="ftr"/>
          </p:nvPr>
        </p:nvSpPr>
        <p:spPr>
          <a:xfrm>
            <a:off x="8760542" y="6354000"/>
            <a:ext cx="2597458"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617" name="Google Shape;617;p61"/>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6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1" name="Shape 621"/>
        <p:cNvGrpSpPr/>
        <p:nvPr/>
      </p:nvGrpSpPr>
      <p:grpSpPr>
        <a:xfrm>
          <a:off x="0" y="0"/>
          <a:ext cx="0" cy="0"/>
          <a:chOff x="0" y="0"/>
          <a:chExt cx="0" cy="0"/>
        </a:xfrm>
      </p:grpSpPr>
      <p:sp>
        <p:nvSpPr>
          <p:cNvPr id="622" name="Google Shape;622;p62"/>
          <p:cNvSpPr txBox="1"/>
          <p:nvPr>
            <p:ph type="title"/>
          </p:nvPr>
        </p:nvSpPr>
        <p:spPr>
          <a:xfrm>
            <a:off x="1847529" y="329900"/>
            <a:ext cx="10163734"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chemeClr val="dk1"/>
              </a:buClr>
              <a:buSzPts val="3733"/>
              <a:buFont typeface="Calibri"/>
              <a:buNone/>
            </a:pPr>
            <a:r>
              <a:rPr b="1" lang="fr-FR" sz="3733" u="sng"/>
              <a:t>11.ETABLISSEMENT DE L’INR : REGLE DES 75 % :</a:t>
            </a:r>
            <a:r>
              <a:rPr lang="fr-FR" sz="3600"/>
              <a:t>Exemples </a:t>
            </a:r>
            <a:br>
              <a:rPr lang="fr-FR" sz="3600"/>
            </a:br>
            <a:br>
              <a:rPr b="1" lang="fr-FR" sz="3733" u="sng">
                <a:solidFill>
                  <a:srgbClr val="C00000"/>
                </a:solidFill>
              </a:rPr>
            </a:br>
            <a:endParaRPr sz="3733">
              <a:solidFill>
                <a:srgbClr val="C00000"/>
              </a:solidFill>
            </a:endParaRPr>
          </a:p>
        </p:txBody>
      </p:sp>
      <p:sp>
        <p:nvSpPr>
          <p:cNvPr id="623" name="Google Shape;623;p62"/>
          <p:cNvSpPr txBox="1"/>
          <p:nvPr>
            <p:ph idx="1" type="body"/>
          </p:nvPr>
        </p:nvSpPr>
        <p:spPr>
          <a:xfrm>
            <a:off x="1340878" y="1417675"/>
            <a:ext cx="10163734" cy="4533507"/>
          </a:xfrm>
          <a:prstGeom prst="rect">
            <a:avLst/>
          </a:prstGeom>
          <a:noFill/>
          <a:ln>
            <a:noFill/>
          </a:ln>
        </p:spPr>
        <p:txBody>
          <a:bodyPr anchorCtr="0" anchor="t" bIns="45700" lIns="91425" spcFirstLastPara="1" rIns="91425" wrap="square" tIns="45700">
            <a:normAutofit fontScale="70000" lnSpcReduction="20000"/>
          </a:bodyPr>
          <a:lstStyle/>
          <a:p>
            <a:pPr indent="-156654" lvl="0" marL="0" rtl="0" algn="l">
              <a:lnSpc>
                <a:spcPct val="90000"/>
              </a:lnSpc>
              <a:spcBef>
                <a:spcPts val="0"/>
              </a:spcBef>
              <a:spcAft>
                <a:spcPts val="0"/>
              </a:spcAft>
              <a:buClr>
                <a:srgbClr val="FF0000"/>
              </a:buClr>
              <a:buSzPct val="125867"/>
              <a:buChar char="•"/>
            </a:pPr>
            <a:r>
              <a:rPr b="1" lang="fr-FR" u="sng"/>
              <a:t>Deuxième cas : les deux conjoints ont obtenu des revenus professionnels régularisables l’INR</a:t>
            </a:r>
            <a:endParaRPr/>
          </a:p>
          <a:p>
            <a:pPr indent="0" lvl="0" marL="0" rtl="0" algn="l">
              <a:lnSpc>
                <a:spcPct val="90000"/>
              </a:lnSpc>
              <a:spcBef>
                <a:spcPts val="0"/>
              </a:spcBef>
              <a:spcAft>
                <a:spcPts val="0"/>
              </a:spcAft>
              <a:buClr>
                <a:srgbClr val="FF0000"/>
              </a:buClr>
              <a:buSzPct val="125867"/>
              <a:buNone/>
            </a:pPr>
            <a:r>
              <a:t/>
            </a:r>
            <a:endParaRPr b="1"/>
          </a:p>
          <a:p>
            <a:pPr indent="-285750" lvl="0" marL="285750" rtl="0" algn="l">
              <a:lnSpc>
                <a:spcPct val="90000"/>
              </a:lnSpc>
              <a:spcBef>
                <a:spcPts val="0"/>
              </a:spcBef>
              <a:spcAft>
                <a:spcPts val="0"/>
              </a:spcAft>
              <a:buClr>
                <a:srgbClr val="FF0000"/>
              </a:buClr>
              <a:buSzPct val="125867"/>
              <a:buFont typeface="Noto Sans Symbols"/>
              <a:buChar char="⮚"/>
            </a:pPr>
            <a:r>
              <a:rPr b="1" lang="fr-FR"/>
              <a:t>Exemple 1</a:t>
            </a:r>
            <a:endParaRPr/>
          </a:p>
          <a:p>
            <a:pPr indent="-129095" lvl="4" marL="2114550" rtl="0" algn="l">
              <a:lnSpc>
                <a:spcPct val="90000"/>
              </a:lnSpc>
              <a:spcBef>
                <a:spcPts val="0"/>
              </a:spcBef>
              <a:spcAft>
                <a:spcPts val="0"/>
              </a:spcAft>
              <a:buClr>
                <a:srgbClr val="FF0000"/>
              </a:buClr>
              <a:buSzPct val="195793"/>
              <a:buFont typeface="Noto Sans Symbols"/>
              <a:buNone/>
            </a:pPr>
            <a:r>
              <a:t/>
            </a:r>
            <a:endParaRPr b="1"/>
          </a:p>
          <a:p>
            <a:pPr indent="-156654" lvl="0" marL="0" rtl="0" algn="l">
              <a:lnSpc>
                <a:spcPct val="90000"/>
              </a:lnSpc>
              <a:spcBef>
                <a:spcPts val="0"/>
              </a:spcBef>
              <a:spcAft>
                <a:spcPts val="0"/>
              </a:spcAft>
              <a:buClr>
                <a:srgbClr val="FF0000"/>
              </a:buClr>
              <a:buSzPct val="125867"/>
              <a:buChar char="•"/>
            </a:pPr>
            <a:r>
              <a:rPr lang="fr-FR" u="sng"/>
              <a:t>Monsieur et Madame Maupassant, résidents de France ont recueilli au cours de l’année 2020 les revenus suivants </a:t>
            </a:r>
            <a:r>
              <a:rPr lang="fr-FR"/>
              <a:t>:</a:t>
            </a:r>
            <a:endParaRPr/>
          </a:p>
          <a:p>
            <a:pPr indent="-285750" lvl="0" marL="285750" rtl="0" algn="l">
              <a:lnSpc>
                <a:spcPct val="90000"/>
              </a:lnSpc>
              <a:spcBef>
                <a:spcPts val="0"/>
              </a:spcBef>
              <a:spcAft>
                <a:spcPts val="0"/>
              </a:spcAft>
              <a:buClr>
                <a:srgbClr val="FF0000"/>
              </a:buClr>
              <a:buSzPct val="125867"/>
              <a:buFont typeface="Noto Sans Symbols"/>
              <a:buChar char="▪"/>
            </a:pPr>
            <a:r>
              <a:rPr lang="fr-FR"/>
              <a:t>Monsieur : rémunération relative à l’activité exercée auprès d’une entreprise privée située en Belgique (hors zones frontalières) durant toute l’année 2020 : 20 000 € (imposable en Belgique)</a:t>
            </a:r>
            <a:endParaRPr/>
          </a:p>
          <a:p>
            <a:pPr indent="-285750" lvl="0" marL="285750" rtl="0" algn="l">
              <a:lnSpc>
                <a:spcPct val="90000"/>
              </a:lnSpc>
              <a:spcBef>
                <a:spcPts val="0"/>
              </a:spcBef>
              <a:spcAft>
                <a:spcPts val="0"/>
              </a:spcAft>
              <a:buClr>
                <a:srgbClr val="FF0000"/>
              </a:buClr>
              <a:buSzPct val="125867"/>
              <a:buFont typeface="Noto Sans Symbols"/>
              <a:buChar char="▪"/>
            </a:pPr>
            <a:r>
              <a:rPr lang="fr-FR"/>
              <a:t>Madame : rémunération relative à l’activité exercée auprès d’une entreprise privée située en Belgique (hors zone frontalière) du 1</a:t>
            </a:r>
            <a:r>
              <a:rPr baseline="30000" lang="fr-FR"/>
              <a:t>er</a:t>
            </a:r>
            <a:r>
              <a:rPr lang="fr-FR"/>
              <a:t> janvier 2000 20 au 30 juin 2020 : 12 500 € (imposable en Belgique )</a:t>
            </a:r>
            <a:endParaRPr/>
          </a:p>
          <a:p>
            <a:pPr indent="-285750" lvl="0" marL="285750" rtl="0" algn="l">
              <a:lnSpc>
                <a:spcPct val="90000"/>
              </a:lnSpc>
              <a:spcBef>
                <a:spcPts val="0"/>
              </a:spcBef>
              <a:spcAft>
                <a:spcPts val="0"/>
              </a:spcAft>
              <a:buClr>
                <a:srgbClr val="FF0000"/>
              </a:buClr>
              <a:buSzPct val="125867"/>
              <a:buFont typeface="Noto Sans Symbols"/>
              <a:buChar char="▪"/>
            </a:pPr>
            <a:r>
              <a:rPr lang="fr-FR"/>
              <a:t>Madame : rémunération relative à l’activité exercée auprès d’une entreprise privée située en France du 1</a:t>
            </a:r>
            <a:r>
              <a:rPr baseline="30000" lang="fr-FR"/>
              <a:t>er</a:t>
            </a:r>
            <a:r>
              <a:rPr lang="fr-FR"/>
              <a:t> juillet 2000 20 au 31 décembre 2020 : 10 000 € (revenus d’origine étrangère)</a:t>
            </a:r>
            <a:endParaRPr/>
          </a:p>
          <a:p>
            <a:pPr indent="0" lvl="0" marL="0" rtl="0" algn="l">
              <a:lnSpc>
                <a:spcPct val="90000"/>
              </a:lnSpc>
              <a:spcBef>
                <a:spcPts val="0"/>
              </a:spcBef>
              <a:spcAft>
                <a:spcPts val="0"/>
              </a:spcAft>
              <a:buClr>
                <a:srgbClr val="FF0000"/>
              </a:buClr>
              <a:buSzPct val="125867"/>
              <a:buNone/>
            </a:pPr>
            <a:r>
              <a:rPr lang="fr-FR"/>
              <a:t>Les deux conjoints ont recueilli des revenus professionnels imposables régularisables à l’INR. La règle des 75 % doit être examinée pour l’ensemble.</a:t>
            </a:r>
            <a:endParaRPr/>
          </a:p>
          <a:p>
            <a:pPr indent="-285750" lvl="0" marL="285750" rtl="0" algn="l">
              <a:lnSpc>
                <a:spcPct val="90000"/>
              </a:lnSpc>
              <a:spcBef>
                <a:spcPts val="0"/>
              </a:spcBef>
              <a:spcAft>
                <a:spcPts val="0"/>
              </a:spcAft>
              <a:buClr>
                <a:srgbClr val="FF0000"/>
              </a:buClr>
              <a:buSzPct val="125867"/>
              <a:buFont typeface="Noto Sans Symbols"/>
              <a:buChar char="🡺"/>
            </a:pPr>
            <a:r>
              <a:rPr lang="fr-FR"/>
              <a:t>Revenus régularisables à l’INR  : 20 000 € + 12 500 € = 32 500 € soumis à l‘INR</a:t>
            </a:r>
            <a:endParaRPr/>
          </a:p>
          <a:p>
            <a:pPr indent="-285750" lvl="0" marL="285750" rtl="0" algn="l">
              <a:lnSpc>
                <a:spcPct val="90000"/>
              </a:lnSpc>
              <a:spcBef>
                <a:spcPts val="0"/>
              </a:spcBef>
              <a:spcAft>
                <a:spcPts val="0"/>
              </a:spcAft>
              <a:buClr>
                <a:srgbClr val="FF0000"/>
              </a:buClr>
              <a:buSzPct val="125867"/>
              <a:buFont typeface="Noto Sans Symbols"/>
              <a:buChar char="🡺"/>
            </a:pPr>
            <a:r>
              <a:rPr lang="fr-FR"/>
              <a:t> 75 % x total des revenus= 75% x   42 500 = 31 875 €</a:t>
            </a:r>
            <a:endParaRPr/>
          </a:p>
          <a:p>
            <a:pPr indent="-285750" lvl="0" marL="285750" rtl="0" algn="l">
              <a:lnSpc>
                <a:spcPct val="90000"/>
              </a:lnSpc>
              <a:spcBef>
                <a:spcPts val="0"/>
              </a:spcBef>
              <a:spcAft>
                <a:spcPts val="0"/>
              </a:spcAft>
              <a:buClr>
                <a:srgbClr val="FF0000"/>
              </a:buClr>
              <a:buSzPct val="125867"/>
              <a:buFont typeface="Noto Sans Symbols"/>
              <a:buChar char="🡺"/>
            </a:pPr>
            <a:r>
              <a:rPr lang="fr-FR" u="sng">
                <a:solidFill>
                  <a:srgbClr val="FF0000"/>
                </a:solidFill>
              </a:rPr>
              <a:t>Les deux conjoints sont assimilés, même si la règle des 75 % ne se vérifie pas dans le chef de Madame prise isolément</a:t>
            </a:r>
            <a:endParaRPr/>
          </a:p>
          <a:p>
            <a:pPr indent="0" lvl="0" marL="0" rtl="0" algn="l">
              <a:lnSpc>
                <a:spcPct val="90000"/>
              </a:lnSpc>
              <a:spcBef>
                <a:spcPts val="0"/>
              </a:spcBef>
              <a:spcAft>
                <a:spcPts val="0"/>
              </a:spcAft>
              <a:buClr>
                <a:srgbClr val="FF0000"/>
              </a:buClr>
              <a:buSzPct val="125867"/>
              <a:buNone/>
            </a:pPr>
            <a:r>
              <a:t/>
            </a:r>
            <a:endParaRPr/>
          </a:p>
        </p:txBody>
      </p:sp>
      <p:sp>
        <p:nvSpPr>
          <p:cNvPr id="624" name="Google Shape;624;p62"/>
          <p:cNvSpPr txBox="1"/>
          <p:nvPr>
            <p:ph idx="11" type="ftr"/>
          </p:nvPr>
        </p:nvSpPr>
        <p:spPr>
          <a:xfrm>
            <a:off x="9350477" y="6354000"/>
            <a:ext cx="2007523"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625" name="Google Shape;625;p62"/>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4" name="Shape 134"/>
        <p:cNvGrpSpPr/>
        <p:nvPr/>
      </p:nvGrpSpPr>
      <p:grpSpPr>
        <a:xfrm>
          <a:off x="0" y="0"/>
          <a:ext cx="0" cy="0"/>
          <a:chOff x="0" y="0"/>
          <a:chExt cx="0" cy="0"/>
        </a:xfrm>
      </p:grpSpPr>
      <p:sp>
        <p:nvSpPr>
          <p:cNvPr id="135" name="Google Shape;135;p7"/>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177800" rtl="0" algn="ctr">
              <a:lnSpc>
                <a:spcPct val="90000"/>
              </a:lnSpc>
              <a:spcBef>
                <a:spcPts val="0"/>
              </a:spcBef>
              <a:spcAft>
                <a:spcPts val="0"/>
              </a:spcAft>
              <a:buClr>
                <a:srgbClr val="0070C0"/>
              </a:buClr>
              <a:buSzPts val="2880"/>
              <a:buFont typeface="Arial"/>
              <a:buNone/>
            </a:pPr>
            <a:r>
              <a:rPr b="1" lang="fr-FR" sz="2880">
                <a:solidFill>
                  <a:srgbClr val="0070C0"/>
                </a:solidFill>
              </a:rPr>
              <a:t>RÉGIME FISCAL APPLICABLE AUX DIVERSES CATÉGORIES DE REVENUS ( ARTICLES 6 À 22)</a:t>
            </a:r>
            <a:endParaRPr b="1" sz="2880">
              <a:solidFill>
                <a:srgbClr val="0070C0"/>
              </a:solidFill>
            </a:endParaRPr>
          </a:p>
        </p:txBody>
      </p:sp>
      <p:sp>
        <p:nvSpPr>
          <p:cNvPr id="136" name="Google Shape;136;p7"/>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77500" lnSpcReduction="20000"/>
          </a:bodyPr>
          <a:lstStyle/>
          <a:p>
            <a:pPr indent="-285750" lvl="0" marL="285750" rtl="0" algn="l">
              <a:lnSpc>
                <a:spcPct val="90000"/>
              </a:lnSpc>
              <a:spcBef>
                <a:spcPts val="0"/>
              </a:spcBef>
              <a:spcAft>
                <a:spcPts val="0"/>
              </a:spcAft>
              <a:buClr>
                <a:srgbClr val="FF0000"/>
              </a:buClr>
              <a:buSzPct val="82949"/>
              <a:buFont typeface="Noto Sans Symbols"/>
              <a:buChar char="⮚"/>
            </a:pPr>
            <a:r>
              <a:rPr b="1" lang="fr-FR">
                <a:solidFill>
                  <a:srgbClr val="FF0000"/>
                </a:solidFill>
              </a:rPr>
              <a:t>Revenus immobiliers  : </a:t>
            </a:r>
            <a:r>
              <a:rPr lang="fr-FR"/>
              <a:t>La règle générale consiste à accorder le pouvoir d'imposition à l'État où les biens immobiliers sont situés. La notion de biens immobiliers est définie par référence au droit civil de l'État de situation. Elle comprend en tout cas l'usufruit de biens immobiliers, le cheptel d'exploitation agricole ou le droit à des redevances dites immobilières. Les revenus visés sont ceux qui sont tirés de l'exploitation directe, de la location ou de la concession de l'exploitation de ressources naturelles.</a:t>
            </a:r>
            <a:endParaRPr/>
          </a:p>
          <a:p>
            <a:pPr indent="-285750" lvl="0" marL="285750" rtl="0" algn="l">
              <a:lnSpc>
                <a:spcPct val="90000"/>
              </a:lnSpc>
              <a:spcBef>
                <a:spcPts val="360"/>
              </a:spcBef>
              <a:spcAft>
                <a:spcPts val="0"/>
              </a:spcAft>
              <a:buClr>
                <a:srgbClr val="FF0000"/>
              </a:buClr>
              <a:buSzPct val="82949"/>
              <a:buFont typeface="Noto Sans Symbols"/>
              <a:buChar char="⮚"/>
            </a:pPr>
            <a:r>
              <a:rPr b="1" lang="fr-FR">
                <a:solidFill>
                  <a:srgbClr val="FF0000"/>
                </a:solidFill>
              </a:rPr>
              <a:t>Bénéfices des entreprises : </a:t>
            </a:r>
            <a:r>
              <a:rPr lang="fr-FR"/>
              <a:t>Les bénéfices des entreprises sont imposables dans l'État de résidence de l'entreprise, sauf si l'entreprise exerce son activité dans l'autre État par l'intermédiaire d'un établissement stable y situé. En ce cas, le pouvoir d'imposition des bénéfices imputables à cet établissement stable est dévolu à cet autre État. En Belgique, les bénéfices de tels établissements sont imposables suivant les dispositions du droit commun, c'est-à-dire à l'I.N.R./P.P. ou à l'I.N.R./Soc</a:t>
            </a:r>
            <a:endParaRPr/>
          </a:p>
          <a:p>
            <a:pPr indent="0" lvl="1" marL="742950" rtl="0" algn="l">
              <a:lnSpc>
                <a:spcPct val="90000"/>
              </a:lnSpc>
              <a:spcBef>
                <a:spcPts val="360"/>
              </a:spcBef>
              <a:spcAft>
                <a:spcPts val="0"/>
              </a:spcAft>
              <a:buClr>
                <a:schemeClr val="dk1"/>
              </a:buClr>
              <a:buSzPct val="96774"/>
              <a:buNone/>
            </a:pPr>
            <a:r>
              <a:rPr lang="fr-FR"/>
              <a:t>! Les bénéfices des entreprises de navigation maritime ou aérienne échappent en général à ces principes et sont imposés dans l'État où le siège de direction effective est situé, même si l'entreprise possède un établissement stable dans l'autre État</a:t>
            </a:r>
            <a:endParaRPr/>
          </a:p>
          <a:p>
            <a:pPr indent="-171450" lvl="1" marL="1028700" rtl="0" algn="l">
              <a:lnSpc>
                <a:spcPct val="90000"/>
              </a:lnSpc>
              <a:spcBef>
                <a:spcPts val="360"/>
              </a:spcBef>
              <a:spcAft>
                <a:spcPts val="0"/>
              </a:spcAft>
              <a:buClr>
                <a:schemeClr val="dk1"/>
              </a:buClr>
              <a:buSzPct val="96774"/>
              <a:buFont typeface="Noto Sans Symbols"/>
              <a:buNone/>
            </a:pPr>
            <a:r>
              <a:t/>
            </a:r>
            <a:endParaRPr/>
          </a:p>
          <a:p>
            <a:pPr indent="0" lvl="0" marL="0" rtl="0" algn="l">
              <a:lnSpc>
                <a:spcPct val="90000"/>
              </a:lnSpc>
              <a:spcBef>
                <a:spcPts val="360"/>
              </a:spcBef>
              <a:spcAft>
                <a:spcPts val="0"/>
              </a:spcAft>
              <a:buClr>
                <a:schemeClr val="dk1"/>
              </a:buClr>
              <a:buSzPct val="82949"/>
              <a:buNone/>
            </a:pPr>
            <a:r>
              <a:t/>
            </a:r>
            <a:endParaRPr/>
          </a:p>
        </p:txBody>
      </p:sp>
      <p:sp>
        <p:nvSpPr>
          <p:cNvPr id="137" name="Google Shape;137;p7"/>
          <p:cNvSpPr txBox="1"/>
          <p:nvPr>
            <p:ph idx="11" type="ftr"/>
          </p:nvPr>
        </p:nvSpPr>
        <p:spPr>
          <a:xfrm>
            <a:off x="10342800" y="6354000"/>
            <a:ext cx="1015200"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138" name="Google Shape;138;p7"/>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7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29" name="Shape 629"/>
        <p:cNvGrpSpPr/>
        <p:nvPr/>
      </p:nvGrpSpPr>
      <p:grpSpPr>
        <a:xfrm>
          <a:off x="0" y="0"/>
          <a:ext cx="0" cy="0"/>
          <a:chOff x="0" y="0"/>
          <a:chExt cx="0" cy="0"/>
        </a:xfrm>
      </p:grpSpPr>
      <p:sp>
        <p:nvSpPr>
          <p:cNvPr id="630" name="Google Shape;630;p63"/>
          <p:cNvSpPr txBox="1"/>
          <p:nvPr>
            <p:ph type="title"/>
          </p:nvPr>
        </p:nvSpPr>
        <p:spPr>
          <a:xfrm>
            <a:off x="1847529" y="329900"/>
            <a:ext cx="10163734"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chemeClr val="dk1"/>
              </a:buClr>
              <a:buSzPts val="3733"/>
              <a:buFont typeface="Calibri"/>
              <a:buNone/>
            </a:pPr>
            <a:r>
              <a:rPr b="1" lang="fr-FR" sz="3733" u="sng"/>
              <a:t>11.ETABLISSEMENT DE L’INR : REGLE DES 75 % :</a:t>
            </a:r>
            <a:r>
              <a:rPr lang="fr-FR" sz="3600"/>
              <a:t>Exemples </a:t>
            </a:r>
            <a:br>
              <a:rPr lang="fr-FR" sz="3600"/>
            </a:br>
            <a:br>
              <a:rPr b="1" lang="fr-FR" sz="3733" u="sng">
                <a:solidFill>
                  <a:srgbClr val="C00000"/>
                </a:solidFill>
              </a:rPr>
            </a:br>
            <a:endParaRPr sz="3733">
              <a:solidFill>
                <a:srgbClr val="C00000"/>
              </a:solidFill>
            </a:endParaRPr>
          </a:p>
        </p:txBody>
      </p:sp>
      <p:sp>
        <p:nvSpPr>
          <p:cNvPr id="631" name="Google Shape;631;p63"/>
          <p:cNvSpPr txBox="1"/>
          <p:nvPr>
            <p:ph idx="1" type="body"/>
          </p:nvPr>
        </p:nvSpPr>
        <p:spPr>
          <a:xfrm>
            <a:off x="1340878" y="1417675"/>
            <a:ext cx="10163734" cy="4533507"/>
          </a:xfrm>
          <a:prstGeom prst="rect">
            <a:avLst/>
          </a:prstGeom>
          <a:noFill/>
          <a:ln>
            <a:noFill/>
          </a:ln>
        </p:spPr>
        <p:txBody>
          <a:bodyPr anchorCtr="0" anchor="t" bIns="45700" lIns="91425" spcFirstLastPara="1" rIns="91425" wrap="square" tIns="45700">
            <a:normAutofit fontScale="85000" lnSpcReduction="20000"/>
          </a:bodyPr>
          <a:lstStyle/>
          <a:p>
            <a:pPr indent="-156654" lvl="0" marL="0" rtl="0" algn="l">
              <a:lnSpc>
                <a:spcPct val="90000"/>
              </a:lnSpc>
              <a:spcBef>
                <a:spcPts val="0"/>
              </a:spcBef>
              <a:spcAft>
                <a:spcPts val="0"/>
              </a:spcAft>
              <a:buClr>
                <a:srgbClr val="FF0000"/>
              </a:buClr>
              <a:buSzPct val="103655"/>
              <a:buChar char="•"/>
            </a:pPr>
            <a:r>
              <a:rPr b="1" lang="fr-FR" u="sng"/>
              <a:t>Deuxième cas : les deux conjoints ont obtenu des revenus professionnels régularisables l’INR</a:t>
            </a:r>
            <a:endParaRPr/>
          </a:p>
          <a:p>
            <a:pPr indent="0" lvl="0" marL="0" rtl="0" algn="l">
              <a:lnSpc>
                <a:spcPct val="90000"/>
              </a:lnSpc>
              <a:spcBef>
                <a:spcPts val="0"/>
              </a:spcBef>
              <a:spcAft>
                <a:spcPts val="0"/>
              </a:spcAft>
              <a:buClr>
                <a:srgbClr val="FF0000"/>
              </a:buClr>
              <a:buSzPct val="103655"/>
              <a:buNone/>
            </a:pPr>
            <a:r>
              <a:t/>
            </a:r>
            <a:endParaRPr b="1"/>
          </a:p>
          <a:p>
            <a:pPr indent="-285750" lvl="0" marL="285750" rtl="0" algn="l">
              <a:lnSpc>
                <a:spcPct val="90000"/>
              </a:lnSpc>
              <a:spcBef>
                <a:spcPts val="0"/>
              </a:spcBef>
              <a:spcAft>
                <a:spcPts val="0"/>
              </a:spcAft>
              <a:buClr>
                <a:srgbClr val="FF0000"/>
              </a:buClr>
              <a:buSzPct val="103655"/>
              <a:buFont typeface="Noto Sans Symbols"/>
              <a:buChar char="⮚"/>
            </a:pPr>
            <a:r>
              <a:rPr b="1" lang="fr-FR"/>
              <a:t>Exemple 2</a:t>
            </a:r>
            <a:endParaRPr/>
          </a:p>
          <a:p>
            <a:pPr indent="-129095" lvl="4" marL="2114550" rtl="0" algn="l">
              <a:lnSpc>
                <a:spcPct val="90000"/>
              </a:lnSpc>
              <a:spcBef>
                <a:spcPts val="0"/>
              </a:spcBef>
              <a:spcAft>
                <a:spcPts val="0"/>
              </a:spcAft>
              <a:buClr>
                <a:srgbClr val="FF0000"/>
              </a:buClr>
              <a:buSzPct val="161241"/>
              <a:buFont typeface="Noto Sans Symbols"/>
              <a:buNone/>
            </a:pPr>
            <a:r>
              <a:t/>
            </a:r>
            <a:endParaRPr b="1"/>
          </a:p>
          <a:p>
            <a:pPr indent="-156654" lvl="0" marL="0" rtl="0" algn="l">
              <a:lnSpc>
                <a:spcPct val="90000"/>
              </a:lnSpc>
              <a:spcBef>
                <a:spcPts val="0"/>
              </a:spcBef>
              <a:spcAft>
                <a:spcPts val="0"/>
              </a:spcAft>
              <a:buClr>
                <a:srgbClr val="FF0000"/>
              </a:buClr>
              <a:buSzPct val="103655"/>
              <a:buChar char="•"/>
            </a:pPr>
            <a:r>
              <a:rPr lang="fr-FR" u="sng"/>
              <a:t>Monsieur et Madame Van Gogh, résidents des Pays-Bas ont recueilli au cours de l’année 2020 les revenus suivants </a:t>
            </a:r>
            <a:r>
              <a:rPr lang="fr-FR"/>
              <a:t>:</a:t>
            </a:r>
            <a:endParaRPr/>
          </a:p>
          <a:p>
            <a:pPr indent="-285750" lvl="0" marL="285750" rtl="0" algn="l">
              <a:lnSpc>
                <a:spcPct val="90000"/>
              </a:lnSpc>
              <a:spcBef>
                <a:spcPts val="0"/>
              </a:spcBef>
              <a:spcAft>
                <a:spcPts val="0"/>
              </a:spcAft>
              <a:buClr>
                <a:srgbClr val="FF0000"/>
              </a:buClr>
              <a:buSzPct val="103655"/>
              <a:buFont typeface="Noto Sans Symbols"/>
              <a:buChar char="▪"/>
            </a:pPr>
            <a:r>
              <a:rPr lang="fr-FR"/>
              <a:t>Monsieur : pension du secteur public belge : 26 250 € (imposable en Belgique)</a:t>
            </a:r>
            <a:endParaRPr/>
          </a:p>
          <a:p>
            <a:pPr indent="-285750" lvl="0" marL="285750" rtl="0" algn="l">
              <a:lnSpc>
                <a:spcPct val="90000"/>
              </a:lnSpc>
              <a:spcBef>
                <a:spcPts val="0"/>
              </a:spcBef>
              <a:spcAft>
                <a:spcPts val="0"/>
              </a:spcAft>
              <a:buClr>
                <a:srgbClr val="FF0000"/>
              </a:buClr>
              <a:buSzPct val="103655"/>
              <a:buFont typeface="Noto Sans Symbols"/>
              <a:buChar char="▪"/>
            </a:pPr>
            <a:r>
              <a:rPr lang="fr-FR"/>
              <a:t>Madame : pension du secteur public belge 3750 € (imposable en Belgique)</a:t>
            </a:r>
            <a:endParaRPr/>
          </a:p>
          <a:p>
            <a:pPr indent="-285750" lvl="0" marL="285750" rtl="0" algn="l">
              <a:lnSpc>
                <a:spcPct val="90000"/>
              </a:lnSpc>
              <a:spcBef>
                <a:spcPts val="0"/>
              </a:spcBef>
              <a:spcAft>
                <a:spcPts val="0"/>
              </a:spcAft>
              <a:buClr>
                <a:srgbClr val="FF0000"/>
              </a:buClr>
              <a:buSzPct val="103655"/>
              <a:buFont typeface="Noto Sans Symbols"/>
              <a:buChar char="▪"/>
            </a:pPr>
            <a:r>
              <a:rPr lang="fr-FR"/>
              <a:t>Madame : pensions du secteur privé belge : 14 500 € (exonérée par convention)</a:t>
            </a:r>
            <a:endParaRPr/>
          </a:p>
          <a:p>
            <a:pPr indent="-156654" lvl="0" marL="0" rtl="0" algn="l">
              <a:lnSpc>
                <a:spcPct val="90000"/>
              </a:lnSpc>
              <a:spcBef>
                <a:spcPts val="0"/>
              </a:spcBef>
              <a:spcAft>
                <a:spcPts val="0"/>
              </a:spcAft>
              <a:buClr>
                <a:srgbClr val="FF0000"/>
              </a:buClr>
              <a:buSzPct val="103655"/>
              <a:buChar char="•"/>
            </a:pPr>
            <a:r>
              <a:rPr lang="fr-FR"/>
              <a:t>Les deux conjoints ont recueilli des revenus professionnels imposables régularisables à l’INR. La règle des 75 % doit être examinée pour l’ensemble.</a:t>
            </a:r>
            <a:endParaRPr/>
          </a:p>
          <a:p>
            <a:pPr indent="-285750" lvl="0" marL="285750" rtl="0" algn="l">
              <a:lnSpc>
                <a:spcPct val="90000"/>
              </a:lnSpc>
              <a:spcBef>
                <a:spcPts val="0"/>
              </a:spcBef>
              <a:spcAft>
                <a:spcPts val="0"/>
              </a:spcAft>
              <a:buClr>
                <a:srgbClr val="FF0000"/>
              </a:buClr>
              <a:buSzPct val="103655"/>
              <a:buFont typeface="Noto Sans Symbols"/>
              <a:buChar char="🡺"/>
            </a:pPr>
            <a:r>
              <a:rPr lang="fr-FR"/>
              <a:t>Revenus régularisables à l’INR  : 26 250 € + 3 750 € = 30 000 € soumis à l’INR</a:t>
            </a:r>
            <a:endParaRPr/>
          </a:p>
          <a:p>
            <a:pPr indent="-285750" lvl="0" marL="285750" rtl="0" algn="l">
              <a:lnSpc>
                <a:spcPct val="90000"/>
              </a:lnSpc>
              <a:spcBef>
                <a:spcPts val="0"/>
              </a:spcBef>
              <a:spcAft>
                <a:spcPts val="0"/>
              </a:spcAft>
              <a:buClr>
                <a:srgbClr val="FF0000"/>
              </a:buClr>
              <a:buSzPct val="103655"/>
              <a:buFont typeface="Noto Sans Symbols"/>
              <a:buChar char="🡺"/>
            </a:pPr>
            <a:r>
              <a:rPr lang="fr-FR"/>
              <a:t> 75 % x total des revenus= 75% x   44 500 = 33 375 €</a:t>
            </a:r>
            <a:endParaRPr/>
          </a:p>
          <a:p>
            <a:pPr indent="-285750" lvl="0" marL="285750" rtl="0" algn="l">
              <a:lnSpc>
                <a:spcPct val="90000"/>
              </a:lnSpc>
              <a:spcBef>
                <a:spcPts val="0"/>
              </a:spcBef>
              <a:spcAft>
                <a:spcPts val="0"/>
              </a:spcAft>
              <a:buClr>
                <a:srgbClr val="FF0000"/>
              </a:buClr>
              <a:buSzPct val="103655"/>
              <a:buFont typeface="Noto Sans Symbols"/>
              <a:buChar char="🡺"/>
            </a:pPr>
            <a:r>
              <a:rPr lang="fr-FR" u="sng">
                <a:solidFill>
                  <a:srgbClr val="FF0000"/>
                </a:solidFill>
              </a:rPr>
              <a:t>Pas d’assimilation (même si la règle des 75 % se vérifie dans le chef de Monsieur)</a:t>
            </a:r>
            <a:endParaRPr/>
          </a:p>
          <a:p>
            <a:pPr indent="0" lvl="0" marL="0" rtl="0" algn="l">
              <a:lnSpc>
                <a:spcPct val="90000"/>
              </a:lnSpc>
              <a:spcBef>
                <a:spcPts val="0"/>
              </a:spcBef>
              <a:spcAft>
                <a:spcPts val="0"/>
              </a:spcAft>
              <a:buClr>
                <a:srgbClr val="FF0000"/>
              </a:buClr>
              <a:buSzPct val="103655"/>
              <a:buNone/>
            </a:pPr>
            <a:r>
              <a:t/>
            </a:r>
            <a:endParaRPr/>
          </a:p>
        </p:txBody>
      </p:sp>
      <p:sp>
        <p:nvSpPr>
          <p:cNvPr id="632" name="Google Shape;632;p63"/>
          <p:cNvSpPr txBox="1"/>
          <p:nvPr>
            <p:ph idx="11" type="ftr"/>
          </p:nvPr>
        </p:nvSpPr>
        <p:spPr>
          <a:xfrm>
            <a:off x="9232490" y="6354000"/>
            <a:ext cx="2125510"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633" name="Google Shape;633;p63"/>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7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7" name="Shape 637"/>
        <p:cNvGrpSpPr/>
        <p:nvPr/>
      </p:nvGrpSpPr>
      <p:grpSpPr>
        <a:xfrm>
          <a:off x="0" y="0"/>
          <a:ext cx="0" cy="0"/>
          <a:chOff x="0" y="0"/>
          <a:chExt cx="0" cy="0"/>
        </a:xfrm>
      </p:grpSpPr>
      <p:sp>
        <p:nvSpPr>
          <p:cNvPr id="638" name="Google Shape;638;p64"/>
          <p:cNvSpPr txBox="1"/>
          <p:nvPr>
            <p:ph type="title"/>
          </p:nvPr>
        </p:nvSpPr>
        <p:spPr>
          <a:xfrm>
            <a:off x="1775521" y="329900"/>
            <a:ext cx="10235742"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11.ETABLISSEMENT DE L’INR </a:t>
            </a:r>
            <a:br>
              <a:rPr b="1" lang="fr-FR" sz="3733" u="sng">
                <a:solidFill>
                  <a:srgbClr val="C00000"/>
                </a:solidFill>
              </a:rPr>
            </a:br>
            <a:endParaRPr sz="3733">
              <a:solidFill>
                <a:srgbClr val="C00000"/>
              </a:solidFill>
            </a:endParaRPr>
          </a:p>
        </p:txBody>
      </p:sp>
      <p:sp>
        <p:nvSpPr>
          <p:cNvPr id="639" name="Google Shape;639;p64"/>
          <p:cNvSpPr txBox="1"/>
          <p:nvPr>
            <p:ph idx="1" type="body"/>
          </p:nvPr>
        </p:nvSpPr>
        <p:spPr>
          <a:xfrm>
            <a:off x="1667508" y="1417675"/>
            <a:ext cx="9837104" cy="453350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FF0000"/>
              </a:buClr>
              <a:buSzPts val="2267"/>
              <a:buNone/>
            </a:pPr>
            <a:r>
              <a:rPr b="1" lang="fr-FR" sz="2267">
                <a:solidFill>
                  <a:srgbClr val="FF0000"/>
                </a:solidFill>
              </a:rPr>
              <a:t>Habitants du royaume, résidents de la France</a:t>
            </a:r>
            <a:endParaRPr/>
          </a:p>
          <a:p>
            <a:pPr indent="-342900" lvl="0" marL="342900" rtl="0" algn="l">
              <a:lnSpc>
                <a:spcPct val="90000"/>
              </a:lnSpc>
              <a:spcBef>
                <a:spcPts val="453"/>
              </a:spcBef>
              <a:spcAft>
                <a:spcPts val="0"/>
              </a:spcAft>
              <a:buClr>
                <a:schemeClr val="dk1"/>
              </a:buClr>
              <a:buSzPts val="2267"/>
              <a:buFont typeface="Noto Sans Symbols"/>
              <a:buChar char="⮚"/>
            </a:pPr>
            <a:r>
              <a:rPr lang="fr-FR" sz="2267"/>
              <a:t>Conformément aux dispositions de l’avenant, les déductions personnelles abattement et réduction d’impôt en fonction de la situation familiale ou de leurs charges de famille qui sont accordées aux personnes non résidentes réduites au prorata de leurs rémunérations de travailleurs des bénéfices et des profits imposables en Belgique par rapport au total de leurs revenus professionnels</a:t>
            </a:r>
            <a:endParaRPr/>
          </a:p>
          <a:p>
            <a:pPr indent="-342900" lvl="0" marL="342900" rtl="0" algn="l">
              <a:lnSpc>
                <a:spcPct val="90000"/>
              </a:lnSpc>
              <a:spcBef>
                <a:spcPts val="453"/>
              </a:spcBef>
              <a:spcAft>
                <a:spcPts val="0"/>
              </a:spcAft>
              <a:buClr>
                <a:schemeClr val="dk1"/>
              </a:buClr>
              <a:buSzPts val="2267"/>
              <a:buFont typeface="Noto Sans Symbols"/>
              <a:buChar char="⮚"/>
            </a:pPr>
            <a:r>
              <a:rPr lang="fr-FR" sz="2267"/>
              <a:t>Au numérateur : revenus professionnels nets d’origines belges qui sont visées ci-avant</a:t>
            </a:r>
            <a:endParaRPr/>
          </a:p>
          <a:p>
            <a:pPr indent="-342900" lvl="0" marL="342900" rtl="0" algn="l">
              <a:lnSpc>
                <a:spcPct val="90000"/>
              </a:lnSpc>
              <a:spcBef>
                <a:spcPts val="453"/>
              </a:spcBef>
              <a:spcAft>
                <a:spcPts val="0"/>
              </a:spcAft>
              <a:buClr>
                <a:schemeClr val="dk1"/>
              </a:buClr>
              <a:buSzPts val="2267"/>
              <a:buFont typeface="Noto Sans Symbols"/>
              <a:buChar char="⮚"/>
            </a:pPr>
            <a:r>
              <a:rPr lang="fr-FR" sz="2267"/>
              <a:t>Au dénominateur : tous les revenus professionnels mettent régularisables  à l’INR/pp + les revenus professionnels nets d’origine étrangère + revenus professionnels exonérés par convention</a:t>
            </a:r>
            <a:endParaRPr/>
          </a:p>
        </p:txBody>
      </p:sp>
      <p:sp>
        <p:nvSpPr>
          <p:cNvPr id="640" name="Google Shape;640;p64"/>
          <p:cNvSpPr txBox="1"/>
          <p:nvPr>
            <p:ph idx="11" type="ftr"/>
          </p:nvPr>
        </p:nvSpPr>
        <p:spPr>
          <a:xfrm>
            <a:off x="9429135" y="6354000"/>
            <a:ext cx="1928865"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641" name="Google Shape;641;p64"/>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7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45" name="Shape 645"/>
        <p:cNvGrpSpPr/>
        <p:nvPr/>
      </p:nvGrpSpPr>
      <p:grpSpPr>
        <a:xfrm>
          <a:off x="0" y="0"/>
          <a:ext cx="0" cy="0"/>
          <a:chOff x="0" y="0"/>
          <a:chExt cx="0" cy="0"/>
        </a:xfrm>
      </p:grpSpPr>
      <p:sp>
        <p:nvSpPr>
          <p:cNvPr id="646" name="Google Shape;646;p65"/>
          <p:cNvSpPr txBox="1"/>
          <p:nvPr>
            <p:ph type="title"/>
          </p:nvPr>
        </p:nvSpPr>
        <p:spPr>
          <a:xfrm>
            <a:off x="1775521" y="329900"/>
            <a:ext cx="10235742"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11.ETABLISSEMENT DE L’INR </a:t>
            </a:r>
            <a:br>
              <a:rPr b="1" lang="fr-FR" sz="3733" u="sng">
                <a:solidFill>
                  <a:srgbClr val="C00000"/>
                </a:solidFill>
              </a:rPr>
            </a:br>
            <a:endParaRPr sz="3733">
              <a:solidFill>
                <a:srgbClr val="C00000"/>
              </a:solidFill>
            </a:endParaRPr>
          </a:p>
        </p:txBody>
      </p:sp>
      <p:sp>
        <p:nvSpPr>
          <p:cNvPr id="647" name="Google Shape;647;p65"/>
          <p:cNvSpPr txBox="1"/>
          <p:nvPr>
            <p:ph idx="1" type="body"/>
          </p:nvPr>
        </p:nvSpPr>
        <p:spPr>
          <a:xfrm>
            <a:off x="1667508" y="1417675"/>
            <a:ext cx="9837104" cy="4533507"/>
          </a:xfrm>
          <a:prstGeom prst="rect">
            <a:avLst/>
          </a:prstGeom>
          <a:noFill/>
          <a:ln>
            <a:noFill/>
          </a:ln>
        </p:spPr>
        <p:txBody>
          <a:bodyPr anchorCtr="0" anchor="t" bIns="45700" lIns="91425" spcFirstLastPara="1" rIns="91425" wrap="square" tIns="45700">
            <a:normAutofit/>
          </a:bodyPr>
          <a:lstStyle/>
          <a:p>
            <a:pPr indent="0" lvl="0" marL="0" rtl="0" algn="l">
              <a:lnSpc>
                <a:spcPct val="80000"/>
              </a:lnSpc>
              <a:spcBef>
                <a:spcPts val="0"/>
              </a:spcBef>
              <a:spcAft>
                <a:spcPts val="0"/>
              </a:spcAft>
              <a:buClr>
                <a:srgbClr val="FF0000"/>
              </a:buClr>
              <a:buSzPts val="1586"/>
              <a:buNone/>
            </a:pPr>
            <a:r>
              <a:rPr b="1" lang="fr-FR" sz="1586">
                <a:solidFill>
                  <a:srgbClr val="FF0000"/>
                </a:solidFill>
              </a:rPr>
              <a:t>CADRE XIII - REVENUS D'ORIGINE ETRANGERE ET REVENUS D'ORIGINE BELGE EXONERES</a:t>
            </a:r>
            <a:endParaRPr/>
          </a:p>
          <a:p>
            <a:pPr indent="0" lvl="0" marL="0" rtl="0" algn="l">
              <a:lnSpc>
                <a:spcPct val="80000"/>
              </a:lnSpc>
              <a:spcBef>
                <a:spcPts val="317"/>
              </a:spcBef>
              <a:spcAft>
                <a:spcPts val="0"/>
              </a:spcAft>
              <a:buClr>
                <a:schemeClr val="dk1"/>
              </a:buClr>
              <a:buSzPts val="1586"/>
              <a:buNone/>
            </a:pPr>
            <a:r>
              <a:rPr b="1" lang="fr-FR" sz="1586"/>
              <a:t>« </a:t>
            </a:r>
            <a:r>
              <a:rPr lang="fr-FR" sz="1586"/>
              <a:t>Vous devez mentionner dans ce cadre </a:t>
            </a:r>
            <a:r>
              <a:rPr b="1" lang="fr-FR" sz="1586"/>
              <a:t>tous les revenus d'origine étrangère et tous les  revenus d'origine belge exonérés que vous ou, si vous êtes imposés ensemble, votre conjoint ou cohabitant légal avez recueillis pendant la période imposable.</a:t>
            </a:r>
            <a:endParaRPr/>
          </a:p>
          <a:p>
            <a:pPr indent="0" lvl="0" marL="0" rtl="0" algn="l">
              <a:lnSpc>
                <a:spcPct val="80000"/>
              </a:lnSpc>
              <a:spcBef>
                <a:spcPts val="317"/>
              </a:spcBef>
              <a:spcAft>
                <a:spcPts val="0"/>
              </a:spcAft>
              <a:buClr>
                <a:schemeClr val="dk1"/>
              </a:buClr>
              <a:buSzPts val="1586"/>
              <a:buNone/>
            </a:pPr>
            <a:r>
              <a:rPr lang="fr-FR" sz="1586"/>
              <a:t>Par revenus d'origine belge exonérés, il y a lieu d'entendre les revenus d'origine belge qui sont exonérés d'impôt des non-résidents en Belgique en vertu :</a:t>
            </a:r>
            <a:endParaRPr/>
          </a:p>
          <a:p>
            <a:pPr indent="0" lvl="0" marL="0" rtl="0" algn="l">
              <a:lnSpc>
                <a:spcPct val="80000"/>
              </a:lnSpc>
              <a:spcBef>
                <a:spcPts val="317"/>
              </a:spcBef>
              <a:spcAft>
                <a:spcPts val="0"/>
              </a:spcAft>
              <a:buClr>
                <a:schemeClr val="dk1"/>
              </a:buClr>
              <a:buSzPts val="1586"/>
              <a:buNone/>
            </a:pPr>
            <a:r>
              <a:rPr lang="fr-FR" sz="1586"/>
              <a:t>- soit d'une disposition légale ou réglementaire belge spécifique à l'impôt des non-résidents. Ces revenus comprennent notamment les revenus exonérés visés à l'article 230 ou 231 du Code des impôts sur les revenus 1992, ainsi que la quotité des rémunérations de certains cadres étrangers afférente à l'activité professionnelle exercée à l'étranger qui n'est pas soumise à l'impôt en Belgique conformément au n° 142/4 de l’annexe à la circulaire n° Ci.RH.624/325.294 du 8.8.1983 relative au régime spécial d'imposition de certains cadres étrangers ;</a:t>
            </a:r>
            <a:endParaRPr/>
          </a:p>
          <a:p>
            <a:pPr indent="0" lvl="0" marL="0" rtl="0" algn="l">
              <a:lnSpc>
                <a:spcPct val="80000"/>
              </a:lnSpc>
              <a:spcBef>
                <a:spcPts val="317"/>
              </a:spcBef>
              <a:spcAft>
                <a:spcPts val="0"/>
              </a:spcAft>
              <a:buClr>
                <a:schemeClr val="dk1"/>
              </a:buClr>
              <a:buSzPts val="1586"/>
              <a:buNone/>
            </a:pPr>
            <a:r>
              <a:rPr lang="fr-FR" sz="1586"/>
              <a:t>- soit d'une convention préventive de la double imposition conclue entre la Belgique et le pays de résidence fiscale du contribuable, ou de tout autre traité international (s’appliquant par exemple aux fonctionnaires, autres membres du personnel ou pensionnés d’une organisation internationale).</a:t>
            </a:r>
            <a:endParaRPr/>
          </a:p>
          <a:p>
            <a:pPr indent="0" lvl="0" marL="0" rtl="0" algn="l">
              <a:lnSpc>
                <a:spcPct val="80000"/>
              </a:lnSpc>
              <a:spcBef>
                <a:spcPts val="317"/>
              </a:spcBef>
              <a:spcAft>
                <a:spcPts val="0"/>
              </a:spcAft>
              <a:buClr>
                <a:schemeClr val="dk1"/>
              </a:buClr>
              <a:buSzPts val="1586"/>
              <a:buNone/>
            </a:pPr>
            <a:r>
              <a:t/>
            </a:r>
            <a:endParaRPr sz="1586"/>
          </a:p>
          <a:p>
            <a:pPr indent="0" lvl="0" marL="0" rtl="0" algn="l">
              <a:lnSpc>
                <a:spcPct val="80000"/>
              </a:lnSpc>
              <a:spcBef>
                <a:spcPts val="317"/>
              </a:spcBef>
              <a:spcAft>
                <a:spcPts val="0"/>
              </a:spcAft>
              <a:buClr>
                <a:schemeClr val="dk1"/>
              </a:buClr>
              <a:buSzPts val="1586"/>
              <a:buNone/>
            </a:pPr>
            <a:r>
              <a:rPr lang="fr-FR" sz="1586"/>
              <a:t> Vous devez mentionner vos revenus d'origine étrangère et vos revenus d'origine belge exonérés au cadre XIII et dans aucun autre cadre.»</a:t>
            </a:r>
            <a:endParaRPr b="1" sz="1586"/>
          </a:p>
        </p:txBody>
      </p:sp>
      <p:sp>
        <p:nvSpPr>
          <p:cNvPr id="648" name="Google Shape;648;p65"/>
          <p:cNvSpPr txBox="1"/>
          <p:nvPr>
            <p:ph idx="11" type="ftr"/>
          </p:nvPr>
        </p:nvSpPr>
        <p:spPr>
          <a:xfrm>
            <a:off x="9311148" y="6354000"/>
            <a:ext cx="2046852"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649" name="Google Shape;649;p65"/>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7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53" name="Shape 653"/>
        <p:cNvGrpSpPr/>
        <p:nvPr/>
      </p:nvGrpSpPr>
      <p:grpSpPr>
        <a:xfrm>
          <a:off x="0" y="0"/>
          <a:ext cx="0" cy="0"/>
          <a:chOff x="0" y="0"/>
          <a:chExt cx="0" cy="0"/>
        </a:xfrm>
      </p:grpSpPr>
      <p:sp>
        <p:nvSpPr>
          <p:cNvPr id="654" name="Google Shape;654;p66"/>
          <p:cNvSpPr txBox="1"/>
          <p:nvPr>
            <p:ph type="title"/>
          </p:nvPr>
        </p:nvSpPr>
        <p:spPr>
          <a:xfrm>
            <a:off x="1775521" y="329900"/>
            <a:ext cx="10235742"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11.ETABLISSEMENT DE L’INR </a:t>
            </a:r>
            <a:br>
              <a:rPr b="1" lang="fr-FR" sz="3733" u="sng">
                <a:solidFill>
                  <a:srgbClr val="C00000"/>
                </a:solidFill>
              </a:rPr>
            </a:br>
            <a:endParaRPr sz="3733">
              <a:solidFill>
                <a:srgbClr val="C00000"/>
              </a:solidFill>
            </a:endParaRPr>
          </a:p>
        </p:txBody>
      </p:sp>
      <p:sp>
        <p:nvSpPr>
          <p:cNvPr id="655" name="Google Shape;655;p66"/>
          <p:cNvSpPr txBox="1"/>
          <p:nvPr>
            <p:ph idx="1" type="body"/>
          </p:nvPr>
        </p:nvSpPr>
        <p:spPr>
          <a:xfrm>
            <a:off x="1667508" y="1417675"/>
            <a:ext cx="9837104" cy="4533507"/>
          </a:xfrm>
          <a:prstGeom prst="rect">
            <a:avLst/>
          </a:prstGeom>
          <a:noFill/>
          <a:ln>
            <a:noFill/>
          </a:ln>
        </p:spPr>
        <p:txBody>
          <a:bodyPr anchorCtr="0" anchor="t" bIns="45700" lIns="91425" spcFirstLastPara="1" rIns="91425" wrap="square" tIns="45700">
            <a:normAutofit/>
          </a:bodyPr>
          <a:lstStyle/>
          <a:p>
            <a:pPr indent="0" lvl="0" marL="0" rtl="0" algn="l">
              <a:lnSpc>
                <a:spcPct val="80000"/>
              </a:lnSpc>
              <a:spcBef>
                <a:spcPts val="0"/>
              </a:spcBef>
              <a:spcAft>
                <a:spcPts val="0"/>
              </a:spcAft>
              <a:buClr>
                <a:srgbClr val="FF0000"/>
              </a:buClr>
              <a:buSzPts val="1600"/>
              <a:buNone/>
            </a:pPr>
            <a:r>
              <a:rPr b="1" lang="fr-FR" sz="1600">
                <a:solidFill>
                  <a:srgbClr val="FF0000"/>
                </a:solidFill>
              </a:rPr>
              <a:t>CADRE XIII - REVENUS D'ORIGINE ETRANGERE ET REVENUS D'ORIGINE BELGE EXONERES</a:t>
            </a:r>
            <a:endParaRPr/>
          </a:p>
          <a:p>
            <a:pPr indent="0" lvl="0" marL="0" rtl="0" algn="l">
              <a:lnSpc>
                <a:spcPct val="80000"/>
              </a:lnSpc>
              <a:spcBef>
                <a:spcPts val="210"/>
              </a:spcBef>
              <a:spcAft>
                <a:spcPts val="0"/>
              </a:spcAft>
              <a:buClr>
                <a:schemeClr val="dk1"/>
              </a:buClr>
              <a:buSzPts val="566"/>
              <a:buNone/>
            </a:pPr>
            <a:r>
              <a:rPr b="1" lang="fr-FR" sz="566"/>
              <a:t>«</a:t>
            </a:r>
            <a:r>
              <a:rPr b="1" lang="fr-FR" sz="1400"/>
              <a:t> </a:t>
            </a:r>
            <a:r>
              <a:rPr lang="fr-FR" sz="1400"/>
              <a:t>Les revenus que vous devez mentionner au cadre XIII sont les revenus qui, comme tels, ne sont pas imposables à l'impôt des non-résidents (personnes physiques), mais qui doivent le cas échéant être pris en considération pour : </a:t>
            </a:r>
            <a:endParaRPr sz="1400"/>
          </a:p>
          <a:p>
            <a:pPr indent="0" lvl="0" marL="0" rtl="0" algn="l">
              <a:lnSpc>
                <a:spcPct val="80000"/>
              </a:lnSpc>
              <a:spcBef>
                <a:spcPts val="210"/>
              </a:spcBef>
              <a:spcAft>
                <a:spcPts val="0"/>
              </a:spcAft>
              <a:buClr>
                <a:schemeClr val="dk1"/>
              </a:buClr>
              <a:buSzPts val="1050"/>
              <a:buNone/>
            </a:pPr>
            <a:r>
              <a:t/>
            </a:r>
            <a:endParaRPr sz="1400"/>
          </a:p>
          <a:p>
            <a:pPr indent="-571500" lvl="0" marL="571500" rtl="0" algn="l">
              <a:lnSpc>
                <a:spcPct val="80000"/>
              </a:lnSpc>
              <a:spcBef>
                <a:spcPts val="210"/>
              </a:spcBef>
              <a:spcAft>
                <a:spcPts val="0"/>
              </a:spcAft>
              <a:buClr>
                <a:schemeClr val="dk1"/>
              </a:buClr>
              <a:buSzPts val="1050"/>
              <a:buFont typeface="Noto Sans Symbols"/>
              <a:buChar char="⮚"/>
            </a:pPr>
            <a:r>
              <a:rPr lang="fr-FR" sz="1400"/>
              <a:t>déterminer si un contribuable marié ou cohabitant légal doit être considéré comme un isolé pour le calcul de l'impôt (lorsque l'autre conjoint ou cohabitant légal a des revenus professionnels de source belge qui sont exonérés conventionnellement ou de source étrangère, d'un montant supérieur à 10.940 euros </a:t>
            </a:r>
            <a:endParaRPr sz="1400"/>
          </a:p>
          <a:p>
            <a:pPr indent="-571500" lvl="0" marL="571500" rtl="0" algn="l">
              <a:lnSpc>
                <a:spcPct val="80000"/>
              </a:lnSpc>
              <a:spcBef>
                <a:spcPts val="210"/>
              </a:spcBef>
              <a:spcAft>
                <a:spcPts val="0"/>
              </a:spcAft>
              <a:buClr>
                <a:schemeClr val="dk1"/>
              </a:buClr>
              <a:buSzPts val="1050"/>
              <a:buFont typeface="Noto Sans Symbols"/>
              <a:buChar char="⮚"/>
            </a:pPr>
            <a:r>
              <a:rPr lang="fr-FR" sz="1400"/>
              <a:t> déterminer si le conjoint ou le cohabitant légal soumis à l'impôt a droit aux majorations de la quotité exemptée pour personnes à charge ;</a:t>
            </a:r>
            <a:endParaRPr sz="1400"/>
          </a:p>
          <a:p>
            <a:pPr indent="-571500" lvl="0" marL="571500" rtl="0" algn="l">
              <a:lnSpc>
                <a:spcPct val="80000"/>
              </a:lnSpc>
              <a:spcBef>
                <a:spcPts val="210"/>
              </a:spcBef>
              <a:spcAft>
                <a:spcPts val="0"/>
              </a:spcAft>
              <a:buClr>
                <a:schemeClr val="dk1"/>
              </a:buClr>
              <a:buSzPts val="1050"/>
              <a:buFont typeface="Noto Sans Symbols"/>
              <a:buChar char="⮚"/>
            </a:pPr>
            <a:r>
              <a:rPr b="1" i="1" lang="fr-FR" sz="1400"/>
              <a:t>déterminer si un contribuable qui a coché l'un des codes du cadre III, A, 6, a recueilli des revenus professionnels imposables en Belgique s'élevant au moins à 75 % du  total de ses revenus professionnels recueillis pendant la période imposable de sources belge et étrangère (règle des 75 % - voyez également les explications du cadre III, A, 6) ;</a:t>
            </a:r>
            <a:endParaRPr sz="1400"/>
          </a:p>
          <a:p>
            <a:pPr indent="-571500" lvl="0" marL="571500" rtl="0" algn="l">
              <a:lnSpc>
                <a:spcPct val="80000"/>
              </a:lnSpc>
              <a:spcBef>
                <a:spcPts val="210"/>
              </a:spcBef>
              <a:spcAft>
                <a:spcPts val="0"/>
              </a:spcAft>
              <a:buClr>
                <a:schemeClr val="dk1"/>
              </a:buClr>
              <a:buSzPts val="1050"/>
              <a:buFont typeface="Noto Sans Symbols"/>
              <a:buChar char="⮚"/>
            </a:pPr>
            <a:r>
              <a:rPr lang="fr-FR" sz="1400"/>
              <a:t>calculer le quotient conjugal ;</a:t>
            </a:r>
            <a:endParaRPr sz="1400"/>
          </a:p>
          <a:p>
            <a:pPr indent="-571500" lvl="0" marL="571500" rtl="0" algn="l">
              <a:lnSpc>
                <a:spcPct val="80000"/>
              </a:lnSpc>
              <a:spcBef>
                <a:spcPts val="210"/>
              </a:spcBef>
              <a:spcAft>
                <a:spcPts val="0"/>
              </a:spcAft>
              <a:buClr>
                <a:schemeClr val="dk1"/>
              </a:buClr>
              <a:buSzPts val="1050"/>
              <a:buFont typeface="Noto Sans Symbols"/>
              <a:buChar char="⮚"/>
            </a:pPr>
            <a:r>
              <a:rPr lang="fr-FR" sz="1400"/>
              <a:t>calculer le crédit d'impôt visé à l'article 289ter du Code des impôts sur les revenus 1992 ;</a:t>
            </a:r>
            <a:endParaRPr sz="1400"/>
          </a:p>
          <a:p>
            <a:pPr indent="-571500" lvl="0" marL="571500" rtl="0" algn="l">
              <a:lnSpc>
                <a:spcPct val="80000"/>
              </a:lnSpc>
              <a:spcBef>
                <a:spcPts val="210"/>
              </a:spcBef>
              <a:spcAft>
                <a:spcPts val="0"/>
              </a:spcAft>
              <a:buClr>
                <a:schemeClr val="dk1"/>
              </a:buClr>
              <a:buSzPts val="1050"/>
              <a:buFont typeface="Noto Sans Symbols"/>
              <a:buChar char="⮚"/>
            </a:pPr>
            <a:r>
              <a:rPr lang="fr-FR" sz="1400"/>
              <a:t> déterminer les réductions d'impôt pour pensions et revenus de remplacement ;  </a:t>
            </a:r>
            <a:endParaRPr sz="1400"/>
          </a:p>
          <a:p>
            <a:pPr indent="-571500" lvl="0" marL="571500" rtl="0" algn="l">
              <a:lnSpc>
                <a:spcPct val="80000"/>
              </a:lnSpc>
              <a:spcBef>
                <a:spcPts val="210"/>
              </a:spcBef>
              <a:spcAft>
                <a:spcPts val="0"/>
              </a:spcAft>
              <a:buClr>
                <a:schemeClr val="dk1"/>
              </a:buClr>
              <a:buSzPts val="1050"/>
              <a:buFont typeface="Noto Sans Symbols"/>
              <a:buChar char="⮚"/>
            </a:pPr>
            <a:r>
              <a:rPr b="1" i="1" lang="fr-FR" sz="1400"/>
              <a:t>déterminer le montant des déductions personnelles, abattements et réductions d'impôt en fonction de la situation et des charges de famille dont peuvent prétendre certains non-habitants du royaume en vertu d'une clause de non-discrimination prévue par une convention de double imposition conclue par la Belgique (habitants de la France, des Pays-Bas et du Luxembourg, qui ont coché le code adéquat du cadre III, A, 7, sans avoir également coché l'un des codes du cadre III, A, 6) ;</a:t>
            </a:r>
            <a:endParaRPr sz="1400"/>
          </a:p>
        </p:txBody>
      </p:sp>
      <p:sp>
        <p:nvSpPr>
          <p:cNvPr id="656" name="Google Shape;656;p66"/>
          <p:cNvSpPr txBox="1"/>
          <p:nvPr>
            <p:ph idx="11" type="ftr"/>
          </p:nvPr>
        </p:nvSpPr>
        <p:spPr>
          <a:xfrm>
            <a:off x="9055510" y="6354000"/>
            <a:ext cx="2302490"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657" name="Google Shape;657;p66"/>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7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1" name="Shape 661"/>
        <p:cNvGrpSpPr/>
        <p:nvPr/>
      </p:nvGrpSpPr>
      <p:grpSpPr>
        <a:xfrm>
          <a:off x="0" y="0"/>
          <a:ext cx="0" cy="0"/>
          <a:chOff x="0" y="0"/>
          <a:chExt cx="0" cy="0"/>
        </a:xfrm>
      </p:grpSpPr>
      <p:sp>
        <p:nvSpPr>
          <p:cNvPr id="662" name="Google Shape;662;p67"/>
          <p:cNvSpPr txBox="1"/>
          <p:nvPr>
            <p:ph type="title"/>
          </p:nvPr>
        </p:nvSpPr>
        <p:spPr>
          <a:xfrm>
            <a:off x="2138155" y="329900"/>
            <a:ext cx="9873108"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r>
              <a:rPr b="1" lang="fr-FR" sz="3733" u="sng"/>
              <a:t>Exemple récapitulatif</a:t>
            </a:r>
            <a:br>
              <a:rPr b="1" lang="fr-FR" sz="3733" u="sng"/>
            </a:br>
            <a:br>
              <a:rPr b="1" lang="fr-FR" sz="3733" u="sng">
                <a:solidFill>
                  <a:srgbClr val="C00000"/>
                </a:solidFill>
              </a:rPr>
            </a:br>
            <a:endParaRPr sz="3733">
              <a:solidFill>
                <a:srgbClr val="C00000"/>
              </a:solidFill>
            </a:endParaRPr>
          </a:p>
        </p:txBody>
      </p:sp>
      <p:sp>
        <p:nvSpPr>
          <p:cNvPr id="663" name="Google Shape;663;p67"/>
          <p:cNvSpPr txBox="1"/>
          <p:nvPr>
            <p:ph idx="1" type="body"/>
          </p:nvPr>
        </p:nvSpPr>
        <p:spPr>
          <a:xfrm>
            <a:off x="983685" y="1417675"/>
            <a:ext cx="10520927" cy="4533507"/>
          </a:xfrm>
          <a:prstGeom prst="rect">
            <a:avLst/>
          </a:prstGeom>
          <a:noFill/>
          <a:ln>
            <a:noFill/>
          </a:ln>
        </p:spPr>
        <p:txBody>
          <a:bodyPr anchorCtr="0" anchor="t" bIns="45700" lIns="91425" spcFirstLastPara="1" rIns="91425" wrap="square" tIns="45700">
            <a:normAutofit/>
          </a:bodyPr>
          <a:lstStyle/>
          <a:p>
            <a:pPr indent="-342900" lvl="0" marL="342900" rtl="0" algn="l">
              <a:lnSpc>
                <a:spcPct val="90000"/>
              </a:lnSpc>
              <a:spcBef>
                <a:spcPts val="0"/>
              </a:spcBef>
              <a:spcAft>
                <a:spcPts val="0"/>
              </a:spcAft>
              <a:buClr>
                <a:schemeClr val="dk1"/>
              </a:buClr>
              <a:buSzPts val="2267"/>
              <a:buFont typeface="Noto Sans Symbols"/>
              <a:buChar char="⮚"/>
            </a:pPr>
            <a:r>
              <a:rPr lang="fr-FR" sz="2267"/>
              <a:t>Monsieur et Madame Fonseca sont mariés sous le régime de la séparation de biens, en janvier 2002 et </a:t>
            </a:r>
            <a:r>
              <a:rPr lang="fr-FR" sz="2267" u="sng"/>
              <a:t>habitent au Portuga</a:t>
            </a:r>
            <a:r>
              <a:rPr lang="fr-FR" sz="2267"/>
              <a:t>l. </a:t>
            </a:r>
            <a:endParaRPr/>
          </a:p>
          <a:p>
            <a:pPr indent="-342900" lvl="0" marL="342900" rtl="0" algn="l">
              <a:lnSpc>
                <a:spcPct val="90000"/>
              </a:lnSpc>
              <a:spcBef>
                <a:spcPts val="0"/>
              </a:spcBef>
              <a:spcAft>
                <a:spcPts val="0"/>
              </a:spcAft>
              <a:buClr>
                <a:schemeClr val="dk1"/>
              </a:buClr>
              <a:buSzPts val="2267"/>
              <a:buFont typeface="Noto Sans Symbols"/>
              <a:buChar char="⮚"/>
            </a:pPr>
            <a:r>
              <a:rPr lang="fr-FR" sz="2267"/>
              <a:t>Ils possèdent ensemble une habitation au Portugal d’une valeur locative de 7000 €</a:t>
            </a:r>
            <a:endParaRPr/>
          </a:p>
          <a:p>
            <a:pPr indent="-342900" lvl="0" marL="342900" rtl="0" algn="l">
              <a:lnSpc>
                <a:spcPct val="90000"/>
              </a:lnSpc>
              <a:spcBef>
                <a:spcPts val="453"/>
              </a:spcBef>
              <a:spcAft>
                <a:spcPts val="0"/>
              </a:spcAft>
              <a:buClr>
                <a:schemeClr val="dk1"/>
              </a:buClr>
              <a:buSzPts val="2267"/>
              <a:buFont typeface="Noto Sans Symbols"/>
              <a:buChar char="⮚"/>
            </a:pPr>
            <a:r>
              <a:rPr lang="fr-FR" sz="2267"/>
              <a:t>Madame Fonseca  possède un appartement (RC annexé 675 €) situé à Mons qui est donné en location meublé à des fins privées. Le loyer mensuel s’élève à 600 €, il n’ y a toutefois pas de contrat de location enregistré</a:t>
            </a:r>
            <a:endParaRPr/>
          </a:p>
          <a:p>
            <a:pPr indent="-342900" lvl="0" marL="342900" rtl="0" algn="l">
              <a:lnSpc>
                <a:spcPct val="90000"/>
              </a:lnSpc>
              <a:spcBef>
                <a:spcPts val="453"/>
              </a:spcBef>
              <a:spcAft>
                <a:spcPts val="0"/>
              </a:spcAft>
              <a:buClr>
                <a:schemeClr val="dk1"/>
              </a:buClr>
              <a:buSzPts val="2267"/>
              <a:buFont typeface="Noto Sans Symbols"/>
              <a:buChar char="⮚"/>
            </a:pPr>
            <a:r>
              <a:rPr lang="fr-FR" sz="2267"/>
              <a:t>Madame Fonseca possède aussi une parcelle de terrain à Tournai. Le revenu cadastral indexé est de 135 €. En février 2020, elle conseille à une société portugaise un droit de superficie de 20 ans pour un espace de bureaux. Elle perçoit un loyer brut pour le terrain de 1500 € et une redevance pour le droit de superficie de 400 000 €. Cette redevance est payée en quatre tranches égales de 100 000 € par an.</a:t>
            </a:r>
            <a:endParaRPr/>
          </a:p>
        </p:txBody>
      </p:sp>
      <p:sp>
        <p:nvSpPr>
          <p:cNvPr id="664" name="Google Shape;664;p67"/>
          <p:cNvSpPr txBox="1"/>
          <p:nvPr>
            <p:ph idx="11" type="ftr"/>
          </p:nvPr>
        </p:nvSpPr>
        <p:spPr>
          <a:xfrm>
            <a:off x="9035845" y="6354000"/>
            <a:ext cx="2322155"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665" name="Google Shape;665;p67"/>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7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9" name="Shape 669"/>
        <p:cNvGrpSpPr/>
        <p:nvPr/>
      </p:nvGrpSpPr>
      <p:grpSpPr>
        <a:xfrm>
          <a:off x="0" y="0"/>
          <a:ext cx="0" cy="0"/>
          <a:chOff x="0" y="0"/>
          <a:chExt cx="0" cy="0"/>
        </a:xfrm>
      </p:grpSpPr>
      <p:sp>
        <p:nvSpPr>
          <p:cNvPr id="670" name="Google Shape;670;p68"/>
          <p:cNvSpPr txBox="1"/>
          <p:nvPr>
            <p:ph type="title"/>
          </p:nvPr>
        </p:nvSpPr>
        <p:spPr>
          <a:xfrm>
            <a:off x="3099575" y="329900"/>
            <a:ext cx="8911687"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br>
              <a:rPr b="1" lang="fr-FR" sz="3733" u="sng"/>
            </a:br>
            <a:r>
              <a:rPr b="1" lang="fr-FR" sz="3733" u="sng"/>
              <a:t>Exemple récapitulatif</a:t>
            </a:r>
            <a:br>
              <a:rPr b="1" lang="fr-FR" sz="3733" u="sng"/>
            </a:br>
            <a:br>
              <a:rPr b="1" lang="fr-FR" sz="3733" u="sng">
                <a:solidFill>
                  <a:srgbClr val="C00000"/>
                </a:solidFill>
              </a:rPr>
            </a:br>
            <a:br>
              <a:rPr b="1" lang="fr-FR" sz="3733" u="sng">
                <a:solidFill>
                  <a:srgbClr val="C00000"/>
                </a:solidFill>
              </a:rPr>
            </a:br>
            <a:endParaRPr sz="3733">
              <a:solidFill>
                <a:srgbClr val="C00000"/>
              </a:solidFill>
            </a:endParaRPr>
          </a:p>
        </p:txBody>
      </p:sp>
      <p:sp>
        <p:nvSpPr>
          <p:cNvPr id="671" name="Google Shape;671;p68"/>
          <p:cNvSpPr txBox="1"/>
          <p:nvPr>
            <p:ph idx="1" type="body"/>
          </p:nvPr>
        </p:nvSpPr>
        <p:spPr>
          <a:xfrm>
            <a:off x="1069436" y="967196"/>
            <a:ext cx="10053128" cy="4826438"/>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267"/>
              <a:buNone/>
            </a:pPr>
            <a:r>
              <a:rPr lang="fr-FR" sz="2267"/>
              <a:t>Monsieur Fonseca bénéficie en 2020 des revenus professionnels suivants : (déduction faite des cotisations sociales) :</a:t>
            </a:r>
            <a:endParaRPr/>
          </a:p>
          <a:p>
            <a:pPr indent="-342900" lvl="0" marL="342900" rtl="0" algn="l">
              <a:lnSpc>
                <a:spcPct val="90000"/>
              </a:lnSpc>
              <a:spcBef>
                <a:spcPts val="453"/>
              </a:spcBef>
              <a:spcAft>
                <a:spcPts val="0"/>
              </a:spcAft>
              <a:buClr>
                <a:schemeClr val="dk1"/>
              </a:buClr>
              <a:buSzPts val="2267"/>
              <a:buFont typeface="Noto Sans Symbols"/>
              <a:buChar char="⮚"/>
            </a:pPr>
            <a:r>
              <a:rPr lang="fr-FR" sz="2267" u="sng"/>
              <a:t>du 1</a:t>
            </a:r>
            <a:r>
              <a:rPr baseline="30000" lang="fr-FR" sz="2267" u="sng"/>
              <a:t>er</a:t>
            </a:r>
            <a:r>
              <a:rPr lang="fr-FR" sz="2267" u="sng"/>
              <a:t> janvier au 31 mars 2020 </a:t>
            </a:r>
            <a:r>
              <a:rPr lang="fr-FR" sz="2267"/>
              <a:t>: rémunération mensuelle brute de 3000 € à charge d’une société portugaise :</a:t>
            </a:r>
            <a:endParaRPr/>
          </a:p>
          <a:p>
            <a:pPr indent="-342900" lvl="0" marL="342900" rtl="0" algn="l">
              <a:lnSpc>
                <a:spcPct val="90000"/>
              </a:lnSpc>
              <a:spcBef>
                <a:spcPts val="453"/>
              </a:spcBef>
              <a:spcAft>
                <a:spcPts val="0"/>
              </a:spcAft>
              <a:buClr>
                <a:schemeClr val="dk1"/>
              </a:buClr>
              <a:buSzPts val="2267"/>
              <a:buFont typeface="Noto Sans Symbols"/>
              <a:buChar char="⮚"/>
            </a:pPr>
            <a:r>
              <a:rPr lang="fr-FR" sz="2267" u="sng"/>
              <a:t>du 1</a:t>
            </a:r>
            <a:r>
              <a:rPr baseline="30000" lang="fr-FR" sz="2267" u="sng"/>
              <a:t>er</a:t>
            </a:r>
            <a:r>
              <a:rPr lang="fr-FR" sz="2267" u="sng"/>
              <a:t> avril au 15 octobre 2020 </a:t>
            </a:r>
            <a:r>
              <a:rPr lang="fr-FR" sz="2267"/>
              <a:t>: il est affecté temporairement Belgique pour effectuer une tâche spécifique pour la société portugaise. À cet effet, elle  dispose d’un bureau dans l’établissement belge de la société portugaise. Dès ce moment il bénéficie d’une rémunération mensuelle brute de 4000 €, versée directement par la société portugaise sur son compte au Portugal. Ces rémunérations ne sont pas mises à charge d’un établissement belge.</a:t>
            </a:r>
            <a:endParaRPr/>
          </a:p>
          <a:p>
            <a:pPr indent="-342900" lvl="0" marL="342900" rtl="0" algn="l">
              <a:lnSpc>
                <a:spcPct val="90000"/>
              </a:lnSpc>
              <a:spcBef>
                <a:spcPts val="453"/>
              </a:spcBef>
              <a:spcAft>
                <a:spcPts val="0"/>
              </a:spcAft>
              <a:buClr>
                <a:schemeClr val="dk1"/>
              </a:buClr>
              <a:buSzPts val="2267"/>
              <a:buFont typeface="Noto Sans Symbols"/>
              <a:buChar char="⮚"/>
            </a:pPr>
            <a:r>
              <a:rPr lang="fr-FR" sz="2267" u="sng"/>
              <a:t>du 16 octobre au 31 décembre 2020</a:t>
            </a:r>
            <a:r>
              <a:rPr lang="fr-FR" sz="2267"/>
              <a:t>. Rémunération mensuelle brute de 4000 € à charge de  société portugaise</a:t>
            </a:r>
            <a:endParaRPr/>
          </a:p>
        </p:txBody>
      </p:sp>
      <p:sp>
        <p:nvSpPr>
          <p:cNvPr id="672" name="Google Shape;672;p68"/>
          <p:cNvSpPr txBox="1"/>
          <p:nvPr>
            <p:ph idx="11" type="ftr"/>
          </p:nvPr>
        </p:nvSpPr>
        <p:spPr>
          <a:xfrm>
            <a:off x="9144000" y="6354000"/>
            <a:ext cx="2214000"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673" name="Google Shape;673;p68"/>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7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77" name="Shape 677"/>
        <p:cNvGrpSpPr/>
        <p:nvPr/>
      </p:nvGrpSpPr>
      <p:grpSpPr>
        <a:xfrm>
          <a:off x="0" y="0"/>
          <a:ext cx="0" cy="0"/>
          <a:chOff x="0" y="0"/>
          <a:chExt cx="0" cy="0"/>
        </a:xfrm>
      </p:grpSpPr>
      <p:sp>
        <p:nvSpPr>
          <p:cNvPr id="678" name="Google Shape;678;p69"/>
          <p:cNvSpPr txBox="1"/>
          <p:nvPr>
            <p:ph type="title"/>
          </p:nvPr>
        </p:nvSpPr>
        <p:spPr>
          <a:xfrm>
            <a:off x="3099575" y="329900"/>
            <a:ext cx="8911687"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br>
              <a:rPr b="1" lang="fr-FR" sz="3733" u="sng"/>
            </a:br>
            <a:r>
              <a:rPr b="1" lang="fr-FR" sz="3733" u="sng"/>
              <a:t>Exemple récapitulatif</a:t>
            </a:r>
            <a:br>
              <a:rPr b="1" lang="fr-FR" sz="3733" u="sng"/>
            </a:br>
            <a:br>
              <a:rPr b="1" lang="fr-FR" sz="3733" u="sng">
                <a:solidFill>
                  <a:srgbClr val="C00000"/>
                </a:solidFill>
              </a:rPr>
            </a:br>
            <a:br>
              <a:rPr b="1" lang="fr-FR" sz="3733" u="sng">
                <a:solidFill>
                  <a:srgbClr val="C00000"/>
                </a:solidFill>
              </a:rPr>
            </a:br>
            <a:endParaRPr sz="3733">
              <a:solidFill>
                <a:srgbClr val="C00000"/>
              </a:solidFill>
            </a:endParaRPr>
          </a:p>
        </p:txBody>
      </p:sp>
      <p:sp>
        <p:nvSpPr>
          <p:cNvPr id="679" name="Google Shape;679;p69"/>
          <p:cNvSpPr txBox="1"/>
          <p:nvPr>
            <p:ph idx="1" type="body"/>
          </p:nvPr>
        </p:nvSpPr>
        <p:spPr>
          <a:xfrm>
            <a:off x="1451484" y="1268761"/>
            <a:ext cx="10053128" cy="4682422"/>
          </a:xfrm>
          <a:prstGeom prst="rect">
            <a:avLst/>
          </a:prstGeom>
          <a:noFill/>
          <a:ln>
            <a:noFill/>
          </a:ln>
        </p:spPr>
        <p:txBody>
          <a:bodyPr anchorCtr="0" anchor="t" bIns="45700" lIns="91425" spcFirstLastPara="1" rIns="91425" wrap="square" tIns="45700">
            <a:normAutofit/>
          </a:bodyPr>
          <a:lstStyle/>
          <a:p>
            <a:pPr indent="-342900" lvl="0" marL="342900" rtl="0" algn="l">
              <a:lnSpc>
                <a:spcPct val="80000"/>
              </a:lnSpc>
              <a:spcBef>
                <a:spcPts val="0"/>
              </a:spcBef>
              <a:spcAft>
                <a:spcPts val="0"/>
              </a:spcAft>
              <a:buClr>
                <a:schemeClr val="dk1"/>
              </a:buClr>
              <a:buSzPts val="1926"/>
              <a:buFont typeface="Noto Sans Symbols"/>
              <a:buChar char="⮚"/>
            </a:pPr>
            <a:r>
              <a:rPr lang="fr-FR" sz="1926"/>
              <a:t>Les montants des frais professionnels réels s’élèvent, relativement à l’affectation :</a:t>
            </a:r>
            <a:endParaRPr/>
          </a:p>
          <a:p>
            <a:pPr indent="-342900" lvl="1" marL="1085850" rtl="0" algn="l">
              <a:lnSpc>
                <a:spcPct val="80000"/>
              </a:lnSpc>
              <a:spcBef>
                <a:spcPts val="385"/>
              </a:spcBef>
              <a:spcAft>
                <a:spcPts val="0"/>
              </a:spcAft>
              <a:buClr>
                <a:schemeClr val="dk1"/>
              </a:buClr>
              <a:buSzPts val="1926"/>
              <a:buFont typeface="Noto Sans Symbols"/>
              <a:buChar char="⮚"/>
            </a:pPr>
            <a:r>
              <a:rPr lang="fr-FR" sz="1926"/>
              <a:t>Au Portugal : 2000 €</a:t>
            </a:r>
            <a:endParaRPr/>
          </a:p>
          <a:p>
            <a:pPr indent="-342900" lvl="1" marL="1085850" rtl="0" algn="l">
              <a:lnSpc>
                <a:spcPct val="80000"/>
              </a:lnSpc>
              <a:spcBef>
                <a:spcPts val="385"/>
              </a:spcBef>
              <a:spcAft>
                <a:spcPts val="0"/>
              </a:spcAft>
              <a:buClr>
                <a:schemeClr val="dk1"/>
              </a:buClr>
              <a:buSzPts val="1926"/>
              <a:buFont typeface="Noto Sans Symbols"/>
              <a:buChar char="⮚"/>
            </a:pPr>
            <a:r>
              <a:rPr lang="fr-FR" sz="1926"/>
              <a:t>En Belgique : 5000 €</a:t>
            </a:r>
            <a:endParaRPr/>
          </a:p>
          <a:p>
            <a:pPr indent="-342900" lvl="0" marL="342900" rtl="0" algn="l">
              <a:lnSpc>
                <a:spcPct val="80000"/>
              </a:lnSpc>
              <a:spcBef>
                <a:spcPts val="385"/>
              </a:spcBef>
              <a:spcAft>
                <a:spcPts val="0"/>
              </a:spcAft>
              <a:buClr>
                <a:schemeClr val="dk1"/>
              </a:buClr>
              <a:buSzPts val="1926"/>
              <a:buFont typeface="Noto Sans Symbols"/>
              <a:buChar char="⮚"/>
            </a:pPr>
            <a:r>
              <a:rPr lang="fr-FR" sz="1926"/>
              <a:t>Lors de son séjour en Belgique, il prend en location un appartement meublé à Charleroi. Deux fois par mois, il  retourne le week-end dans sa famille Portugal. Pendant le mois de juillet il y passe ses vacances. </a:t>
            </a:r>
            <a:endParaRPr/>
          </a:p>
          <a:p>
            <a:pPr indent="-342900" lvl="0" marL="342900" rtl="0" algn="l">
              <a:lnSpc>
                <a:spcPct val="80000"/>
              </a:lnSpc>
              <a:spcBef>
                <a:spcPts val="385"/>
              </a:spcBef>
              <a:spcAft>
                <a:spcPts val="0"/>
              </a:spcAft>
              <a:buClr>
                <a:schemeClr val="dk1"/>
              </a:buClr>
              <a:buSzPts val="1926"/>
              <a:buFont typeface="Noto Sans Symbols"/>
              <a:buChar char="⮚"/>
            </a:pPr>
            <a:r>
              <a:rPr lang="fr-FR" sz="1926"/>
              <a:t>Pour l’entretien de l’appartement de Charleroi , il bénéficie de titres services. En 2020 il a acheté à cet effet pour 415 € de titres services. I</a:t>
            </a:r>
            <a:endParaRPr/>
          </a:p>
          <a:p>
            <a:pPr indent="-342900" lvl="0" marL="342900" rtl="0" algn="l">
              <a:lnSpc>
                <a:spcPct val="80000"/>
              </a:lnSpc>
              <a:spcBef>
                <a:spcPts val="385"/>
              </a:spcBef>
              <a:spcAft>
                <a:spcPts val="0"/>
              </a:spcAft>
              <a:buClr>
                <a:schemeClr val="dk1"/>
              </a:buClr>
              <a:buSzPts val="1926"/>
              <a:buFont typeface="Noto Sans Symbols"/>
              <a:buChar char="⮚"/>
            </a:pPr>
            <a:r>
              <a:rPr lang="fr-FR" sz="1926"/>
              <a:t>Il verse mensuellement 450 € au titre de rente alimentaire au profit de ces deux enfants issus d’un mariage antérieur. Ces enfants demeurent au Portugal</a:t>
            </a:r>
            <a:endParaRPr/>
          </a:p>
          <a:p>
            <a:pPr indent="-342900" lvl="0" marL="342900" rtl="0" algn="l">
              <a:lnSpc>
                <a:spcPct val="80000"/>
              </a:lnSpc>
              <a:spcBef>
                <a:spcPts val="385"/>
              </a:spcBef>
              <a:spcAft>
                <a:spcPts val="0"/>
              </a:spcAft>
              <a:buClr>
                <a:schemeClr val="dk1"/>
              </a:buClr>
              <a:buSzPts val="1926"/>
              <a:buFont typeface="Noto Sans Symbols"/>
              <a:buChar char="⮚"/>
            </a:pPr>
            <a:r>
              <a:rPr lang="fr-FR" sz="1926"/>
              <a:t>Madame Fonseca reçoit de son ex conjoint une rente alimentaire de 500 €. (On suppose que toutes les conditions exigées sont remplies)</a:t>
            </a:r>
            <a:endParaRPr/>
          </a:p>
          <a:p>
            <a:pPr indent="-342900" lvl="0" marL="342900" rtl="0" algn="l">
              <a:lnSpc>
                <a:spcPct val="80000"/>
              </a:lnSpc>
              <a:spcBef>
                <a:spcPts val="385"/>
              </a:spcBef>
              <a:spcAft>
                <a:spcPts val="0"/>
              </a:spcAft>
              <a:buClr>
                <a:schemeClr val="dk1"/>
              </a:buClr>
              <a:buSzPts val="1926"/>
              <a:buFont typeface="Noto Sans Symbols"/>
              <a:buChar char="⮚"/>
            </a:pPr>
            <a:r>
              <a:rPr lang="fr-FR" sz="1926"/>
              <a:t>Enfin, Madame Fonseca bénéficie </a:t>
            </a:r>
            <a:endParaRPr/>
          </a:p>
          <a:p>
            <a:pPr indent="-342900" lvl="1" marL="1085850" rtl="0" algn="l">
              <a:lnSpc>
                <a:spcPct val="80000"/>
              </a:lnSpc>
              <a:spcBef>
                <a:spcPts val="385"/>
              </a:spcBef>
              <a:spcAft>
                <a:spcPts val="0"/>
              </a:spcAft>
              <a:buClr>
                <a:schemeClr val="dk1"/>
              </a:buClr>
              <a:buSzPts val="1926"/>
              <a:buFont typeface="Noto Sans Symbols"/>
              <a:buChar char="⮚"/>
            </a:pPr>
            <a:r>
              <a:rPr lang="fr-FR" sz="1926"/>
              <a:t>d’une pension mensuelle de 1000 € résultant d’un emploi à Charleroi dans une société belge </a:t>
            </a:r>
            <a:endParaRPr/>
          </a:p>
          <a:p>
            <a:pPr indent="-342900" lvl="1" marL="1085850" rtl="0" algn="l">
              <a:lnSpc>
                <a:spcPct val="80000"/>
              </a:lnSpc>
              <a:spcBef>
                <a:spcPts val="385"/>
              </a:spcBef>
              <a:spcAft>
                <a:spcPts val="0"/>
              </a:spcAft>
              <a:buClr>
                <a:schemeClr val="dk1"/>
              </a:buClr>
              <a:buSzPts val="1926"/>
              <a:buFont typeface="Noto Sans Symbols"/>
              <a:buChar char="⮚"/>
            </a:pPr>
            <a:r>
              <a:rPr lang="fr-FR" sz="1926"/>
              <a:t>et d’autre part d’une pension mensuelle de 1200 € résultant d’un emploi au Portugal pour une firme portugaise</a:t>
            </a:r>
            <a:endParaRPr/>
          </a:p>
        </p:txBody>
      </p:sp>
      <p:sp>
        <p:nvSpPr>
          <p:cNvPr id="680" name="Google Shape;680;p69"/>
          <p:cNvSpPr txBox="1"/>
          <p:nvPr>
            <p:ph idx="11" type="ftr"/>
          </p:nvPr>
        </p:nvSpPr>
        <p:spPr>
          <a:xfrm>
            <a:off x="9419303" y="6354000"/>
            <a:ext cx="1938697"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681" name="Google Shape;681;p69"/>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7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85" name="Shape 685"/>
        <p:cNvGrpSpPr/>
        <p:nvPr/>
      </p:nvGrpSpPr>
      <p:grpSpPr>
        <a:xfrm>
          <a:off x="0" y="0"/>
          <a:ext cx="0" cy="0"/>
          <a:chOff x="0" y="0"/>
          <a:chExt cx="0" cy="0"/>
        </a:xfrm>
      </p:grpSpPr>
      <p:sp>
        <p:nvSpPr>
          <p:cNvPr id="686" name="Google Shape;686;p70"/>
          <p:cNvSpPr txBox="1"/>
          <p:nvPr>
            <p:ph type="title"/>
          </p:nvPr>
        </p:nvSpPr>
        <p:spPr>
          <a:xfrm>
            <a:off x="3099575" y="329900"/>
            <a:ext cx="8911687"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br>
              <a:rPr b="1" lang="fr-FR" sz="3733" u="sng"/>
            </a:br>
            <a:r>
              <a:rPr b="1" lang="fr-FR" sz="3733" u="sng"/>
              <a:t>Exemple récapitulatif</a:t>
            </a:r>
            <a:br>
              <a:rPr b="1" lang="fr-FR" sz="3733" u="sng"/>
            </a:br>
            <a:br>
              <a:rPr b="1" lang="fr-FR" sz="3733" u="sng">
                <a:solidFill>
                  <a:srgbClr val="C00000"/>
                </a:solidFill>
              </a:rPr>
            </a:br>
            <a:br>
              <a:rPr b="1" lang="fr-FR" sz="3733" u="sng">
                <a:solidFill>
                  <a:srgbClr val="C00000"/>
                </a:solidFill>
              </a:rPr>
            </a:br>
            <a:endParaRPr sz="3733">
              <a:solidFill>
                <a:srgbClr val="C00000"/>
              </a:solidFill>
            </a:endParaRPr>
          </a:p>
        </p:txBody>
      </p:sp>
      <p:sp>
        <p:nvSpPr>
          <p:cNvPr id="687" name="Google Shape;687;p70"/>
          <p:cNvSpPr txBox="1"/>
          <p:nvPr>
            <p:ph idx="1" type="body"/>
          </p:nvPr>
        </p:nvSpPr>
        <p:spPr>
          <a:xfrm>
            <a:off x="1415480" y="1417675"/>
            <a:ext cx="10089132" cy="453350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2267"/>
              <a:buNone/>
            </a:pPr>
            <a:r>
              <a:rPr b="1" lang="fr-FR" sz="2267"/>
              <a:t>Questions :</a:t>
            </a:r>
            <a:endParaRPr/>
          </a:p>
          <a:p>
            <a:pPr indent="0" lvl="0" marL="0" rtl="0" algn="l">
              <a:lnSpc>
                <a:spcPct val="90000"/>
              </a:lnSpc>
              <a:spcBef>
                <a:spcPts val="453"/>
              </a:spcBef>
              <a:spcAft>
                <a:spcPts val="0"/>
              </a:spcAft>
              <a:buClr>
                <a:srgbClr val="C00000"/>
              </a:buClr>
              <a:buSzPts val="2267"/>
              <a:buNone/>
            </a:pPr>
            <a:r>
              <a:rPr lang="fr-FR" sz="2267">
                <a:solidFill>
                  <a:srgbClr val="C00000"/>
                </a:solidFill>
              </a:rPr>
              <a:t>A) les revenus du ménage sont-ils  imposables à l’INR/pp et au précompte professionnel ? </a:t>
            </a:r>
            <a:endParaRPr/>
          </a:p>
          <a:p>
            <a:pPr indent="0" lvl="0" marL="0" rtl="0" algn="l">
              <a:lnSpc>
                <a:spcPct val="90000"/>
              </a:lnSpc>
              <a:spcBef>
                <a:spcPts val="453"/>
              </a:spcBef>
              <a:spcAft>
                <a:spcPts val="0"/>
              </a:spcAft>
              <a:buClr>
                <a:srgbClr val="C00000"/>
              </a:buClr>
              <a:buSzPts val="2267"/>
              <a:buNone/>
            </a:pPr>
            <a:r>
              <a:rPr lang="fr-FR" sz="2267">
                <a:solidFill>
                  <a:srgbClr val="C00000"/>
                </a:solidFill>
              </a:rPr>
              <a:t>B) Des revenus d’origine étrangère ou exonérée, lesquels doit être mentionnés dans une déclaration en Belgique ?</a:t>
            </a:r>
            <a:endParaRPr/>
          </a:p>
          <a:p>
            <a:pPr indent="0" lvl="0" marL="0" rtl="0" algn="l">
              <a:lnSpc>
                <a:spcPct val="90000"/>
              </a:lnSpc>
              <a:spcBef>
                <a:spcPts val="453"/>
              </a:spcBef>
              <a:spcAft>
                <a:spcPts val="0"/>
              </a:spcAft>
              <a:buClr>
                <a:srgbClr val="C00000"/>
              </a:buClr>
              <a:buSzPts val="2267"/>
              <a:buNone/>
            </a:pPr>
            <a:r>
              <a:rPr lang="fr-FR" sz="2267">
                <a:solidFill>
                  <a:srgbClr val="C00000"/>
                </a:solidFill>
              </a:rPr>
              <a:t>C) Les réductions d’impôts évoquées  peuvent-elles être accordé : réduction pension, réductions pour titres services ?</a:t>
            </a:r>
            <a:endParaRPr/>
          </a:p>
          <a:p>
            <a:pPr indent="0" lvl="0" marL="0" rtl="0" algn="l">
              <a:lnSpc>
                <a:spcPct val="90000"/>
              </a:lnSpc>
              <a:spcBef>
                <a:spcPts val="453"/>
              </a:spcBef>
              <a:spcAft>
                <a:spcPts val="0"/>
              </a:spcAft>
              <a:buClr>
                <a:srgbClr val="C00000"/>
              </a:buClr>
              <a:buSzPts val="2267"/>
              <a:buNone/>
            </a:pPr>
            <a:r>
              <a:rPr lang="fr-FR" sz="2267">
                <a:solidFill>
                  <a:srgbClr val="C00000"/>
                </a:solidFill>
              </a:rPr>
              <a:t>D) Comment calculer de manière détaillée la base imposable à l’INR/pp ?</a:t>
            </a:r>
            <a:endParaRPr/>
          </a:p>
        </p:txBody>
      </p:sp>
      <p:sp>
        <p:nvSpPr>
          <p:cNvPr id="688" name="Google Shape;688;p70"/>
          <p:cNvSpPr txBox="1"/>
          <p:nvPr>
            <p:ph idx="11" type="ftr"/>
          </p:nvPr>
        </p:nvSpPr>
        <p:spPr>
          <a:xfrm>
            <a:off x="9419303" y="6346300"/>
            <a:ext cx="2007523"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689" name="Google Shape;689;p70"/>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7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3" name="Shape 693"/>
        <p:cNvGrpSpPr/>
        <p:nvPr/>
      </p:nvGrpSpPr>
      <p:grpSpPr>
        <a:xfrm>
          <a:off x="0" y="0"/>
          <a:ext cx="0" cy="0"/>
          <a:chOff x="0" y="0"/>
          <a:chExt cx="0" cy="0"/>
        </a:xfrm>
      </p:grpSpPr>
      <p:sp>
        <p:nvSpPr>
          <p:cNvPr id="694" name="Google Shape;694;p71"/>
          <p:cNvSpPr txBox="1"/>
          <p:nvPr>
            <p:ph type="title"/>
          </p:nvPr>
        </p:nvSpPr>
        <p:spPr>
          <a:xfrm>
            <a:off x="3099575" y="329900"/>
            <a:ext cx="8911687"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br>
              <a:rPr b="1" lang="fr-FR" sz="3733" u="sng"/>
            </a:br>
            <a:r>
              <a:rPr b="1" lang="fr-FR" sz="3733" u="sng"/>
              <a:t>Exemple récapitulatif</a:t>
            </a:r>
            <a:br>
              <a:rPr b="1" lang="fr-FR" sz="3733" u="sng"/>
            </a:br>
            <a:br>
              <a:rPr b="1" lang="fr-FR" sz="3733" u="sng">
                <a:solidFill>
                  <a:srgbClr val="C00000"/>
                </a:solidFill>
              </a:rPr>
            </a:br>
            <a:br>
              <a:rPr b="1" lang="fr-FR" sz="3733" u="sng">
                <a:solidFill>
                  <a:srgbClr val="C00000"/>
                </a:solidFill>
              </a:rPr>
            </a:br>
            <a:endParaRPr sz="3733">
              <a:solidFill>
                <a:srgbClr val="C00000"/>
              </a:solidFill>
            </a:endParaRPr>
          </a:p>
        </p:txBody>
      </p:sp>
      <p:sp>
        <p:nvSpPr>
          <p:cNvPr id="695" name="Google Shape;695;p71"/>
          <p:cNvSpPr txBox="1"/>
          <p:nvPr>
            <p:ph idx="1" type="body"/>
          </p:nvPr>
        </p:nvSpPr>
        <p:spPr>
          <a:xfrm>
            <a:off x="2589212" y="1417675"/>
            <a:ext cx="8915400" cy="453350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3200"/>
              <a:buNone/>
            </a:pPr>
            <a:r>
              <a:rPr b="1" lang="fr-FR" sz="3200"/>
              <a:t>Solution</a:t>
            </a:r>
            <a:endParaRPr/>
          </a:p>
          <a:p>
            <a:pPr indent="0" lvl="0" marL="0" rtl="0" algn="l">
              <a:lnSpc>
                <a:spcPct val="90000"/>
              </a:lnSpc>
              <a:spcBef>
                <a:spcPts val="453"/>
              </a:spcBef>
              <a:spcAft>
                <a:spcPts val="0"/>
              </a:spcAft>
              <a:buClr>
                <a:srgbClr val="C00000"/>
              </a:buClr>
              <a:buSzPts val="2267"/>
              <a:buNone/>
            </a:pPr>
            <a:r>
              <a:rPr b="1" lang="fr-FR" sz="2267">
                <a:solidFill>
                  <a:srgbClr val="C00000"/>
                </a:solidFill>
              </a:rPr>
              <a:t>A.)</a:t>
            </a:r>
            <a:endParaRPr/>
          </a:p>
          <a:p>
            <a:pPr indent="-342900" lvl="0" marL="342900" rtl="0" algn="l">
              <a:lnSpc>
                <a:spcPct val="90000"/>
              </a:lnSpc>
              <a:spcBef>
                <a:spcPts val="453"/>
              </a:spcBef>
              <a:spcAft>
                <a:spcPts val="0"/>
              </a:spcAft>
              <a:buClr>
                <a:schemeClr val="dk1"/>
              </a:buClr>
              <a:buSzPts val="2267"/>
              <a:buFont typeface="Noto Sans Symbols"/>
              <a:buChar char="⮚"/>
            </a:pPr>
            <a:r>
              <a:rPr lang="fr-FR" sz="2267"/>
              <a:t>Habitation Portugal :imposable dans l’état de situation du bien 🡺 pas INR</a:t>
            </a:r>
            <a:endParaRPr/>
          </a:p>
          <a:p>
            <a:pPr indent="-342900" lvl="0" marL="342900" rtl="0" algn="l">
              <a:lnSpc>
                <a:spcPct val="90000"/>
              </a:lnSpc>
              <a:spcBef>
                <a:spcPts val="453"/>
              </a:spcBef>
              <a:spcAft>
                <a:spcPts val="0"/>
              </a:spcAft>
              <a:buClr>
                <a:schemeClr val="dk1"/>
              </a:buClr>
              <a:buSzPts val="2267"/>
              <a:buFont typeface="Noto Sans Symbols"/>
              <a:buChar char="⮚"/>
            </a:pPr>
            <a:r>
              <a:rPr lang="fr-FR" sz="2267"/>
              <a:t>Appartement à Mons : imposition dans l’état de situation du bien 🡺 pas INR</a:t>
            </a:r>
            <a:endParaRPr/>
          </a:p>
          <a:p>
            <a:pPr indent="-342900" lvl="0" marL="342900" rtl="0" algn="l">
              <a:lnSpc>
                <a:spcPct val="90000"/>
              </a:lnSpc>
              <a:spcBef>
                <a:spcPts val="453"/>
              </a:spcBef>
              <a:spcAft>
                <a:spcPts val="0"/>
              </a:spcAft>
              <a:buClr>
                <a:schemeClr val="dk1"/>
              </a:buClr>
              <a:buSzPts val="2267"/>
              <a:buFont typeface="Noto Sans Symbols"/>
              <a:buChar char="⮚"/>
            </a:pPr>
            <a:r>
              <a:rPr lang="fr-FR" sz="2267"/>
              <a:t>Terrain à tourner : imposition dans l’état de situation du bien 🡺 NR</a:t>
            </a:r>
            <a:endParaRPr/>
          </a:p>
          <a:p>
            <a:pPr indent="-342900" lvl="0" marL="342900" rtl="0" algn="l">
              <a:lnSpc>
                <a:spcPct val="90000"/>
              </a:lnSpc>
              <a:spcBef>
                <a:spcPts val="453"/>
              </a:spcBef>
              <a:spcAft>
                <a:spcPts val="0"/>
              </a:spcAft>
              <a:buClr>
                <a:schemeClr val="dk1"/>
              </a:buClr>
              <a:buSzPts val="2267"/>
              <a:buFont typeface="Noto Sans Symbols"/>
              <a:buChar char="⮚"/>
            </a:pPr>
            <a:r>
              <a:rPr lang="fr-FR" sz="2267"/>
              <a:t>Loyer de l’allocation des meubles de l’appartement : imposition à l’INR, à titre de revenus mobiliers, mais le précompte mobilier ne pourra excéder 5 % du montant brut ( cfr CPDI); base d’imposition 675x 40% X 12</a:t>
            </a:r>
            <a:endParaRPr sz="2267"/>
          </a:p>
        </p:txBody>
      </p:sp>
      <p:sp>
        <p:nvSpPr>
          <p:cNvPr id="696" name="Google Shape;696;p71"/>
          <p:cNvSpPr txBox="1"/>
          <p:nvPr>
            <p:ph idx="11" type="ftr"/>
          </p:nvPr>
        </p:nvSpPr>
        <p:spPr>
          <a:xfrm>
            <a:off x="9409471" y="6354000"/>
            <a:ext cx="1948529"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697" name="Google Shape;697;p71"/>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7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1" name="Shape 701"/>
        <p:cNvGrpSpPr/>
        <p:nvPr/>
      </p:nvGrpSpPr>
      <p:grpSpPr>
        <a:xfrm>
          <a:off x="0" y="0"/>
          <a:ext cx="0" cy="0"/>
          <a:chOff x="0" y="0"/>
          <a:chExt cx="0" cy="0"/>
        </a:xfrm>
      </p:grpSpPr>
      <p:sp>
        <p:nvSpPr>
          <p:cNvPr id="702" name="Google Shape;702;p72"/>
          <p:cNvSpPr txBox="1"/>
          <p:nvPr>
            <p:ph type="title"/>
          </p:nvPr>
        </p:nvSpPr>
        <p:spPr>
          <a:xfrm>
            <a:off x="3099575" y="329900"/>
            <a:ext cx="8911687"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br>
              <a:rPr b="1" lang="fr-FR" sz="3733" u="sng"/>
            </a:br>
            <a:r>
              <a:rPr b="1" lang="fr-FR" sz="3733" u="sng"/>
              <a:t>Exemple récapitulatif</a:t>
            </a:r>
            <a:br>
              <a:rPr b="1" lang="fr-FR" sz="3733" u="sng">
                <a:solidFill>
                  <a:srgbClr val="C00000"/>
                </a:solidFill>
              </a:rPr>
            </a:br>
            <a:br>
              <a:rPr b="1" lang="fr-FR" sz="3733" u="sng">
                <a:solidFill>
                  <a:srgbClr val="C00000"/>
                </a:solidFill>
              </a:rPr>
            </a:br>
            <a:br>
              <a:rPr b="1" lang="fr-FR" sz="3733" u="sng">
                <a:solidFill>
                  <a:srgbClr val="C00000"/>
                </a:solidFill>
              </a:rPr>
            </a:br>
            <a:endParaRPr sz="3733">
              <a:solidFill>
                <a:srgbClr val="C00000"/>
              </a:solidFill>
            </a:endParaRPr>
          </a:p>
        </p:txBody>
      </p:sp>
      <p:sp>
        <p:nvSpPr>
          <p:cNvPr id="703" name="Google Shape;703;p72"/>
          <p:cNvSpPr txBox="1"/>
          <p:nvPr>
            <p:ph idx="1" type="body"/>
          </p:nvPr>
        </p:nvSpPr>
        <p:spPr>
          <a:xfrm>
            <a:off x="2589212" y="1417675"/>
            <a:ext cx="8915400" cy="4533507"/>
          </a:xfrm>
          <a:prstGeom prst="rect">
            <a:avLst/>
          </a:prstGeom>
          <a:noFill/>
          <a:ln>
            <a:noFill/>
          </a:ln>
        </p:spPr>
        <p:txBody>
          <a:bodyPr anchorCtr="0" anchor="t" bIns="45700" lIns="91425" spcFirstLastPara="1" rIns="91425" wrap="square" tIns="45700">
            <a:normAutofit/>
          </a:bodyPr>
          <a:lstStyle/>
          <a:p>
            <a:pPr indent="0" lvl="0" marL="0" rtl="0" algn="l">
              <a:lnSpc>
                <a:spcPct val="80000"/>
              </a:lnSpc>
              <a:spcBef>
                <a:spcPts val="0"/>
              </a:spcBef>
              <a:spcAft>
                <a:spcPts val="0"/>
              </a:spcAft>
              <a:buClr>
                <a:srgbClr val="C00000"/>
              </a:buClr>
              <a:buSzPts val="2096"/>
              <a:buNone/>
            </a:pPr>
            <a:r>
              <a:rPr b="1" lang="fr-FR" sz="2096">
                <a:solidFill>
                  <a:srgbClr val="C00000"/>
                </a:solidFill>
              </a:rPr>
              <a:t>A. )</a:t>
            </a:r>
            <a:endParaRPr/>
          </a:p>
          <a:p>
            <a:pPr indent="-342900" lvl="0" marL="342900" rtl="0" algn="l">
              <a:lnSpc>
                <a:spcPct val="80000"/>
              </a:lnSpc>
              <a:spcBef>
                <a:spcPts val="419"/>
              </a:spcBef>
              <a:spcAft>
                <a:spcPts val="0"/>
              </a:spcAft>
              <a:buClr>
                <a:schemeClr val="dk1"/>
              </a:buClr>
              <a:buSzPts val="2096"/>
              <a:buFont typeface="Noto Sans Symbols"/>
              <a:buChar char="⮚"/>
            </a:pPr>
            <a:r>
              <a:rPr b="1" lang="fr-FR" sz="2096"/>
              <a:t>Rémunération de Monsieur Fonseca </a:t>
            </a:r>
            <a:r>
              <a:rPr lang="fr-FR" sz="2096"/>
              <a:t>: les rémunérations de travailleurs seront imposables en principe au Portugal, État de résidence, sauf si l’activité est exercée dans l’autre pays (Belgique. </a:t>
            </a:r>
            <a:endParaRPr/>
          </a:p>
          <a:p>
            <a:pPr indent="-342900" lvl="0" marL="342900" rtl="0" algn="l">
              <a:lnSpc>
                <a:spcPct val="80000"/>
              </a:lnSpc>
              <a:spcBef>
                <a:spcPts val="419"/>
              </a:spcBef>
              <a:spcAft>
                <a:spcPts val="0"/>
              </a:spcAft>
              <a:buClr>
                <a:schemeClr val="dk1"/>
              </a:buClr>
              <a:buSzPts val="2096"/>
              <a:buFont typeface="Noto Sans Symbols"/>
              <a:buChar char="⮚"/>
            </a:pPr>
            <a:r>
              <a:rPr lang="fr-FR" sz="2096"/>
              <a:t>Seules les rémunérations pour l’activité exercée en Belgique du 1</a:t>
            </a:r>
            <a:r>
              <a:rPr baseline="30000" lang="fr-FR" sz="2096"/>
              <a:t>er</a:t>
            </a:r>
            <a:r>
              <a:rPr lang="fr-FR" sz="2096"/>
              <a:t> avril au 15 octobre sont imposables l’INR. </a:t>
            </a:r>
            <a:endParaRPr/>
          </a:p>
          <a:p>
            <a:pPr indent="-342900" lvl="0" marL="342900" rtl="0" algn="l">
              <a:lnSpc>
                <a:spcPct val="80000"/>
              </a:lnSpc>
              <a:spcBef>
                <a:spcPts val="419"/>
              </a:spcBef>
              <a:spcAft>
                <a:spcPts val="0"/>
              </a:spcAft>
              <a:buClr>
                <a:schemeClr val="dk1"/>
              </a:buClr>
              <a:buSzPts val="2096"/>
              <a:buFont typeface="Noto Sans Symbols"/>
              <a:buChar char="⮚"/>
            </a:pPr>
            <a:r>
              <a:rPr lang="fr-FR" sz="2096"/>
              <a:t>Vérifier toutefois l’application de la règle des 183 jours :</a:t>
            </a:r>
            <a:endParaRPr/>
          </a:p>
          <a:p>
            <a:pPr indent="-457189" lvl="0" marL="457189" rtl="0" algn="l">
              <a:lnSpc>
                <a:spcPct val="80000"/>
              </a:lnSpc>
              <a:spcBef>
                <a:spcPts val="419"/>
              </a:spcBef>
              <a:spcAft>
                <a:spcPts val="0"/>
              </a:spcAft>
              <a:buClr>
                <a:schemeClr val="dk1"/>
              </a:buClr>
              <a:buSzPts val="2096"/>
              <a:buAutoNum type="arabicParenR"/>
            </a:pPr>
            <a:r>
              <a:rPr lang="fr-FR" sz="2096"/>
              <a:t>l’activité est exercée en Belgique pendant moins de 183 jours : non, car du 1</a:t>
            </a:r>
            <a:r>
              <a:rPr baseline="30000" lang="fr-FR" sz="2096"/>
              <a:t>er</a:t>
            </a:r>
            <a:r>
              <a:rPr lang="fr-FR" sz="2096"/>
              <a:t> avril au 15 octobre  =  198 jours</a:t>
            </a:r>
            <a:endParaRPr/>
          </a:p>
          <a:p>
            <a:pPr indent="-457189" lvl="0" marL="457189" rtl="0" algn="l">
              <a:lnSpc>
                <a:spcPct val="80000"/>
              </a:lnSpc>
              <a:spcBef>
                <a:spcPts val="419"/>
              </a:spcBef>
              <a:spcAft>
                <a:spcPts val="0"/>
              </a:spcAft>
              <a:buClr>
                <a:schemeClr val="dk1"/>
              </a:buClr>
              <a:buSzPts val="2096"/>
              <a:buAutoNum type="arabicParenR"/>
            </a:pPr>
            <a:r>
              <a:rPr lang="fr-FR" sz="2096"/>
              <a:t> les rémunérations sont payées par un débiteur étranger : la société portugaise</a:t>
            </a:r>
            <a:endParaRPr/>
          </a:p>
          <a:p>
            <a:pPr indent="-457189" lvl="0" marL="457189" rtl="0" algn="l">
              <a:lnSpc>
                <a:spcPct val="80000"/>
              </a:lnSpc>
              <a:spcBef>
                <a:spcPts val="419"/>
              </a:spcBef>
              <a:spcAft>
                <a:spcPts val="0"/>
              </a:spcAft>
              <a:buClr>
                <a:schemeClr val="dk1"/>
              </a:buClr>
              <a:buSzPts val="2096"/>
              <a:buAutoNum type="arabicParenR"/>
            </a:pPr>
            <a:r>
              <a:rPr lang="fr-FR" sz="2096"/>
              <a:t>La charge des rémunérations n’est pas supportée par un établissement stable en Belgique de la société  portugaise</a:t>
            </a:r>
            <a:endParaRPr/>
          </a:p>
          <a:p>
            <a:pPr indent="0" lvl="0" marL="0" rtl="0" algn="l">
              <a:lnSpc>
                <a:spcPct val="80000"/>
              </a:lnSpc>
              <a:spcBef>
                <a:spcPts val="419"/>
              </a:spcBef>
              <a:spcAft>
                <a:spcPts val="0"/>
              </a:spcAft>
              <a:buClr>
                <a:schemeClr val="dk1"/>
              </a:buClr>
              <a:buSzPts val="2096"/>
              <a:buNone/>
            </a:pPr>
            <a:r>
              <a:rPr lang="fr-FR" sz="2096"/>
              <a:t>🡺 Les trois conditions n’étant pas remplies (non-respect de la première condition), les rémunérations n sont donc bien imposables en Belgique</a:t>
            </a:r>
            <a:endParaRPr sz="2096"/>
          </a:p>
        </p:txBody>
      </p:sp>
      <p:sp>
        <p:nvSpPr>
          <p:cNvPr id="704" name="Google Shape;704;p72"/>
          <p:cNvSpPr txBox="1"/>
          <p:nvPr>
            <p:ph idx="11" type="ftr"/>
          </p:nvPr>
        </p:nvSpPr>
        <p:spPr>
          <a:xfrm>
            <a:off x="9409471" y="6354000"/>
            <a:ext cx="1948529"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705" name="Google Shape;705;p72"/>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2" name="Shape 142"/>
        <p:cNvGrpSpPr/>
        <p:nvPr/>
      </p:nvGrpSpPr>
      <p:grpSpPr>
        <a:xfrm>
          <a:off x="0" y="0"/>
          <a:ext cx="0" cy="0"/>
          <a:chOff x="0" y="0"/>
          <a:chExt cx="0" cy="0"/>
        </a:xfrm>
      </p:grpSpPr>
      <p:sp>
        <p:nvSpPr>
          <p:cNvPr id="143" name="Google Shape;143;p8"/>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177800" rtl="0" algn="ctr">
              <a:lnSpc>
                <a:spcPct val="90000"/>
              </a:lnSpc>
              <a:spcBef>
                <a:spcPts val="0"/>
              </a:spcBef>
              <a:spcAft>
                <a:spcPts val="0"/>
              </a:spcAft>
              <a:buClr>
                <a:srgbClr val="0070C0"/>
              </a:buClr>
              <a:buSzPts val="2880"/>
              <a:buFont typeface="Arial"/>
              <a:buNone/>
            </a:pPr>
            <a:r>
              <a:rPr b="1" lang="fr-FR" sz="2880">
                <a:solidFill>
                  <a:srgbClr val="0070C0"/>
                </a:solidFill>
              </a:rPr>
              <a:t>RÉGIME FISCAL APPLICABLE AUX DIVERSES CATÉGORIES DE REVENUS ( ARTICLES 6 À 22)</a:t>
            </a:r>
            <a:endParaRPr b="1" sz="2880">
              <a:solidFill>
                <a:srgbClr val="0070C0"/>
              </a:solidFill>
            </a:endParaRPr>
          </a:p>
        </p:txBody>
      </p:sp>
      <p:sp>
        <p:nvSpPr>
          <p:cNvPr id="144" name="Google Shape;144;p8"/>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lnSpcReduction="20000"/>
          </a:bodyPr>
          <a:lstStyle/>
          <a:p>
            <a:pPr indent="0" lvl="0" marL="0" rtl="0" algn="l">
              <a:lnSpc>
                <a:spcPct val="80000"/>
              </a:lnSpc>
              <a:spcBef>
                <a:spcPts val="0"/>
              </a:spcBef>
              <a:spcAft>
                <a:spcPts val="0"/>
              </a:spcAft>
              <a:buClr>
                <a:srgbClr val="FF0000"/>
              </a:buClr>
              <a:buSzPts val="1530"/>
              <a:buNone/>
            </a:pPr>
            <a:r>
              <a:rPr b="1" lang="fr-FR" sz="1530">
                <a:solidFill>
                  <a:srgbClr val="FF0000"/>
                </a:solidFill>
              </a:rPr>
              <a:t>Revenus mobiliers (articles 10 à 12) </a:t>
            </a:r>
            <a:endParaRPr/>
          </a:p>
          <a:p>
            <a:pPr indent="-285750" lvl="0" marL="285750" rtl="0" algn="l">
              <a:lnSpc>
                <a:spcPct val="80000"/>
              </a:lnSpc>
              <a:spcBef>
                <a:spcPts val="306"/>
              </a:spcBef>
              <a:spcAft>
                <a:spcPts val="0"/>
              </a:spcAft>
              <a:buClr>
                <a:schemeClr val="dk1"/>
              </a:buClr>
              <a:buSzPts val="1530"/>
              <a:buFont typeface="Noto Sans Symbols"/>
              <a:buChar char="⮚"/>
            </a:pPr>
            <a:r>
              <a:rPr lang="fr-FR" sz="1530"/>
              <a:t> Les revenus mobiliers sont imposables dans l'État du domicile du bénéficiaire de ceux-ci. L'État de la source garde cependant le droit d'opérer une retenue à la source, mais celle-ci est souvent limitée. En Belgique, cette retenue à la source est le précompte mobilier.</a:t>
            </a:r>
            <a:endParaRPr/>
          </a:p>
          <a:p>
            <a:pPr indent="-285750" lvl="0" marL="285750" rtl="0" algn="l">
              <a:lnSpc>
                <a:spcPct val="80000"/>
              </a:lnSpc>
              <a:spcBef>
                <a:spcPts val="306"/>
              </a:spcBef>
              <a:spcAft>
                <a:spcPts val="0"/>
              </a:spcAft>
              <a:buClr>
                <a:schemeClr val="dk1"/>
              </a:buClr>
              <a:buSzPts val="1530"/>
              <a:buFont typeface="Noto Sans Symbols"/>
              <a:buChar char="⮚"/>
            </a:pPr>
            <a:r>
              <a:rPr lang="fr-FR" sz="1530"/>
              <a:t>Le précompte mobilier belge dû sur le montant brut des dividendes, intérêts et redevances attribués aux résidents des États partenaires fait en général l'objet de certaines réductions. </a:t>
            </a:r>
            <a:endParaRPr/>
          </a:p>
          <a:p>
            <a:pPr indent="-285750" lvl="0" marL="285750" rtl="0" algn="l">
              <a:lnSpc>
                <a:spcPct val="80000"/>
              </a:lnSpc>
              <a:spcBef>
                <a:spcPts val="306"/>
              </a:spcBef>
              <a:spcAft>
                <a:spcPts val="0"/>
              </a:spcAft>
              <a:buClr>
                <a:schemeClr val="dk1"/>
              </a:buClr>
              <a:buSzPts val="1530"/>
              <a:buFont typeface="Noto Sans Symbols"/>
              <a:buChar char="⮚"/>
            </a:pPr>
            <a:r>
              <a:rPr lang="fr-FR" sz="1530"/>
              <a:t>Pour les dividendes, le précompte mobilier belge est réduit à 15 % (parfois 10 % [France, Luxembourg], voire 5 % [Royaume-Uni, Pays-Bas, U.S.A.]). Le précompte mobilier sur les intérêts est généralement réduit à 15 % (qui est en réalité le taux habituel). Dans certains cas, il est même prévu des exemptions (notamment pour les intérêts de créances commerciales ou de compte courant interbancaire). Les redevances sont souvent exemptées de toute retenue à la source.</a:t>
            </a:r>
            <a:endParaRPr/>
          </a:p>
          <a:p>
            <a:pPr indent="-285750" lvl="0" marL="285750" rtl="0" algn="l">
              <a:lnSpc>
                <a:spcPct val="80000"/>
              </a:lnSpc>
              <a:spcBef>
                <a:spcPts val="306"/>
              </a:spcBef>
              <a:spcAft>
                <a:spcPts val="0"/>
              </a:spcAft>
              <a:buClr>
                <a:schemeClr val="dk1"/>
              </a:buClr>
              <a:buSzPts val="1530"/>
              <a:buFont typeface="Noto Sans Symbols"/>
              <a:buChar char="⮚"/>
            </a:pPr>
            <a:r>
              <a:rPr lang="fr-FR" sz="1530"/>
              <a:t>Le tout bien entendu sous réserve de l'application de la directive européenne sur le paiement d'intérêts et redevances (qui prévoit l'exonération de toute retenue à la source sur les intérêts et redevances payées entre entreprises liées des différents États membres de l'Union européenne.) </a:t>
            </a:r>
            <a:endParaRPr/>
          </a:p>
          <a:p>
            <a:pPr indent="0" lvl="0" marL="0" rtl="0" algn="l">
              <a:lnSpc>
                <a:spcPct val="80000"/>
              </a:lnSpc>
              <a:spcBef>
                <a:spcPts val="306"/>
              </a:spcBef>
              <a:spcAft>
                <a:spcPts val="0"/>
              </a:spcAft>
              <a:buNone/>
            </a:pPr>
            <a:r>
              <a:t/>
            </a:r>
            <a:endParaRPr/>
          </a:p>
          <a:p>
            <a:pPr indent="0" lvl="0" marL="0" rtl="0" algn="l">
              <a:lnSpc>
                <a:spcPct val="80000"/>
              </a:lnSpc>
              <a:spcBef>
                <a:spcPts val="306"/>
              </a:spcBef>
              <a:spcAft>
                <a:spcPts val="0"/>
              </a:spcAft>
              <a:buNone/>
            </a:pPr>
            <a:r>
              <a:rPr b="1" lang="fr-FR" sz="1530">
                <a:solidFill>
                  <a:srgbClr val="FF0000"/>
                </a:solidFill>
              </a:rPr>
              <a:t>Comment obtenir les réductions conventionnelles de précompte mobilier? </a:t>
            </a:r>
            <a:endParaRPr/>
          </a:p>
          <a:p>
            <a:pPr indent="-285750" lvl="0" marL="285750" rtl="0" algn="l">
              <a:lnSpc>
                <a:spcPct val="80000"/>
              </a:lnSpc>
              <a:spcBef>
                <a:spcPts val="306"/>
              </a:spcBef>
              <a:spcAft>
                <a:spcPts val="0"/>
              </a:spcAft>
              <a:buClr>
                <a:schemeClr val="dk1"/>
              </a:buClr>
              <a:buSzPts val="1530"/>
              <a:buFont typeface="Noto Sans Symbols"/>
              <a:buChar char="⮚"/>
            </a:pPr>
            <a:r>
              <a:rPr lang="fr-FR" sz="1530"/>
              <a:t>Pour obtenir la réduction de précompte mobilier sur les dividendes, intérêts et redevances, les bénéficiaires doivent remplir un formulaire et communiquer celui-ci à l'État de la source. </a:t>
            </a:r>
            <a:endParaRPr/>
          </a:p>
          <a:p>
            <a:pPr indent="-285750" lvl="0" marL="285750" rtl="0" algn="l">
              <a:lnSpc>
                <a:spcPct val="80000"/>
              </a:lnSpc>
              <a:spcBef>
                <a:spcPts val="306"/>
              </a:spcBef>
              <a:spcAft>
                <a:spcPts val="0"/>
              </a:spcAft>
              <a:buClr>
                <a:schemeClr val="dk1"/>
              </a:buClr>
              <a:buSzPts val="1530"/>
              <a:buFont typeface="Noto Sans Symbols"/>
              <a:buChar char="⮚"/>
            </a:pPr>
            <a:r>
              <a:rPr lang="fr-FR" sz="1530"/>
              <a:t>En Belgique, ces formulaires sont délivrés par le bureau central de taxation de Bruxelles-étranger. Les résidents de pays liés à la Belgique doivent utiliser les formulaires 276 div, 276 int ou 276 R selon qu'il s'agit de dividendes, d'intérêts ou de redevances. Ces formulaires doivent être présentés par les bénéficiaires des revenus à leur administration fiscale. Celle-ci garde un exemplaire et atteste sur un deuxième exemplaire que les conditions conventionnelles mises à la réduction ou à l'exemption sont bien réunies. Ce deuxième exemplaire est communiqué, dans les dix jours du paiement, au débiteur belge qui l'annexe à sa déclaration au précompte.</a:t>
            </a:r>
            <a:endParaRPr/>
          </a:p>
          <a:p>
            <a:pPr indent="0" lvl="0" marL="0" rtl="0" algn="l">
              <a:lnSpc>
                <a:spcPct val="80000"/>
              </a:lnSpc>
              <a:spcBef>
                <a:spcPts val="306"/>
              </a:spcBef>
              <a:spcAft>
                <a:spcPts val="0"/>
              </a:spcAft>
              <a:buClr>
                <a:schemeClr val="dk1"/>
              </a:buClr>
              <a:buSzPts val="1530"/>
              <a:buNone/>
            </a:pPr>
            <a:r>
              <a:t/>
            </a:r>
            <a:endParaRPr sz="1530"/>
          </a:p>
        </p:txBody>
      </p:sp>
      <p:sp>
        <p:nvSpPr>
          <p:cNvPr id="145" name="Google Shape;145;p8"/>
          <p:cNvSpPr txBox="1"/>
          <p:nvPr>
            <p:ph idx="11" type="ftr"/>
          </p:nvPr>
        </p:nvSpPr>
        <p:spPr>
          <a:xfrm>
            <a:off x="9134168" y="6354000"/>
            <a:ext cx="2223832"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146" name="Google Shape;146;p8"/>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8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09" name="Shape 709"/>
        <p:cNvGrpSpPr/>
        <p:nvPr/>
      </p:nvGrpSpPr>
      <p:grpSpPr>
        <a:xfrm>
          <a:off x="0" y="0"/>
          <a:ext cx="0" cy="0"/>
          <a:chOff x="0" y="0"/>
          <a:chExt cx="0" cy="0"/>
        </a:xfrm>
      </p:grpSpPr>
      <p:sp>
        <p:nvSpPr>
          <p:cNvPr id="710" name="Google Shape;710;p73"/>
          <p:cNvSpPr txBox="1"/>
          <p:nvPr>
            <p:ph type="title"/>
          </p:nvPr>
        </p:nvSpPr>
        <p:spPr>
          <a:xfrm>
            <a:off x="3099575" y="329900"/>
            <a:ext cx="8911687"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br>
              <a:rPr b="1" lang="fr-FR" sz="3733" u="sng"/>
            </a:br>
            <a:r>
              <a:rPr b="1" lang="fr-FR" sz="3733" u="sng"/>
              <a:t>Exemple récapitulatif</a:t>
            </a:r>
            <a:br>
              <a:rPr b="1" lang="fr-FR" sz="3733" u="sng">
                <a:solidFill>
                  <a:srgbClr val="C00000"/>
                </a:solidFill>
              </a:rPr>
            </a:br>
            <a:br>
              <a:rPr b="1" lang="fr-FR" sz="3733" u="sng">
                <a:solidFill>
                  <a:srgbClr val="C00000"/>
                </a:solidFill>
              </a:rPr>
            </a:br>
            <a:br>
              <a:rPr b="1" lang="fr-FR" sz="3733" u="sng">
                <a:solidFill>
                  <a:srgbClr val="C00000"/>
                </a:solidFill>
              </a:rPr>
            </a:br>
            <a:endParaRPr sz="3733">
              <a:solidFill>
                <a:srgbClr val="C00000"/>
              </a:solidFill>
            </a:endParaRPr>
          </a:p>
        </p:txBody>
      </p:sp>
      <p:sp>
        <p:nvSpPr>
          <p:cNvPr id="711" name="Google Shape;711;p73"/>
          <p:cNvSpPr txBox="1"/>
          <p:nvPr>
            <p:ph idx="1" type="body"/>
          </p:nvPr>
        </p:nvSpPr>
        <p:spPr>
          <a:xfrm>
            <a:off x="2589212" y="1417675"/>
            <a:ext cx="8915400" cy="453350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C00000"/>
              </a:buClr>
              <a:buSzPts val="2267"/>
              <a:buNone/>
            </a:pPr>
            <a:r>
              <a:rPr b="1" lang="fr-FR" sz="2267">
                <a:solidFill>
                  <a:srgbClr val="C00000"/>
                </a:solidFill>
              </a:rPr>
              <a:t>A.) </a:t>
            </a:r>
            <a:endParaRPr/>
          </a:p>
          <a:p>
            <a:pPr indent="-342900" lvl="0" marL="342900" rtl="0" algn="l">
              <a:lnSpc>
                <a:spcPct val="90000"/>
              </a:lnSpc>
              <a:spcBef>
                <a:spcPts val="453"/>
              </a:spcBef>
              <a:spcAft>
                <a:spcPts val="0"/>
              </a:spcAft>
              <a:buClr>
                <a:schemeClr val="dk1"/>
              </a:buClr>
              <a:buSzPts val="2267"/>
              <a:buFont typeface="Noto Sans Symbols"/>
              <a:buChar char="⮚"/>
            </a:pPr>
            <a:r>
              <a:rPr lang="fr-FR" sz="2267"/>
              <a:t>Pension de Madame Fonseca : la pension résultant d’un emploi antérieur dans une société privée belge et la pension résultant d’un emploi antérieur dans une société portugaise sont toutes deux imposables dans l’Etat de  résidence 🡺  pas imposables à l’INR</a:t>
            </a:r>
            <a:endParaRPr/>
          </a:p>
          <a:p>
            <a:pPr indent="-342900" lvl="0" marL="342900" rtl="0" algn="l">
              <a:lnSpc>
                <a:spcPct val="90000"/>
              </a:lnSpc>
              <a:spcBef>
                <a:spcPts val="453"/>
              </a:spcBef>
              <a:spcAft>
                <a:spcPts val="0"/>
              </a:spcAft>
              <a:buClr>
                <a:schemeClr val="dk1"/>
              </a:buClr>
              <a:buSzPts val="2267"/>
              <a:buFont typeface="Noto Sans Symbols"/>
              <a:buChar char="⮚"/>
            </a:pPr>
            <a:r>
              <a:rPr lang="fr-FR" sz="2267"/>
              <a:t>Rente alimentaire versée  à Madame Fonseca  : imposition dans l’État de résidence 🡺  pas imposables à l’INR</a:t>
            </a:r>
            <a:endParaRPr/>
          </a:p>
          <a:p>
            <a:pPr indent="-342900" lvl="0" marL="342900" rtl="0" algn="l">
              <a:lnSpc>
                <a:spcPct val="90000"/>
              </a:lnSpc>
              <a:spcBef>
                <a:spcPts val="453"/>
              </a:spcBef>
              <a:spcAft>
                <a:spcPts val="0"/>
              </a:spcAft>
              <a:buClr>
                <a:schemeClr val="dk1"/>
              </a:buClr>
              <a:buSzPts val="2267"/>
              <a:buFont typeface="Noto Sans Symbols"/>
              <a:buChar char="⮚"/>
            </a:pPr>
            <a:r>
              <a:rPr lang="fr-FR" sz="2267"/>
              <a:t>Rémunération versée à Monsieur Fonseca en raison de l’activité en Belgique du 1</a:t>
            </a:r>
            <a:r>
              <a:rPr baseline="30000" lang="fr-FR" sz="2267"/>
              <a:t>er</a:t>
            </a:r>
            <a:r>
              <a:rPr lang="fr-FR" sz="2267"/>
              <a:t> avril au 15 octobre sont soumises au précompte professionnel. </a:t>
            </a:r>
            <a:endParaRPr/>
          </a:p>
          <a:p>
            <a:pPr indent="-342900" lvl="0" marL="342900" rtl="0" algn="l">
              <a:lnSpc>
                <a:spcPct val="90000"/>
              </a:lnSpc>
              <a:spcBef>
                <a:spcPts val="453"/>
              </a:spcBef>
              <a:spcAft>
                <a:spcPts val="0"/>
              </a:spcAft>
              <a:buClr>
                <a:schemeClr val="dk1"/>
              </a:buClr>
              <a:buSzPts val="2267"/>
              <a:buFont typeface="Noto Sans Symbols"/>
              <a:buChar char="⮚"/>
            </a:pPr>
            <a:r>
              <a:rPr lang="fr-FR" sz="2267"/>
              <a:t>C’est la société portugaise qui paie les rémunérations qui redevable du précompte professionnel</a:t>
            </a:r>
            <a:endParaRPr sz="2267"/>
          </a:p>
        </p:txBody>
      </p:sp>
      <p:sp>
        <p:nvSpPr>
          <p:cNvPr id="712" name="Google Shape;712;p73"/>
          <p:cNvSpPr txBox="1"/>
          <p:nvPr>
            <p:ph idx="11" type="ftr"/>
          </p:nvPr>
        </p:nvSpPr>
        <p:spPr>
          <a:xfrm>
            <a:off x="9517626" y="6354000"/>
            <a:ext cx="1840374"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ww.coppensfiscaliste.be</a:t>
            </a:r>
            <a:endParaRPr/>
          </a:p>
        </p:txBody>
      </p:sp>
      <p:sp>
        <p:nvSpPr>
          <p:cNvPr id="713" name="Google Shape;713;p73"/>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8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17" name="Shape 717"/>
        <p:cNvGrpSpPr/>
        <p:nvPr/>
      </p:nvGrpSpPr>
      <p:grpSpPr>
        <a:xfrm>
          <a:off x="0" y="0"/>
          <a:ext cx="0" cy="0"/>
          <a:chOff x="0" y="0"/>
          <a:chExt cx="0" cy="0"/>
        </a:xfrm>
      </p:grpSpPr>
      <p:sp>
        <p:nvSpPr>
          <p:cNvPr id="718" name="Google Shape;718;p74"/>
          <p:cNvSpPr txBox="1"/>
          <p:nvPr>
            <p:ph type="title"/>
          </p:nvPr>
        </p:nvSpPr>
        <p:spPr>
          <a:xfrm>
            <a:off x="3099575" y="329900"/>
            <a:ext cx="8911687"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br>
              <a:rPr b="1" lang="fr-FR" sz="3733" u="sng"/>
            </a:br>
            <a:r>
              <a:rPr b="1" lang="fr-FR" sz="3733" u="sng"/>
              <a:t>Exemple récapitulatif</a:t>
            </a:r>
            <a:br>
              <a:rPr b="1" lang="fr-FR" sz="3733" u="sng"/>
            </a:br>
            <a:br>
              <a:rPr b="1" lang="fr-FR" sz="3733" u="sng">
                <a:solidFill>
                  <a:srgbClr val="C00000"/>
                </a:solidFill>
              </a:rPr>
            </a:br>
            <a:br>
              <a:rPr b="1" lang="fr-FR" sz="3733" u="sng">
                <a:solidFill>
                  <a:srgbClr val="C00000"/>
                </a:solidFill>
              </a:rPr>
            </a:br>
            <a:endParaRPr sz="3733">
              <a:solidFill>
                <a:srgbClr val="C00000"/>
              </a:solidFill>
            </a:endParaRPr>
          </a:p>
        </p:txBody>
      </p:sp>
      <p:sp>
        <p:nvSpPr>
          <p:cNvPr id="719" name="Google Shape;719;p74"/>
          <p:cNvSpPr txBox="1"/>
          <p:nvPr>
            <p:ph idx="1" type="body"/>
          </p:nvPr>
        </p:nvSpPr>
        <p:spPr>
          <a:xfrm>
            <a:off x="2589212" y="1417675"/>
            <a:ext cx="8915400" cy="4533507"/>
          </a:xfrm>
          <a:prstGeom prst="rect">
            <a:avLst/>
          </a:prstGeom>
          <a:noFill/>
          <a:ln>
            <a:noFill/>
          </a:ln>
        </p:spPr>
        <p:txBody>
          <a:bodyPr anchorCtr="0" anchor="t" bIns="45700" lIns="91425" spcFirstLastPara="1" rIns="91425" wrap="square" tIns="45700">
            <a:normAutofit/>
          </a:bodyPr>
          <a:lstStyle/>
          <a:p>
            <a:pPr indent="0" lvl="0" marL="0" rtl="0" algn="l">
              <a:lnSpc>
                <a:spcPct val="80000"/>
              </a:lnSpc>
              <a:spcBef>
                <a:spcPts val="0"/>
              </a:spcBef>
              <a:spcAft>
                <a:spcPts val="0"/>
              </a:spcAft>
              <a:buClr>
                <a:srgbClr val="C00000"/>
              </a:buClr>
              <a:buSzPts val="2096"/>
              <a:buNone/>
            </a:pPr>
            <a:r>
              <a:rPr b="1" lang="fr-FR" sz="2096">
                <a:solidFill>
                  <a:srgbClr val="C00000"/>
                </a:solidFill>
              </a:rPr>
              <a:t>B.)</a:t>
            </a:r>
            <a:endParaRPr/>
          </a:p>
          <a:p>
            <a:pPr indent="-342900" lvl="0" marL="342900" rtl="0" algn="l">
              <a:lnSpc>
                <a:spcPct val="80000"/>
              </a:lnSpc>
              <a:spcBef>
                <a:spcPts val="419"/>
              </a:spcBef>
              <a:spcAft>
                <a:spcPts val="0"/>
              </a:spcAft>
              <a:buClr>
                <a:schemeClr val="dk1"/>
              </a:buClr>
              <a:buSzPts val="2096"/>
              <a:buFont typeface="Noto Sans Symbols"/>
              <a:buChar char="⮚"/>
            </a:pPr>
            <a:r>
              <a:rPr lang="fr-FR" sz="2096"/>
              <a:t>Étant donné que ces contribuables recueillent des rémunérations imposables à l’INR, il doit mentionner dans la déclaration belge :</a:t>
            </a:r>
            <a:endParaRPr/>
          </a:p>
          <a:p>
            <a:pPr indent="0" lvl="0" marL="0" rtl="0" algn="l">
              <a:lnSpc>
                <a:spcPct val="80000"/>
              </a:lnSpc>
              <a:spcBef>
                <a:spcPts val="419"/>
              </a:spcBef>
              <a:spcAft>
                <a:spcPts val="0"/>
              </a:spcAft>
              <a:buClr>
                <a:schemeClr val="dk1"/>
              </a:buClr>
              <a:buSzPts val="2096"/>
              <a:buNone/>
            </a:pPr>
            <a:r>
              <a:rPr lang="fr-FR" sz="2096"/>
              <a:t>Tous les revenus de biens immobiliers situent en Belgique + les revenus professionnels imposables en Belgique</a:t>
            </a:r>
            <a:endParaRPr/>
          </a:p>
          <a:p>
            <a:pPr indent="0" lvl="0" marL="0" rtl="0" algn="l">
              <a:lnSpc>
                <a:spcPct val="80000"/>
              </a:lnSpc>
              <a:spcBef>
                <a:spcPts val="419"/>
              </a:spcBef>
              <a:spcAft>
                <a:spcPts val="0"/>
              </a:spcAft>
              <a:buClr>
                <a:schemeClr val="dk1"/>
              </a:buClr>
              <a:buSzPts val="2096"/>
              <a:buNone/>
            </a:pPr>
            <a:r>
              <a:t/>
            </a:r>
            <a:endParaRPr sz="2096"/>
          </a:p>
          <a:p>
            <a:pPr indent="0" lvl="0" marL="0" rtl="0" algn="l">
              <a:lnSpc>
                <a:spcPct val="80000"/>
              </a:lnSpc>
              <a:spcBef>
                <a:spcPts val="419"/>
              </a:spcBef>
              <a:spcAft>
                <a:spcPts val="0"/>
              </a:spcAft>
              <a:buClr>
                <a:srgbClr val="C00000"/>
              </a:buClr>
              <a:buSzPts val="2096"/>
              <a:buNone/>
            </a:pPr>
            <a:r>
              <a:rPr b="1" lang="fr-FR" sz="2096">
                <a:solidFill>
                  <a:srgbClr val="C00000"/>
                </a:solidFill>
              </a:rPr>
              <a:t>C.)</a:t>
            </a:r>
            <a:endParaRPr/>
          </a:p>
          <a:p>
            <a:pPr indent="-342900" lvl="0" marL="342900" rtl="0" algn="l">
              <a:lnSpc>
                <a:spcPct val="80000"/>
              </a:lnSpc>
              <a:spcBef>
                <a:spcPts val="419"/>
              </a:spcBef>
              <a:spcAft>
                <a:spcPts val="0"/>
              </a:spcAft>
              <a:buClr>
                <a:schemeClr val="dk1"/>
              </a:buClr>
              <a:buSzPts val="2096"/>
              <a:buFont typeface="Noto Sans Symbols"/>
              <a:buChar char="⮚"/>
            </a:pPr>
            <a:r>
              <a:rPr lang="fr-FR" sz="2096"/>
              <a:t>Peuvent-ils être assimilés ?</a:t>
            </a:r>
            <a:endParaRPr/>
          </a:p>
          <a:p>
            <a:pPr indent="-342900" lvl="1" marL="1085850" rtl="0" algn="l">
              <a:lnSpc>
                <a:spcPct val="80000"/>
              </a:lnSpc>
              <a:spcBef>
                <a:spcPts val="419"/>
              </a:spcBef>
              <a:spcAft>
                <a:spcPts val="0"/>
              </a:spcAft>
              <a:buClr>
                <a:schemeClr val="dk1"/>
              </a:buClr>
              <a:buSzPts val="2096"/>
              <a:buFont typeface="Noto Sans Symbols"/>
              <a:buChar char="⮚"/>
            </a:pPr>
            <a:r>
              <a:rPr lang="fr-FR" sz="2096"/>
              <a:t>Revenus professionnels nets imposables à l’INR : 4000 x 6,5 – 5000 = 21 000</a:t>
            </a:r>
            <a:endParaRPr/>
          </a:p>
          <a:p>
            <a:pPr indent="-342900" lvl="1" marL="1085850" rtl="0" algn="l">
              <a:lnSpc>
                <a:spcPct val="80000"/>
              </a:lnSpc>
              <a:spcBef>
                <a:spcPts val="419"/>
              </a:spcBef>
              <a:spcAft>
                <a:spcPts val="0"/>
              </a:spcAft>
              <a:buClr>
                <a:schemeClr val="dk1"/>
              </a:buClr>
              <a:buSzPts val="2096"/>
              <a:buFont typeface="Noto Sans Symbols"/>
              <a:buChar char="⮚"/>
            </a:pPr>
            <a:r>
              <a:rPr lang="fr-FR" sz="2096"/>
              <a:t>75 % x (21 000 + 3 × 3000 + 2,5 × 4000 – 2000) = 28 500</a:t>
            </a:r>
            <a:endParaRPr/>
          </a:p>
          <a:p>
            <a:pPr indent="-342900" lvl="1" marL="1085850" rtl="0" algn="l">
              <a:lnSpc>
                <a:spcPct val="80000"/>
              </a:lnSpc>
              <a:spcBef>
                <a:spcPts val="419"/>
              </a:spcBef>
              <a:spcAft>
                <a:spcPts val="0"/>
              </a:spcAft>
              <a:buClr>
                <a:schemeClr val="dk1"/>
              </a:buClr>
              <a:buSzPts val="2096"/>
              <a:buFont typeface="Noto Sans Symbols"/>
              <a:buChar char="⮚"/>
            </a:pPr>
            <a:r>
              <a:rPr lang="fr-FR" sz="2096"/>
              <a:t>21 000 &lt; 28 500 🡺 pas d’assimilation</a:t>
            </a:r>
            <a:endParaRPr/>
          </a:p>
          <a:p>
            <a:pPr indent="-342900" lvl="1" marL="1085850" rtl="0" algn="l">
              <a:lnSpc>
                <a:spcPct val="80000"/>
              </a:lnSpc>
              <a:spcBef>
                <a:spcPts val="419"/>
              </a:spcBef>
              <a:spcAft>
                <a:spcPts val="0"/>
              </a:spcAft>
              <a:buClr>
                <a:schemeClr val="dk1"/>
              </a:buClr>
              <a:buSzPts val="2096"/>
              <a:buFont typeface="Noto Sans Symbols"/>
              <a:buChar char="⮚"/>
            </a:pPr>
            <a:r>
              <a:rPr lang="fr-FR" sz="2096"/>
              <a:t>Pas droit aux réductions d’impôts titre services ou pensions, du fait de cette assimilation</a:t>
            </a:r>
            <a:endParaRPr sz="2096"/>
          </a:p>
          <a:p>
            <a:pPr indent="0" lvl="0" marL="0" rtl="0" algn="l">
              <a:lnSpc>
                <a:spcPct val="80000"/>
              </a:lnSpc>
              <a:spcBef>
                <a:spcPts val="419"/>
              </a:spcBef>
              <a:spcAft>
                <a:spcPts val="0"/>
              </a:spcAft>
              <a:buClr>
                <a:schemeClr val="dk1"/>
              </a:buClr>
              <a:buSzPts val="2096"/>
              <a:buNone/>
            </a:pPr>
            <a:r>
              <a:t/>
            </a:r>
            <a:endParaRPr sz="2096"/>
          </a:p>
        </p:txBody>
      </p:sp>
      <p:sp>
        <p:nvSpPr>
          <p:cNvPr id="720" name="Google Shape;720;p74"/>
          <p:cNvSpPr txBox="1"/>
          <p:nvPr>
            <p:ph idx="11" type="ftr"/>
          </p:nvPr>
        </p:nvSpPr>
        <p:spPr>
          <a:xfrm>
            <a:off x="9350477" y="6354000"/>
            <a:ext cx="2007523"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721" name="Google Shape;721;p74"/>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8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5" name="Shape 725"/>
        <p:cNvGrpSpPr/>
        <p:nvPr/>
      </p:nvGrpSpPr>
      <p:grpSpPr>
        <a:xfrm>
          <a:off x="0" y="0"/>
          <a:ext cx="0" cy="0"/>
          <a:chOff x="0" y="0"/>
          <a:chExt cx="0" cy="0"/>
        </a:xfrm>
      </p:grpSpPr>
      <p:sp>
        <p:nvSpPr>
          <p:cNvPr id="726" name="Google Shape;726;p75"/>
          <p:cNvSpPr txBox="1"/>
          <p:nvPr>
            <p:ph type="title"/>
          </p:nvPr>
        </p:nvSpPr>
        <p:spPr>
          <a:xfrm>
            <a:off x="3099575" y="329900"/>
            <a:ext cx="8911687"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br>
              <a:rPr b="1" lang="fr-FR" sz="3733" u="sng"/>
            </a:br>
            <a:r>
              <a:rPr b="1" lang="fr-FR" sz="3733" u="sng"/>
              <a:t>Exemple récapitulatif</a:t>
            </a:r>
            <a:br>
              <a:rPr b="1" lang="fr-FR" sz="3733" u="sng"/>
            </a:br>
            <a:br>
              <a:rPr b="1" lang="fr-FR" sz="3733" u="sng">
                <a:solidFill>
                  <a:srgbClr val="C00000"/>
                </a:solidFill>
              </a:rPr>
            </a:br>
            <a:br>
              <a:rPr b="1" lang="fr-FR" sz="3733" u="sng">
                <a:solidFill>
                  <a:srgbClr val="C00000"/>
                </a:solidFill>
              </a:rPr>
            </a:br>
            <a:endParaRPr sz="3733">
              <a:solidFill>
                <a:srgbClr val="C00000"/>
              </a:solidFill>
            </a:endParaRPr>
          </a:p>
        </p:txBody>
      </p:sp>
      <p:sp>
        <p:nvSpPr>
          <p:cNvPr id="727" name="Google Shape;727;p75"/>
          <p:cNvSpPr txBox="1"/>
          <p:nvPr>
            <p:ph idx="1" type="body"/>
          </p:nvPr>
        </p:nvSpPr>
        <p:spPr>
          <a:xfrm>
            <a:off x="2589212" y="1417675"/>
            <a:ext cx="8915400" cy="453350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C00000"/>
              </a:buClr>
              <a:buSzPts val="2267"/>
              <a:buNone/>
            </a:pPr>
            <a:r>
              <a:rPr b="1" lang="fr-FR" sz="2267">
                <a:solidFill>
                  <a:srgbClr val="C00000"/>
                </a:solidFill>
              </a:rPr>
              <a:t>D.</a:t>
            </a:r>
            <a:endParaRPr/>
          </a:p>
          <a:p>
            <a:pPr indent="-342900" lvl="0" marL="342900" rtl="0" algn="l">
              <a:lnSpc>
                <a:spcPct val="90000"/>
              </a:lnSpc>
              <a:spcBef>
                <a:spcPts val="453"/>
              </a:spcBef>
              <a:spcAft>
                <a:spcPts val="0"/>
              </a:spcAft>
              <a:buClr>
                <a:schemeClr val="dk1"/>
              </a:buClr>
              <a:buSzPts val="2267"/>
              <a:buFont typeface="Noto Sans Symbols"/>
              <a:buChar char="⮚"/>
            </a:pPr>
            <a:r>
              <a:rPr lang="fr-FR" sz="2267"/>
              <a:t>Les deux conjoints ont des revenus imposables à l’INR : imposition</a:t>
            </a:r>
            <a:endParaRPr/>
          </a:p>
          <a:p>
            <a:pPr indent="0" lvl="0" marL="0" rtl="0" algn="l">
              <a:lnSpc>
                <a:spcPct val="90000"/>
              </a:lnSpc>
              <a:spcBef>
                <a:spcPts val="453"/>
              </a:spcBef>
              <a:spcAft>
                <a:spcPts val="0"/>
              </a:spcAft>
              <a:buClr>
                <a:schemeClr val="dk1"/>
              </a:buClr>
              <a:buSzPts val="2267"/>
              <a:buNone/>
            </a:pPr>
            <a:r>
              <a:rPr b="1" lang="fr-FR" sz="2267"/>
              <a:t>Revenus immobiliers </a:t>
            </a:r>
            <a:endParaRPr/>
          </a:p>
          <a:p>
            <a:pPr indent="-342900" lvl="0" marL="342900" rtl="0" algn="l">
              <a:lnSpc>
                <a:spcPct val="90000"/>
              </a:lnSpc>
              <a:spcBef>
                <a:spcPts val="453"/>
              </a:spcBef>
              <a:spcAft>
                <a:spcPts val="0"/>
              </a:spcAft>
              <a:buClr>
                <a:schemeClr val="dk1"/>
              </a:buClr>
              <a:buSzPts val="2267"/>
              <a:buFont typeface="Noto Sans Symbols"/>
              <a:buChar char="⮚"/>
            </a:pPr>
            <a:r>
              <a:rPr lang="fr-FR" sz="2267"/>
              <a:t>Monsieur : aucun revenu </a:t>
            </a:r>
            <a:endParaRPr/>
          </a:p>
          <a:p>
            <a:pPr indent="-342900" lvl="0" marL="342900" rtl="0" algn="l">
              <a:lnSpc>
                <a:spcPct val="90000"/>
              </a:lnSpc>
              <a:spcBef>
                <a:spcPts val="453"/>
              </a:spcBef>
              <a:spcAft>
                <a:spcPts val="0"/>
              </a:spcAft>
              <a:buClr>
                <a:schemeClr val="dk1"/>
              </a:buClr>
              <a:buSzPts val="2267"/>
              <a:buFont typeface="Noto Sans Symbols"/>
              <a:buChar char="⮚"/>
            </a:pPr>
            <a:r>
              <a:rPr lang="fr-FR" sz="2267"/>
              <a:t>Madame</a:t>
            </a:r>
            <a:endParaRPr/>
          </a:p>
          <a:p>
            <a:pPr indent="-285750" lvl="1" marL="742950" rtl="0" algn="l">
              <a:lnSpc>
                <a:spcPct val="90000"/>
              </a:lnSpc>
              <a:spcBef>
                <a:spcPts val="413"/>
              </a:spcBef>
              <a:spcAft>
                <a:spcPts val="0"/>
              </a:spcAft>
              <a:buClr>
                <a:schemeClr val="dk1"/>
              </a:buClr>
              <a:buSzPts val="2067"/>
              <a:buFont typeface="Noto Sans Symbols"/>
              <a:buChar char="▪"/>
            </a:pPr>
            <a:r>
              <a:rPr lang="fr-FR" sz="2067"/>
              <a:t>675 (appartement )x 1,4 = 940</a:t>
            </a:r>
            <a:endParaRPr/>
          </a:p>
          <a:p>
            <a:pPr indent="-285750" lvl="1" marL="742950" rtl="0" algn="l">
              <a:lnSpc>
                <a:spcPct val="90000"/>
              </a:lnSpc>
              <a:spcBef>
                <a:spcPts val="413"/>
              </a:spcBef>
              <a:spcAft>
                <a:spcPts val="0"/>
              </a:spcAft>
              <a:buClr>
                <a:schemeClr val="dk1"/>
              </a:buClr>
              <a:buSzPts val="2067"/>
              <a:buFont typeface="Noto Sans Symbols"/>
              <a:buChar char="▪"/>
            </a:pPr>
            <a:r>
              <a:rPr lang="fr-FR" sz="2067"/>
              <a:t>1500 (loyer du terrain) × 90 % = 1,350</a:t>
            </a:r>
            <a:endParaRPr/>
          </a:p>
          <a:p>
            <a:pPr indent="-285750" lvl="1" marL="742950" rtl="0" algn="l">
              <a:lnSpc>
                <a:spcPct val="90000"/>
              </a:lnSpc>
              <a:spcBef>
                <a:spcPts val="413"/>
              </a:spcBef>
              <a:spcAft>
                <a:spcPts val="0"/>
              </a:spcAft>
              <a:buClr>
                <a:schemeClr val="dk1"/>
              </a:buClr>
              <a:buSzPts val="2067"/>
              <a:buFont typeface="Noto Sans Symbols"/>
              <a:buChar char="▪"/>
            </a:pPr>
            <a:r>
              <a:rPr lang="fr-FR" sz="2067"/>
              <a:t>100 000  (redevance)</a:t>
            </a:r>
            <a:endParaRPr/>
          </a:p>
          <a:p>
            <a:pPr indent="-285750" lvl="1" marL="742950" rtl="0" algn="l">
              <a:lnSpc>
                <a:spcPct val="90000"/>
              </a:lnSpc>
              <a:spcBef>
                <a:spcPts val="413"/>
              </a:spcBef>
              <a:spcAft>
                <a:spcPts val="0"/>
              </a:spcAft>
              <a:buClr>
                <a:schemeClr val="dk1"/>
              </a:buClr>
              <a:buSzPts val="2067"/>
              <a:buFont typeface="Noto Sans Symbols"/>
              <a:buChar char="▪"/>
            </a:pPr>
            <a:r>
              <a:rPr lang="fr-FR" sz="2067"/>
              <a:t>Total : 102 295 €</a:t>
            </a:r>
            <a:endParaRPr/>
          </a:p>
        </p:txBody>
      </p:sp>
      <p:sp>
        <p:nvSpPr>
          <p:cNvPr id="728" name="Google Shape;728;p75"/>
          <p:cNvSpPr txBox="1"/>
          <p:nvPr>
            <p:ph idx="11" type="ftr"/>
          </p:nvPr>
        </p:nvSpPr>
        <p:spPr>
          <a:xfrm>
            <a:off x="9409471" y="6354000"/>
            <a:ext cx="1948529"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729" name="Google Shape;729;p75"/>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8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33" name="Shape 733"/>
        <p:cNvGrpSpPr/>
        <p:nvPr/>
      </p:nvGrpSpPr>
      <p:grpSpPr>
        <a:xfrm>
          <a:off x="0" y="0"/>
          <a:ext cx="0" cy="0"/>
          <a:chOff x="0" y="0"/>
          <a:chExt cx="0" cy="0"/>
        </a:xfrm>
      </p:grpSpPr>
      <p:sp>
        <p:nvSpPr>
          <p:cNvPr id="734" name="Google Shape;734;p76"/>
          <p:cNvSpPr txBox="1"/>
          <p:nvPr>
            <p:ph type="title"/>
          </p:nvPr>
        </p:nvSpPr>
        <p:spPr>
          <a:xfrm>
            <a:off x="3099575" y="329900"/>
            <a:ext cx="8911687"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br>
              <a:rPr b="1" lang="fr-FR" sz="3733" u="sng"/>
            </a:br>
            <a:r>
              <a:rPr b="1" lang="fr-FR" sz="3733" u="sng"/>
              <a:t>Exemple récapitulatif</a:t>
            </a:r>
            <a:br>
              <a:rPr b="1" lang="fr-FR" sz="3733" u="sng"/>
            </a:br>
            <a:br>
              <a:rPr b="1" lang="fr-FR" sz="3733" u="sng">
                <a:solidFill>
                  <a:srgbClr val="C00000"/>
                </a:solidFill>
              </a:rPr>
            </a:br>
            <a:br>
              <a:rPr b="1" lang="fr-FR" sz="3733" u="sng">
                <a:solidFill>
                  <a:srgbClr val="C00000"/>
                </a:solidFill>
              </a:rPr>
            </a:br>
            <a:endParaRPr sz="3733">
              <a:solidFill>
                <a:srgbClr val="C00000"/>
              </a:solidFill>
            </a:endParaRPr>
          </a:p>
        </p:txBody>
      </p:sp>
      <p:sp>
        <p:nvSpPr>
          <p:cNvPr id="735" name="Google Shape;735;p76"/>
          <p:cNvSpPr txBox="1"/>
          <p:nvPr>
            <p:ph idx="1" type="body"/>
          </p:nvPr>
        </p:nvSpPr>
        <p:spPr>
          <a:xfrm>
            <a:off x="2589212" y="1417675"/>
            <a:ext cx="8915400" cy="4533507"/>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rgbClr val="C00000"/>
              </a:buClr>
              <a:buSzPts val="2267"/>
              <a:buNone/>
            </a:pPr>
            <a:r>
              <a:rPr b="1" lang="fr-FR" sz="2267">
                <a:solidFill>
                  <a:srgbClr val="C00000"/>
                </a:solidFill>
              </a:rPr>
              <a:t>D.)</a:t>
            </a:r>
            <a:endParaRPr/>
          </a:p>
          <a:p>
            <a:pPr indent="0" lvl="0" marL="0" rtl="0" algn="l">
              <a:lnSpc>
                <a:spcPct val="90000"/>
              </a:lnSpc>
              <a:spcBef>
                <a:spcPts val="453"/>
              </a:spcBef>
              <a:spcAft>
                <a:spcPts val="0"/>
              </a:spcAft>
              <a:buClr>
                <a:schemeClr val="dk1"/>
              </a:buClr>
              <a:buSzPts val="2267"/>
              <a:buNone/>
            </a:pPr>
            <a:r>
              <a:rPr b="1" lang="fr-FR" sz="2267"/>
              <a:t>Revenus professionnels</a:t>
            </a:r>
            <a:endParaRPr/>
          </a:p>
          <a:p>
            <a:pPr indent="0" lvl="0" marL="0" rtl="0" algn="l">
              <a:lnSpc>
                <a:spcPct val="90000"/>
              </a:lnSpc>
              <a:spcBef>
                <a:spcPts val="453"/>
              </a:spcBef>
              <a:spcAft>
                <a:spcPts val="0"/>
              </a:spcAft>
              <a:buClr>
                <a:schemeClr val="dk1"/>
              </a:buClr>
              <a:buSzPts val="2267"/>
              <a:buNone/>
            </a:pPr>
            <a:r>
              <a:rPr lang="fr-FR" sz="2267"/>
              <a:t>Pas d’application du quotient conjugal car pas d’assimilation,</a:t>
            </a:r>
            <a:endParaRPr/>
          </a:p>
          <a:p>
            <a:pPr indent="-342900" lvl="0" marL="342900" rtl="0" algn="l">
              <a:lnSpc>
                <a:spcPct val="90000"/>
              </a:lnSpc>
              <a:spcBef>
                <a:spcPts val="453"/>
              </a:spcBef>
              <a:spcAft>
                <a:spcPts val="0"/>
              </a:spcAft>
              <a:buClr>
                <a:schemeClr val="dk1"/>
              </a:buClr>
              <a:buSzPts val="2267"/>
              <a:buFont typeface="Noto Sans Symbols"/>
              <a:buChar char="⮚"/>
            </a:pPr>
            <a:r>
              <a:rPr lang="fr-FR" sz="2267" u="sng"/>
              <a:t>Monsieur </a:t>
            </a:r>
            <a:endParaRPr/>
          </a:p>
          <a:p>
            <a:pPr indent="0" lvl="1" marL="457200" rtl="0" algn="l">
              <a:lnSpc>
                <a:spcPct val="90000"/>
              </a:lnSpc>
              <a:spcBef>
                <a:spcPts val="413"/>
              </a:spcBef>
              <a:spcAft>
                <a:spcPts val="0"/>
              </a:spcAft>
              <a:buClr>
                <a:schemeClr val="dk1"/>
              </a:buClr>
              <a:buSzPts val="2067"/>
              <a:buNone/>
            </a:pPr>
            <a:r>
              <a:rPr lang="fr-FR" sz="2067"/>
              <a:t>Rémunérations brutes = 4000 × 6,5</a:t>
            </a:r>
            <a:endParaRPr/>
          </a:p>
          <a:p>
            <a:pPr indent="0" lvl="1" marL="457200" rtl="0" algn="l">
              <a:lnSpc>
                <a:spcPct val="90000"/>
              </a:lnSpc>
              <a:spcBef>
                <a:spcPts val="413"/>
              </a:spcBef>
              <a:spcAft>
                <a:spcPts val="0"/>
              </a:spcAft>
              <a:buClr>
                <a:schemeClr val="dk1"/>
              </a:buClr>
              <a:buSzPts val="2067"/>
              <a:buNone/>
            </a:pPr>
            <a:r>
              <a:rPr lang="fr-FR" sz="2067"/>
              <a:t>- frais professionnels : 5000</a:t>
            </a:r>
            <a:endParaRPr/>
          </a:p>
          <a:p>
            <a:pPr indent="0" lvl="1" marL="457200" rtl="0" algn="l">
              <a:lnSpc>
                <a:spcPct val="90000"/>
              </a:lnSpc>
              <a:spcBef>
                <a:spcPts val="413"/>
              </a:spcBef>
              <a:spcAft>
                <a:spcPts val="0"/>
              </a:spcAft>
              <a:buClr>
                <a:schemeClr val="dk1"/>
              </a:buClr>
              <a:buSzPts val="2067"/>
              <a:buNone/>
            </a:pPr>
            <a:r>
              <a:rPr lang="fr-FR" sz="2067"/>
              <a:t>Rémunération nette : 26 000 – 5000 égal 21 000</a:t>
            </a:r>
            <a:endParaRPr/>
          </a:p>
          <a:p>
            <a:pPr indent="-342900" lvl="0" marL="342900" rtl="0" algn="l">
              <a:lnSpc>
                <a:spcPct val="90000"/>
              </a:lnSpc>
              <a:spcBef>
                <a:spcPts val="453"/>
              </a:spcBef>
              <a:spcAft>
                <a:spcPts val="0"/>
              </a:spcAft>
              <a:buClr>
                <a:schemeClr val="dk1"/>
              </a:buClr>
              <a:buSzPts val="2267"/>
              <a:buFont typeface="Noto Sans Symbols"/>
              <a:buChar char="⮚"/>
            </a:pPr>
            <a:r>
              <a:rPr lang="fr-FR" sz="2267" u="sng"/>
              <a:t>Madame</a:t>
            </a:r>
            <a:endParaRPr/>
          </a:p>
          <a:p>
            <a:pPr indent="0" lvl="1" marL="457200" rtl="0" algn="l">
              <a:lnSpc>
                <a:spcPct val="90000"/>
              </a:lnSpc>
              <a:spcBef>
                <a:spcPts val="413"/>
              </a:spcBef>
              <a:spcAft>
                <a:spcPts val="0"/>
              </a:spcAft>
              <a:buClr>
                <a:schemeClr val="dk1"/>
              </a:buClr>
              <a:buSzPts val="2067"/>
              <a:buNone/>
            </a:pPr>
            <a:r>
              <a:rPr lang="fr-FR" sz="2067"/>
              <a:t>Aucune rémunération imposable en Belgique</a:t>
            </a:r>
            <a:endParaRPr/>
          </a:p>
        </p:txBody>
      </p:sp>
      <p:sp>
        <p:nvSpPr>
          <p:cNvPr id="736" name="Google Shape;736;p76"/>
          <p:cNvSpPr txBox="1"/>
          <p:nvPr>
            <p:ph idx="11" type="ftr"/>
          </p:nvPr>
        </p:nvSpPr>
        <p:spPr>
          <a:xfrm>
            <a:off x="9193161" y="6354000"/>
            <a:ext cx="2164839"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737" name="Google Shape;737;p76"/>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8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1" name="Shape 741"/>
        <p:cNvGrpSpPr/>
        <p:nvPr/>
      </p:nvGrpSpPr>
      <p:grpSpPr>
        <a:xfrm>
          <a:off x="0" y="0"/>
          <a:ext cx="0" cy="0"/>
          <a:chOff x="0" y="0"/>
          <a:chExt cx="0" cy="0"/>
        </a:xfrm>
      </p:grpSpPr>
      <p:sp>
        <p:nvSpPr>
          <p:cNvPr id="742" name="Google Shape;742;p77"/>
          <p:cNvSpPr txBox="1"/>
          <p:nvPr>
            <p:ph type="title"/>
          </p:nvPr>
        </p:nvSpPr>
        <p:spPr>
          <a:xfrm>
            <a:off x="3099575" y="329900"/>
            <a:ext cx="8911687" cy="1280891"/>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br>
              <a:rPr b="1" lang="fr-FR" sz="3733" u="sng"/>
            </a:br>
            <a:r>
              <a:rPr b="1" lang="fr-FR" sz="3733" u="sng"/>
              <a:t>Exemple récapitulatif</a:t>
            </a:r>
            <a:br>
              <a:rPr b="1" lang="fr-FR" sz="3733" u="sng">
                <a:solidFill>
                  <a:srgbClr val="C00000"/>
                </a:solidFill>
              </a:rPr>
            </a:br>
            <a:br>
              <a:rPr b="1" lang="fr-FR" sz="3733" u="sng">
                <a:solidFill>
                  <a:srgbClr val="C00000"/>
                </a:solidFill>
              </a:rPr>
            </a:br>
            <a:endParaRPr sz="3733">
              <a:solidFill>
                <a:srgbClr val="C00000"/>
              </a:solidFill>
            </a:endParaRPr>
          </a:p>
        </p:txBody>
      </p:sp>
      <p:sp>
        <p:nvSpPr>
          <p:cNvPr id="743" name="Google Shape;743;p77"/>
          <p:cNvSpPr txBox="1"/>
          <p:nvPr>
            <p:ph idx="1" type="body"/>
          </p:nvPr>
        </p:nvSpPr>
        <p:spPr>
          <a:xfrm>
            <a:off x="1814217" y="1194805"/>
            <a:ext cx="8915400" cy="4533507"/>
          </a:xfrm>
          <a:prstGeom prst="rect">
            <a:avLst/>
          </a:prstGeom>
          <a:noFill/>
          <a:ln>
            <a:noFill/>
          </a:ln>
        </p:spPr>
        <p:txBody>
          <a:bodyPr anchorCtr="0" anchor="t" bIns="45700" lIns="91425" spcFirstLastPara="1" rIns="91425" wrap="square" tIns="45700">
            <a:normAutofit/>
          </a:bodyPr>
          <a:lstStyle/>
          <a:p>
            <a:pPr indent="-342900" lvl="0" marL="342900" rtl="0" algn="l">
              <a:lnSpc>
                <a:spcPct val="90000"/>
              </a:lnSpc>
              <a:spcBef>
                <a:spcPts val="0"/>
              </a:spcBef>
              <a:spcAft>
                <a:spcPts val="0"/>
              </a:spcAft>
              <a:buClr>
                <a:schemeClr val="dk1"/>
              </a:buClr>
              <a:buSzPts val="2267"/>
              <a:buFont typeface="Noto Sans Symbols"/>
              <a:buChar char="⮚"/>
            </a:pPr>
            <a:r>
              <a:rPr b="1" lang="fr-FR" sz="2267"/>
              <a:t>Réductions d’impôts et dépenses déductibles </a:t>
            </a:r>
            <a:r>
              <a:rPr lang="fr-FR" sz="2267"/>
              <a:t>: aucune déduction n’est possible (notamment pas la rente alimentaire)</a:t>
            </a:r>
            <a:endParaRPr/>
          </a:p>
          <a:p>
            <a:pPr indent="-342900" lvl="0" marL="342900" rtl="0" algn="l">
              <a:lnSpc>
                <a:spcPct val="90000"/>
              </a:lnSpc>
              <a:spcBef>
                <a:spcPts val="453"/>
              </a:spcBef>
              <a:spcAft>
                <a:spcPts val="0"/>
              </a:spcAft>
              <a:buClr>
                <a:schemeClr val="dk1"/>
              </a:buClr>
              <a:buSzPts val="2267"/>
              <a:buFont typeface="Noto Sans Symbols"/>
              <a:buChar char="⮚"/>
            </a:pPr>
            <a:r>
              <a:rPr b="1" lang="fr-FR" sz="2267"/>
              <a:t>Revenus imposables globalement du ménage</a:t>
            </a:r>
            <a:endParaRPr/>
          </a:p>
          <a:p>
            <a:pPr indent="0" lvl="0" marL="0" rtl="0" algn="l">
              <a:lnSpc>
                <a:spcPct val="90000"/>
              </a:lnSpc>
              <a:spcBef>
                <a:spcPts val="453"/>
              </a:spcBef>
              <a:spcAft>
                <a:spcPts val="0"/>
              </a:spcAft>
              <a:buClr>
                <a:schemeClr val="dk1"/>
              </a:buClr>
              <a:buSzPts val="2267"/>
              <a:buNone/>
            </a:pPr>
            <a:r>
              <a:t/>
            </a:r>
            <a:endParaRPr sz="2267"/>
          </a:p>
          <a:p>
            <a:pPr indent="0" lvl="0" marL="0" rtl="0" algn="l">
              <a:lnSpc>
                <a:spcPct val="90000"/>
              </a:lnSpc>
              <a:spcBef>
                <a:spcPts val="453"/>
              </a:spcBef>
              <a:spcAft>
                <a:spcPts val="0"/>
              </a:spcAft>
              <a:buClr>
                <a:schemeClr val="dk1"/>
              </a:buClr>
              <a:buSzPts val="2267"/>
              <a:buNone/>
            </a:pPr>
            <a:r>
              <a:t/>
            </a:r>
            <a:endParaRPr sz="2267"/>
          </a:p>
          <a:p>
            <a:pPr indent="0" lvl="0" marL="0" rtl="0" algn="l">
              <a:lnSpc>
                <a:spcPct val="90000"/>
              </a:lnSpc>
              <a:spcBef>
                <a:spcPts val="453"/>
              </a:spcBef>
              <a:spcAft>
                <a:spcPts val="0"/>
              </a:spcAft>
              <a:buClr>
                <a:schemeClr val="dk1"/>
              </a:buClr>
              <a:buSzPts val="2267"/>
              <a:buNone/>
            </a:pPr>
            <a:r>
              <a:rPr lang="fr-FR" sz="2267"/>
              <a:t>🡺  Monsieur : 21 000 € (revenus professionnels)</a:t>
            </a:r>
            <a:endParaRPr/>
          </a:p>
          <a:p>
            <a:pPr indent="0" lvl="0" marL="0" rtl="0" algn="l">
              <a:lnSpc>
                <a:spcPct val="90000"/>
              </a:lnSpc>
              <a:spcBef>
                <a:spcPts val="453"/>
              </a:spcBef>
              <a:spcAft>
                <a:spcPts val="0"/>
              </a:spcAft>
              <a:buClr>
                <a:schemeClr val="dk1"/>
              </a:buClr>
              <a:buSzPts val="2267"/>
              <a:buNone/>
            </a:pPr>
            <a:r>
              <a:t/>
            </a:r>
            <a:endParaRPr sz="2267"/>
          </a:p>
          <a:p>
            <a:pPr indent="0" lvl="0" marL="0" rtl="0" algn="l">
              <a:lnSpc>
                <a:spcPct val="90000"/>
              </a:lnSpc>
              <a:spcBef>
                <a:spcPts val="453"/>
              </a:spcBef>
              <a:spcAft>
                <a:spcPts val="0"/>
              </a:spcAft>
              <a:buClr>
                <a:schemeClr val="dk1"/>
              </a:buClr>
              <a:buSzPts val="2267"/>
              <a:buNone/>
            </a:pPr>
            <a:r>
              <a:rPr lang="fr-FR" sz="2267"/>
              <a:t>🡺  Madame : 102 295 € (revenus immobiliers)</a:t>
            </a:r>
            <a:endParaRPr/>
          </a:p>
        </p:txBody>
      </p:sp>
      <p:sp>
        <p:nvSpPr>
          <p:cNvPr id="744" name="Google Shape;744;p77"/>
          <p:cNvSpPr txBox="1"/>
          <p:nvPr>
            <p:ph idx="11" type="ftr"/>
          </p:nvPr>
        </p:nvSpPr>
        <p:spPr>
          <a:xfrm>
            <a:off x="9350477" y="6354000"/>
            <a:ext cx="2007523"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745" name="Google Shape;745;p77"/>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8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49" name="Shape 749"/>
        <p:cNvGrpSpPr/>
        <p:nvPr/>
      </p:nvGrpSpPr>
      <p:grpSpPr>
        <a:xfrm>
          <a:off x="0" y="0"/>
          <a:ext cx="0" cy="0"/>
          <a:chOff x="0" y="0"/>
          <a:chExt cx="0" cy="0"/>
        </a:xfrm>
      </p:grpSpPr>
      <p:sp>
        <p:nvSpPr>
          <p:cNvPr id="750" name="Google Shape;750;p78"/>
          <p:cNvSpPr txBox="1"/>
          <p:nvPr>
            <p:ph type="title"/>
          </p:nvPr>
        </p:nvSpPr>
        <p:spPr>
          <a:xfrm>
            <a:off x="1559497" y="329900"/>
            <a:ext cx="10451700" cy="1281000"/>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12.LE REGIME FISCAL DES CADRES ETRANGERS </a:t>
            </a:r>
            <a:br>
              <a:rPr b="1" lang="fr-FR" sz="3733" u="sng">
                <a:solidFill>
                  <a:srgbClr val="C00000"/>
                </a:solidFill>
              </a:rPr>
            </a:br>
            <a:endParaRPr sz="3733">
              <a:solidFill>
                <a:srgbClr val="C00000"/>
              </a:solidFill>
            </a:endParaRPr>
          </a:p>
        </p:txBody>
      </p:sp>
      <p:sp>
        <p:nvSpPr>
          <p:cNvPr id="751" name="Google Shape;751;p78"/>
          <p:cNvSpPr txBox="1"/>
          <p:nvPr>
            <p:ph idx="1" type="body"/>
          </p:nvPr>
        </p:nvSpPr>
        <p:spPr>
          <a:xfrm>
            <a:off x="1379476" y="1417675"/>
            <a:ext cx="10125000" cy="45336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t/>
            </a:r>
            <a:endParaRPr/>
          </a:p>
          <a:p>
            <a:pPr indent="-457200" lvl="0" marL="457200" rtl="0" algn="l">
              <a:lnSpc>
                <a:spcPct val="90000"/>
              </a:lnSpc>
              <a:spcBef>
                <a:spcPts val="533"/>
              </a:spcBef>
              <a:spcAft>
                <a:spcPts val="0"/>
              </a:spcAft>
              <a:buClr>
                <a:schemeClr val="dk1"/>
              </a:buClr>
              <a:buSzPts val="2667"/>
              <a:buFont typeface="Noto Sans Symbols"/>
              <a:buChar char="⮚"/>
            </a:pPr>
            <a:r>
              <a:rPr lang="fr-FR" sz="2667"/>
              <a:t>Le régime spécial d’imposition des cadres ou spécialistes étrangers (circulaire n° Ci. RH. 624/325.294) créé en 1983</a:t>
            </a:r>
            <a:endParaRPr sz="2667"/>
          </a:p>
          <a:p>
            <a:pPr indent="-457200" lvl="0" marL="457200" rtl="0" algn="l">
              <a:lnSpc>
                <a:spcPct val="90000"/>
              </a:lnSpc>
              <a:spcBef>
                <a:spcPts val="533"/>
              </a:spcBef>
              <a:spcAft>
                <a:spcPts val="0"/>
              </a:spcAft>
              <a:buClr>
                <a:schemeClr val="dk1"/>
              </a:buClr>
              <a:buSzPts val="2667"/>
              <a:buChar char="⮚"/>
            </a:pPr>
            <a:r>
              <a:rPr lang="fr-FR" sz="2667"/>
              <a:t>Un ‘expat’ est considéré comme un non-résident (alors qu’il réside en Belgique), de sorte qu’il n’est imposé en Belgique que sur ses revenus belges et non sur son revenu mondial</a:t>
            </a:r>
            <a:endParaRPr sz="2667"/>
          </a:p>
          <a:p>
            <a:pPr indent="-457200" lvl="0" marL="457200" rtl="0" algn="l">
              <a:lnSpc>
                <a:spcPct val="90000"/>
              </a:lnSpc>
              <a:spcBef>
                <a:spcPts val="533"/>
              </a:spcBef>
              <a:spcAft>
                <a:spcPts val="0"/>
              </a:spcAft>
              <a:buClr>
                <a:srgbClr val="C00000"/>
              </a:buClr>
              <a:buSzPts val="2667"/>
              <a:buChar char="⮚"/>
            </a:pPr>
            <a:r>
              <a:rPr b="1" lang="fr-FR" sz="2667">
                <a:solidFill>
                  <a:srgbClr val="C00000"/>
                </a:solidFill>
              </a:rPr>
              <a:t>2 avantages majeurs </a:t>
            </a:r>
            <a:r>
              <a:rPr lang="fr-FR" sz="2667"/>
              <a:t>:</a:t>
            </a:r>
            <a:endParaRPr sz="2667"/>
          </a:p>
          <a:p>
            <a:pPr indent="0" lvl="0" marL="457200" rtl="0" algn="l">
              <a:lnSpc>
                <a:spcPct val="90000"/>
              </a:lnSpc>
              <a:spcBef>
                <a:spcPts val="533"/>
              </a:spcBef>
              <a:spcAft>
                <a:spcPts val="0"/>
              </a:spcAft>
              <a:buClr>
                <a:schemeClr val="dk1"/>
              </a:buClr>
              <a:buSzPts val="2667"/>
              <a:buNone/>
            </a:pPr>
            <a:r>
              <a:rPr lang="fr-FR" sz="2667"/>
              <a:t>. certaines rémunérations sont considérées comme des remboursements de frais propres à l’employeur et sont, à ce titre, exonérées d’impôt (a</a:t>
            </a:r>
            <a:r>
              <a:rPr lang="fr-FR" sz="2467"/>
              <a:t>ssimilation)</a:t>
            </a:r>
            <a:endParaRPr sz="2467"/>
          </a:p>
        </p:txBody>
      </p:sp>
      <p:sp>
        <p:nvSpPr>
          <p:cNvPr id="752" name="Google Shape;752;p78"/>
          <p:cNvSpPr txBox="1"/>
          <p:nvPr>
            <p:ph idx="11" type="ftr"/>
          </p:nvPr>
        </p:nvSpPr>
        <p:spPr>
          <a:xfrm>
            <a:off x="9261987" y="6354000"/>
            <a:ext cx="2096013"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753" name="Google Shape;753;p78"/>
          <p:cNvSpPr txBox="1"/>
          <p:nvPr>
            <p:ph idx="12" type="sldNum"/>
          </p:nvPr>
        </p:nvSpPr>
        <p:spPr>
          <a:xfrm>
            <a:off x="398860" y="590837"/>
            <a:ext cx="584700" cy="273900"/>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8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7" name="Shape 757"/>
        <p:cNvGrpSpPr/>
        <p:nvPr/>
      </p:nvGrpSpPr>
      <p:grpSpPr>
        <a:xfrm>
          <a:off x="0" y="0"/>
          <a:ext cx="0" cy="0"/>
          <a:chOff x="0" y="0"/>
          <a:chExt cx="0" cy="0"/>
        </a:xfrm>
      </p:grpSpPr>
      <p:sp>
        <p:nvSpPr>
          <p:cNvPr id="758" name="Google Shape;758;p79"/>
          <p:cNvSpPr txBox="1"/>
          <p:nvPr>
            <p:ph type="title"/>
          </p:nvPr>
        </p:nvSpPr>
        <p:spPr>
          <a:xfrm>
            <a:off x="1559497" y="329900"/>
            <a:ext cx="10451700" cy="1281000"/>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12.LE REGIME FISCAL DES CADRES ETRANGERS </a:t>
            </a:r>
            <a:br>
              <a:rPr b="1" lang="fr-FR" sz="3733" u="sng">
                <a:solidFill>
                  <a:srgbClr val="C00000"/>
                </a:solidFill>
              </a:rPr>
            </a:br>
            <a:endParaRPr sz="3733">
              <a:solidFill>
                <a:srgbClr val="C00000"/>
              </a:solidFill>
            </a:endParaRPr>
          </a:p>
        </p:txBody>
      </p:sp>
      <p:sp>
        <p:nvSpPr>
          <p:cNvPr id="759" name="Google Shape;759;p79"/>
          <p:cNvSpPr txBox="1"/>
          <p:nvPr>
            <p:ph idx="1" type="body"/>
          </p:nvPr>
        </p:nvSpPr>
        <p:spPr>
          <a:xfrm>
            <a:off x="1379476" y="1417675"/>
            <a:ext cx="10125000" cy="45336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533"/>
              </a:spcBef>
              <a:spcAft>
                <a:spcPts val="0"/>
              </a:spcAft>
              <a:buClr>
                <a:schemeClr val="dk1"/>
              </a:buClr>
              <a:buSzPts val="2667"/>
              <a:buNone/>
            </a:pPr>
            <a:r>
              <a:t/>
            </a:r>
            <a:endParaRPr sz="2667"/>
          </a:p>
          <a:p>
            <a:pPr indent="0" lvl="0" marL="457200" rtl="0" algn="l">
              <a:lnSpc>
                <a:spcPct val="90000"/>
              </a:lnSpc>
              <a:spcBef>
                <a:spcPts val="533"/>
              </a:spcBef>
              <a:spcAft>
                <a:spcPts val="0"/>
              </a:spcAft>
              <a:buClr>
                <a:schemeClr val="dk1"/>
              </a:buClr>
              <a:buSzPts val="2667"/>
              <a:buNone/>
            </a:pPr>
            <a:r>
              <a:rPr lang="fr-FR" sz="2667"/>
              <a:t>. les revenus liés aux jours prestés à l’étranger ne sont pas imposables (travel exclusion)</a:t>
            </a:r>
            <a:endParaRPr sz="1350">
              <a:highlight>
                <a:srgbClr val="F5F3F2"/>
              </a:highlight>
            </a:endParaRPr>
          </a:p>
          <a:p>
            <a:pPr indent="0" lvl="0" marL="0" rtl="0" algn="l">
              <a:lnSpc>
                <a:spcPct val="90000"/>
              </a:lnSpc>
              <a:spcBef>
                <a:spcPts val="533"/>
              </a:spcBef>
              <a:spcAft>
                <a:spcPts val="0"/>
              </a:spcAft>
              <a:buClr>
                <a:schemeClr val="dk1"/>
              </a:buClr>
              <a:buSzPts val="1350"/>
              <a:buNone/>
            </a:pPr>
            <a:r>
              <a:t/>
            </a:r>
            <a:endParaRPr sz="1350">
              <a:highlight>
                <a:srgbClr val="F5F3F2"/>
              </a:highlight>
            </a:endParaRPr>
          </a:p>
          <a:p>
            <a:pPr indent="0" lvl="1" marL="457188" rtl="0" algn="l">
              <a:lnSpc>
                <a:spcPct val="90000"/>
              </a:lnSpc>
              <a:spcBef>
                <a:spcPts val="493"/>
              </a:spcBef>
              <a:spcAft>
                <a:spcPts val="0"/>
              </a:spcAft>
              <a:buClr>
                <a:schemeClr val="dk1"/>
              </a:buClr>
              <a:buSzPts val="2467"/>
              <a:buNone/>
            </a:pPr>
            <a:r>
              <a:rPr lang="fr-FR" sz="2467"/>
              <a:t>🡺 les remboursements de frais propres à l’employeur sont de deux types :</a:t>
            </a:r>
            <a:endParaRPr sz="2467"/>
          </a:p>
          <a:p>
            <a:pPr indent="0" lvl="1" marL="457188" rtl="0" algn="l">
              <a:lnSpc>
                <a:spcPct val="90000"/>
              </a:lnSpc>
              <a:spcBef>
                <a:spcPts val="493"/>
              </a:spcBef>
              <a:spcAft>
                <a:spcPts val="0"/>
              </a:spcAft>
              <a:buClr>
                <a:schemeClr val="dk1"/>
              </a:buClr>
              <a:buSzPts val="2467"/>
              <a:buNone/>
            </a:pPr>
            <a:r>
              <a:rPr lang="fr-FR" sz="2467"/>
              <a:t>. le remboursement de dépenses non répétitives (dépenses résultant du déménagement vers la Belgique, de l’aménagement du logement en Belgique, du déménagement de la Belgique vers un autre Etat)</a:t>
            </a:r>
            <a:endParaRPr sz="2467"/>
          </a:p>
          <a:p>
            <a:pPr indent="0" lvl="1" marL="457188" rtl="0" algn="l">
              <a:lnSpc>
                <a:spcPct val="90000"/>
              </a:lnSpc>
              <a:spcBef>
                <a:spcPts val="493"/>
              </a:spcBef>
              <a:spcAft>
                <a:spcPts val="0"/>
              </a:spcAft>
              <a:buClr>
                <a:schemeClr val="dk1"/>
              </a:buClr>
              <a:buSzPts val="2467"/>
              <a:buFont typeface="Arial"/>
              <a:buNone/>
            </a:pPr>
            <a:r>
              <a:t/>
            </a:r>
            <a:endParaRPr sz="2467"/>
          </a:p>
        </p:txBody>
      </p:sp>
      <p:sp>
        <p:nvSpPr>
          <p:cNvPr id="760" name="Google Shape;760;p79"/>
          <p:cNvSpPr txBox="1"/>
          <p:nvPr>
            <p:ph idx="11" type="ftr"/>
          </p:nvPr>
        </p:nvSpPr>
        <p:spPr>
          <a:xfrm>
            <a:off x="9202995" y="6354000"/>
            <a:ext cx="2155006"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761" name="Google Shape;761;p79"/>
          <p:cNvSpPr txBox="1"/>
          <p:nvPr>
            <p:ph idx="12" type="sldNum"/>
          </p:nvPr>
        </p:nvSpPr>
        <p:spPr>
          <a:xfrm>
            <a:off x="398860" y="590837"/>
            <a:ext cx="584700" cy="273900"/>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8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65" name="Shape 765"/>
        <p:cNvGrpSpPr/>
        <p:nvPr/>
      </p:nvGrpSpPr>
      <p:grpSpPr>
        <a:xfrm>
          <a:off x="0" y="0"/>
          <a:ext cx="0" cy="0"/>
          <a:chOff x="0" y="0"/>
          <a:chExt cx="0" cy="0"/>
        </a:xfrm>
      </p:grpSpPr>
      <p:sp>
        <p:nvSpPr>
          <p:cNvPr id="766" name="Google Shape;766;p80"/>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Autofit/>
          </a:bodyPr>
          <a:lstStyle/>
          <a:p>
            <a:pPr indent="0" lvl="0" marL="0" rtl="0" algn="l">
              <a:lnSpc>
                <a:spcPct val="90000"/>
              </a:lnSpc>
              <a:spcBef>
                <a:spcPts val="0"/>
              </a:spcBef>
              <a:spcAft>
                <a:spcPts val="0"/>
              </a:spcAft>
              <a:buClr>
                <a:schemeClr val="dk1"/>
              </a:buClr>
              <a:buSzPts val="4400"/>
              <a:buFont typeface="Calibri"/>
              <a:buNone/>
            </a:pPr>
            <a:r>
              <a:t/>
            </a:r>
            <a:endParaRPr/>
          </a:p>
        </p:txBody>
      </p:sp>
      <p:sp>
        <p:nvSpPr>
          <p:cNvPr id="767" name="Google Shape;767;p80"/>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Autofit/>
          </a:bodyPr>
          <a:lstStyle/>
          <a:p>
            <a:pPr indent="0" lvl="1" marL="457188" rtl="0" algn="l">
              <a:lnSpc>
                <a:spcPct val="90000"/>
              </a:lnSpc>
              <a:spcBef>
                <a:spcPts val="493"/>
              </a:spcBef>
              <a:spcAft>
                <a:spcPts val="0"/>
              </a:spcAft>
              <a:buClr>
                <a:schemeClr val="dk1"/>
              </a:buClr>
              <a:buSzPts val="2467"/>
              <a:buNone/>
            </a:pPr>
            <a:r>
              <a:rPr lang="fr-FR" sz="2467"/>
              <a:t>. le remboursement de frais répétitifs comme le différentiel du coût de la vie, l’indemnité de logement, la tax equalisation (différence de taxation entre la Belgique et son pays d’origine), les frais de scolarité pour les enfants qui poursuivent des études tant en primaire qu’en secondaire,...</a:t>
            </a:r>
            <a:endParaRPr sz="2467"/>
          </a:p>
          <a:p>
            <a:pPr indent="0" lvl="1" marL="457188" rtl="0" algn="l">
              <a:lnSpc>
                <a:spcPct val="90000"/>
              </a:lnSpc>
              <a:spcBef>
                <a:spcPts val="493"/>
              </a:spcBef>
              <a:spcAft>
                <a:spcPts val="0"/>
              </a:spcAft>
              <a:buClr>
                <a:schemeClr val="dk1"/>
              </a:buClr>
              <a:buSzPts val="1100"/>
              <a:buFont typeface="Arial"/>
              <a:buNone/>
            </a:pPr>
            <a:r>
              <a:rPr lang="fr-FR" sz="2467"/>
              <a:t>🡺L’Administration fiscale fixe la limite et prévoit que les frais répétitifs autres que les frais de scolarité ne peuvent excéder 11.250 Euros pour les cadres de sociétés de production et 29.750 Euros pour les cadres de centres de recherche, de centre de coordination, de centres et laboratoires de recherche scientifique</a:t>
            </a:r>
            <a:endParaRPr sz="2467"/>
          </a:p>
          <a:p>
            <a:pPr indent="0" lvl="1" marL="457188" rtl="0" algn="l">
              <a:lnSpc>
                <a:spcPct val="90000"/>
              </a:lnSpc>
              <a:spcBef>
                <a:spcPts val="493"/>
              </a:spcBef>
              <a:spcAft>
                <a:spcPts val="0"/>
              </a:spcAft>
              <a:buClr>
                <a:schemeClr val="dk1"/>
              </a:buClr>
              <a:buSzPts val="1100"/>
              <a:buFont typeface="Arial"/>
              <a:buNone/>
            </a:pPr>
            <a:r>
              <a:rPr lang="fr-FR" sz="2467"/>
              <a:t>🡺 calcul spécifique suivant le pays de provenance de l’expat (voir note technique)</a:t>
            </a:r>
            <a:endParaRPr sz="2467"/>
          </a:p>
          <a:p>
            <a:pPr indent="0" lvl="0" marL="0" rtl="0" algn="l">
              <a:lnSpc>
                <a:spcPct val="90000"/>
              </a:lnSpc>
              <a:spcBef>
                <a:spcPts val="360"/>
              </a:spcBef>
              <a:spcAft>
                <a:spcPts val="0"/>
              </a:spcAft>
              <a:buClr>
                <a:schemeClr val="dk1"/>
              </a:buClr>
              <a:buSzPts val="2467"/>
              <a:buNone/>
            </a:pPr>
            <a:r>
              <a:t/>
            </a:r>
            <a:endParaRPr sz="2467"/>
          </a:p>
        </p:txBody>
      </p:sp>
      <p:sp>
        <p:nvSpPr>
          <p:cNvPr id="768" name="Google Shape;768;p80"/>
          <p:cNvSpPr txBox="1"/>
          <p:nvPr/>
        </p:nvSpPr>
        <p:spPr>
          <a:xfrm>
            <a:off x="0" y="0"/>
            <a:ext cx="3000000" cy="564300"/>
          </a:xfrm>
          <a:prstGeom prst="rect">
            <a:avLst/>
          </a:prstGeom>
          <a:noFill/>
          <a:ln>
            <a:noFill/>
          </a:ln>
        </p:spPr>
        <p:txBody>
          <a:bodyPr anchorCtr="0" anchor="t" bIns="91425" lIns="91425" spcFirstLastPara="1" rIns="91425" wrap="square" tIns="91425">
            <a:spAutoFit/>
          </a:bodyPr>
          <a:lstStyle/>
          <a:p>
            <a:pPr indent="0" lvl="1" marL="457188" marR="0" rtl="0" algn="l">
              <a:spcBef>
                <a:spcPts val="493"/>
              </a:spcBef>
              <a:spcAft>
                <a:spcPts val="0"/>
              </a:spcAft>
              <a:buClr>
                <a:schemeClr val="dk1"/>
              </a:buClr>
              <a:buSzPts val="2467"/>
              <a:buFont typeface="Calibri"/>
              <a:buNone/>
            </a:pPr>
            <a:r>
              <a:t/>
            </a:r>
            <a:endParaRPr b="0" i="0" sz="2467" u="none" cap="none" strike="noStrike">
              <a:solidFill>
                <a:schemeClr val="dk1"/>
              </a:solidFill>
              <a:latin typeface="Calibri"/>
              <a:ea typeface="Calibri"/>
              <a:cs typeface="Calibri"/>
              <a:sym typeface="Calibri"/>
            </a:endParaRPr>
          </a:p>
        </p:txBody>
      </p:sp>
    </p:spTree>
  </p:cSld>
  <p:clrMapOvr>
    <a:masterClrMapping/>
  </p:clrMapOvr>
</p:sld>
</file>

<file path=ppt/slides/slide8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72" name="Shape 772"/>
        <p:cNvGrpSpPr/>
        <p:nvPr/>
      </p:nvGrpSpPr>
      <p:grpSpPr>
        <a:xfrm>
          <a:off x="0" y="0"/>
          <a:ext cx="0" cy="0"/>
          <a:chOff x="0" y="0"/>
          <a:chExt cx="0" cy="0"/>
        </a:xfrm>
      </p:grpSpPr>
      <p:sp>
        <p:nvSpPr>
          <p:cNvPr id="773" name="Google Shape;773;p81"/>
          <p:cNvSpPr txBox="1"/>
          <p:nvPr>
            <p:ph type="title"/>
          </p:nvPr>
        </p:nvSpPr>
        <p:spPr>
          <a:xfrm>
            <a:off x="1559497" y="329900"/>
            <a:ext cx="10451700" cy="1281000"/>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12.LE REGIME FISCAL DES CADRES ETRANGERS </a:t>
            </a:r>
            <a:br>
              <a:rPr b="1" lang="fr-FR" sz="3733" u="sng">
                <a:solidFill>
                  <a:srgbClr val="C00000"/>
                </a:solidFill>
              </a:rPr>
            </a:br>
            <a:endParaRPr sz="3733">
              <a:solidFill>
                <a:srgbClr val="C00000"/>
              </a:solidFill>
            </a:endParaRPr>
          </a:p>
        </p:txBody>
      </p:sp>
      <p:sp>
        <p:nvSpPr>
          <p:cNvPr id="774" name="Google Shape;774;p81"/>
          <p:cNvSpPr txBox="1"/>
          <p:nvPr>
            <p:ph idx="1" type="body"/>
          </p:nvPr>
        </p:nvSpPr>
        <p:spPr>
          <a:xfrm>
            <a:off x="1379476" y="1417675"/>
            <a:ext cx="10125000" cy="45336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t/>
            </a:r>
            <a:endParaRPr/>
          </a:p>
          <a:p>
            <a:pPr indent="-457200" lvl="0" marL="457200" rtl="0" algn="l">
              <a:lnSpc>
                <a:spcPct val="90000"/>
              </a:lnSpc>
              <a:spcBef>
                <a:spcPts val="533"/>
              </a:spcBef>
              <a:spcAft>
                <a:spcPts val="0"/>
              </a:spcAft>
              <a:buClr>
                <a:schemeClr val="dk1"/>
              </a:buClr>
              <a:buSzPts val="2667"/>
              <a:buFont typeface="Noto Sans Symbols"/>
              <a:buChar char="⮚"/>
            </a:pPr>
            <a:r>
              <a:rPr b="1" lang="fr-FR" sz="2667">
                <a:solidFill>
                  <a:srgbClr val="C00000"/>
                </a:solidFill>
              </a:rPr>
              <a:t>Conditions pour obtenir le statut de cadre étranger :</a:t>
            </a:r>
            <a:endParaRPr b="1" sz="2667">
              <a:solidFill>
                <a:srgbClr val="C00000"/>
              </a:solidFill>
            </a:endParaRPr>
          </a:p>
          <a:p>
            <a:pPr indent="457200" lvl="0" marL="0" rtl="0" algn="l">
              <a:lnSpc>
                <a:spcPct val="90000"/>
              </a:lnSpc>
              <a:spcBef>
                <a:spcPts val="533"/>
              </a:spcBef>
              <a:spcAft>
                <a:spcPts val="0"/>
              </a:spcAft>
              <a:buClr>
                <a:schemeClr val="dk1"/>
              </a:buClr>
              <a:buSzPts val="2667"/>
              <a:buNone/>
            </a:pPr>
            <a:r>
              <a:rPr lang="fr-FR" sz="2667"/>
              <a:t>. L’employeur fait partie d’un groupe international</a:t>
            </a:r>
            <a:endParaRPr sz="2667"/>
          </a:p>
          <a:p>
            <a:pPr indent="0" lvl="0" marL="457200" rtl="0" algn="l">
              <a:lnSpc>
                <a:spcPct val="90000"/>
              </a:lnSpc>
              <a:spcBef>
                <a:spcPts val="533"/>
              </a:spcBef>
              <a:spcAft>
                <a:spcPts val="0"/>
              </a:spcAft>
              <a:buClr>
                <a:schemeClr val="dk1"/>
              </a:buClr>
              <a:buSzPts val="2667"/>
              <a:buNone/>
            </a:pPr>
            <a:r>
              <a:rPr lang="fr-FR" sz="2667"/>
              <a:t>. Le cadre a une nationalité étrangère (et pas la nationalité belge)</a:t>
            </a:r>
            <a:endParaRPr sz="2667"/>
          </a:p>
          <a:p>
            <a:pPr indent="0" lvl="0" marL="457200" rtl="0" algn="l">
              <a:lnSpc>
                <a:spcPct val="90000"/>
              </a:lnSpc>
              <a:spcBef>
                <a:spcPts val="533"/>
              </a:spcBef>
              <a:spcAft>
                <a:spcPts val="0"/>
              </a:spcAft>
              <a:buClr>
                <a:schemeClr val="dk1"/>
              </a:buClr>
              <a:buSzPts val="2667"/>
              <a:buNone/>
            </a:pPr>
            <a:r>
              <a:rPr lang="fr-FR" sz="2667"/>
              <a:t>. Le cadre doit soit avoir été détaché au sein du groupe vers l’entité belge, soit avoir été directement engagé à l’étranger par l’entreprise belge</a:t>
            </a:r>
            <a:endParaRPr sz="2667"/>
          </a:p>
          <a:p>
            <a:pPr indent="0" lvl="0" marL="457200" rtl="0" algn="l">
              <a:lnSpc>
                <a:spcPct val="90000"/>
              </a:lnSpc>
              <a:spcBef>
                <a:spcPts val="533"/>
              </a:spcBef>
              <a:spcAft>
                <a:spcPts val="0"/>
              </a:spcAft>
              <a:buClr>
                <a:schemeClr val="dk1"/>
              </a:buClr>
              <a:buSzPts val="2667"/>
              <a:buNone/>
            </a:pPr>
            <a:r>
              <a:rPr lang="fr-FR" sz="2667"/>
              <a:t>. Le cadre occupe une fonction dirigeante ou dispose de connaissances spécifiques dans un domaine spécialisé </a:t>
            </a:r>
            <a:endParaRPr sz="2667"/>
          </a:p>
          <a:p>
            <a:pPr indent="0" lvl="0" marL="0" rtl="0" algn="l">
              <a:lnSpc>
                <a:spcPct val="90000"/>
              </a:lnSpc>
              <a:spcBef>
                <a:spcPts val="533"/>
              </a:spcBef>
              <a:spcAft>
                <a:spcPts val="0"/>
              </a:spcAft>
              <a:buClr>
                <a:schemeClr val="dk1"/>
              </a:buClr>
              <a:buSzPts val="2667"/>
              <a:buNone/>
            </a:pPr>
            <a:r>
              <a:rPr lang="fr-FR" sz="2667"/>
              <a:t>	</a:t>
            </a:r>
            <a:endParaRPr sz="750">
              <a:highlight>
                <a:srgbClr val="F5F3F2"/>
              </a:highlight>
            </a:endParaRPr>
          </a:p>
          <a:p>
            <a:pPr indent="0" lvl="0" marL="0" rtl="0" algn="l">
              <a:lnSpc>
                <a:spcPct val="90000"/>
              </a:lnSpc>
              <a:spcBef>
                <a:spcPts val="533"/>
              </a:spcBef>
              <a:spcAft>
                <a:spcPts val="0"/>
              </a:spcAft>
              <a:buClr>
                <a:schemeClr val="dk1"/>
              </a:buClr>
              <a:buSzPts val="2667"/>
              <a:buNone/>
            </a:pPr>
            <a:r>
              <a:t/>
            </a:r>
            <a:endParaRPr sz="2667"/>
          </a:p>
          <a:p>
            <a:pPr indent="-256095" lvl="0" marL="457200" rtl="0" algn="l">
              <a:lnSpc>
                <a:spcPct val="90000"/>
              </a:lnSpc>
              <a:spcBef>
                <a:spcPts val="533"/>
              </a:spcBef>
              <a:spcAft>
                <a:spcPts val="0"/>
              </a:spcAft>
              <a:buClr>
                <a:schemeClr val="dk1"/>
              </a:buClr>
              <a:buSzPts val="3167"/>
              <a:buNone/>
            </a:pPr>
            <a:r>
              <a:t/>
            </a:r>
            <a:endParaRPr sz="1350">
              <a:highlight>
                <a:srgbClr val="F5F3F2"/>
              </a:highlight>
            </a:endParaRPr>
          </a:p>
          <a:p>
            <a:pPr indent="0" lvl="0" marL="0" rtl="0" algn="l">
              <a:lnSpc>
                <a:spcPct val="90000"/>
              </a:lnSpc>
              <a:spcBef>
                <a:spcPts val="533"/>
              </a:spcBef>
              <a:spcAft>
                <a:spcPts val="0"/>
              </a:spcAft>
              <a:buClr>
                <a:schemeClr val="dk1"/>
              </a:buClr>
              <a:buSzPts val="1350"/>
              <a:buNone/>
            </a:pPr>
            <a:r>
              <a:t/>
            </a:r>
            <a:endParaRPr sz="1350">
              <a:highlight>
                <a:srgbClr val="F5F3F2"/>
              </a:highlight>
            </a:endParaRPr>
          </a:p>
        </p:txBody>
      </p:sp>
      <p:sp>
        <p:nvSpPr>
          <p:cNvPr id="775" name="Google Shape;775;p81"/>
          <p:cNvSpPr txBox="1"/>
          <p:nvPr>
            <p:ph idx="11" type="ftr"/>
          </p:nvPr>
        </p:nvSpPr>
        <p:spPr>
          <a:xfrm>
            <a:off x="9202994" y="6354000"/>
            <a:ext cx="2155006"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776" name="Google Shape;776;p81"/>
          <p:cNvSpPr txBox="1"/>
          <p:nvPr>
            <p:ph idx="12" type="sldNum"/>
          </p:nvPr>
        </p:nvSpPr>
        <p:spPr>
          <a:xfrm>
            <a:off x="398860" y="590837"/>
            <a:ext cx="584700" cy="273900"/>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8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0" name="Shape 780"/>
        <p:cNvGrpSpPr/>
        <p:nvPr/>
      </p:nvGrpSpPr>
      <p:grpSpPr>
        <a:xfrm>
          <a:off x="0" y="0"/>
          <a:ext cx="0" cy="0"/>
          <a:chOff x="0" y="0"/>
          <a:chExt cx="0" cy="0"/>
        </a:xfrm>
      </p:grpSpPr>
      <p:sp>
        <p:nvSpPr>
          <p:cNvPr id="781" name="Google Shape;781;p82"/>
          <p:cNvSpPr txBox="1"/>
          <p:nvPr>
            <p:ph type="title"/>
          </p:nvPr>
        </p:nvSpPr>
        <p:spPr>
          <a:xfrm>
            <a:off x="1559497" y="329900"/>
            <a:ext cx="10451700" cy="1281000"/>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12.LE REGIME FISCAL DES CADRES ETRANGERS </a:t>
            </a:r>
            <a:br>
              <a:rPr b="1" lang="fr-FR" sz="3733" u="sng">
                <a:solidFill>
                  <a:srgbClr val="C00000"/>
                </a:solidFill>
              </a:rPr>
            </a:br>
            <a:endParaRPr sz="3733">
              <a:solidFill>
                <a:srgbClr val="C00000"/>
              </a:solidFill>
            </a:endParaRPr>
          </a:p>
        </p:txBody>
      </p:sp>
      <p:sp>
        <p:nvSpPr>
          <p:cNvPr id="782" name="Google Shape;782;p82"/>
          <p:cNvSpPr txBox="1"/>
          <p:nvPr>
            <p:ph idx="1" type="body"/>
          </p:nvPr>
        </p:nvSpPr>
        <p:spPr>
          <a:xfrm>
            <a:off x="1379476" y="1417675"/>
            <a:ext cx="10125000" cy="45336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t/>
            </a:r>
            <a:endParaRPr/>
          </a:p>
          <a:p>
            <a:pPr indent="0" lvl="0" marL="0" rtl="0" algn="l">
              <a:lnSpc>
                <a:spcPct val="90000"/>
              </a:lnSpc>
              <a:spcBef>
                <a:spcPts val="533"/>
              </a:spcBef>
              <a:spcAft>
                <a:spcPts val="0"/>
              </a:spcAft>
              <a:buClr>
                <a:schemeClr val="dk1"/>
              </a:buClr>
              <a:buSzPts val="2667"/>
              <a:buNone/>
            </a:pPr>
            <a:r>
              <a:t/>
            </a:r>
            <a:endParaRPr sz="2667"/>
          </a:p>
          <a:p>
            <a:pPr indent="0" lvl="0" marL="457200" rtl="0" algn="l">
              <a:lnSpc>
                <a:spcPct val="90000"/>
              </a:lnSpc>
              <a:spcBef>
                <a:spcPts val="533"/>
              </a:spcBef>
              <a:spcAft>
                <a:spcPts val="0"/>
              </a:spcAft>
              <a:buClr>
                <a:schemeClr val="dk1"/>
              </a:buClr>
              <a:buSzPts val="2667"/>
              <a:buNone/>
            </a:pPr>
            <a:r>
              <a:rPr lang="fr-FR" sz="2667"/>
              <a:t>. Le cadre doit prouver </a:t>
            </a:r>
            <a:r>
              <a:rPr lang="fr-FR" sz="2667">
                <a:solidFill>
                  <a:srgbClr val="C00000"/>
                </a:solidFill>
              </a:rPr>
              <a:t>qu’il a conservé le centre de ses intérêts économiques à l’étranger </a:t>
            </a:r>
            <a:r>
              <a:rPr lang="fr-FR" sz="2667"/>
              <a:t>(possession de biens immobiliers ou mobiliers à l’étranger, existence d’un contrat d’assurance-vie à l’étranger,...) et doit prouver le caractère temporaire de son séjour en Belgique</a:t>
            </a:r>
            <a:endParaRPr sz="2667"/>
          </a:p>
          <a:p>
            <a:pPr indent="-457200" lvl="0" marL="457200" rtl="0" algn="l">
              <a:lnSpc>
                <a:spcPct val="90000"/>
              </a:lnSpc>
              <a:spcBef>
                <a:spcPts val="533"/>
              </a:spcBef>
              <a:spcAft>
                <a:spcPts val="0"/>
              </a:spcAft>
              <a:buClr>
                <a:schemeClr val="dk1"/>
              </a:buClr>
              <a:buSzPts val="2667"/>
              <a:buChar char="⮚"/>
            </a:pPr>
            <a:r>
              <a:rPr lang="fr-FR" sz="2667"/>
              <a:t>Particularités dans le mode de calcul de l’impôt dû :</a:t>
            </a:r>
            <a:endParaRPr sz="2667"/>
          </a:p>
          <a:p>
            <a:pPr indent="0" lvl="0" marL="457200" rtl="0" algn="l">
              <a:lnSpc>
                <a:spcPct val="90000"/>
              </a:lnSpc>
              <a:spcBef>
                <a:spcPts val="533"/>
              </a:spcBef>
              <a:spcAft>
                <a:spcPts val="0"/>
              </a:spcAft>
              <a:buClr>
                <a:schemeClr val="dk1"/>
              </a:buClr>
              <a:buSzPts val="2667"/>
              <a:buNone/>
            </a:pPr>
            <a:r>
              <a:rPr lang="fr-FR" sz="2667"/>
              <a:t>. Les expats n’ont pas le droit à plusieurs postes de déduction fiscale (bonus logement, déduction des titres-services,...)</a:t>
            </a:r>
            <a:endParaRPr sz="1350">
              <a:highlight>
                <a:srgbClr val="F5F3F2"/>
              </a:highlight>
            </a:endParaRPr>
          </a:p>
          <a:p>
            <a:pPr indent="0" lvl="0" marL="0" rtl="0" algn="l">
              <a:lnSpc>
                <a:spcPct val="90000"/>
              </a:lnSpc>
              <a:spcBef>
                <a:spcPts val="533"/>
              </a:spcBef>
              <a:spcAft>
                <a:spcPts val="0"/>
              </a:spcAft>
              <a:buClr>
                <a:schemeClr val="dk1"/>
              </a:buClr>
              <a:buSzPts val="1350"/>
              <a:buNone/>
            </a:pPr>
            <a:r>
              <a:t/>
            </a:r>
            <a:endParaRPr sz="1350">
              <a:highlight>
                <a:srgbClr val="F5F3F2"/>
              </a:highlight>
            </a:endParaRPr>
          </a:p>
          <a:p>
            <a:pPr indent="0" lvl="1" marL="457188" rtl="0" algn="l">
              <a:lnSpc>
                <a:spcPct val="90000"/>
              </a:lnSpc>
              <a:spcBef>
                <a:spcPts val="493"/>
              </a:spcBef>
              <a:spcAft>
                <a:spcPts val="0"/>
              </a:spcAft>
              <a:buClr>
                <a:schemeClr val="dk1"/>
              </a:buClr>
              <a:buSzPts val="2467"/>
              <a:buNone/>
            </a:pPr>
            <a:r>
              <a:t/>
            </a:r>
            <a:endParaRPr sz="2467"/>
          </a:p>
        </p:txBody>
      </p:sp>
      <p:sp>
        <p:nvSpPr>
          <p:cNvPr id="783" name="Google Shape;783;p82"/>
          <p:cNvSpPr txBox="1"/>
          <p:nvPr>
            <p:ph idx="11" type="ftr"/>
          </p:nvPr>
        </p:nvSpPr>
        <p:spPr>
          <a:xfrm>
            <a:off x="9271819" y="6354000"/>
            <a:ext cx="2086181"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784" name="Google Shape;784;p82"/>
          <p:cNvSpPr txBox="1"/>
          <p:nvPr>
            <p:ph idx="12" type="sldNum"/>
          </p:nvPr>
        </p:nvSpPr>
        <p:spPr>
          <a:xfrm>
            <a:off x="398860" y="590837"/>
            <a:ext cx="584700" cy="273900"/>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9"/>
          <p:cNvSpPr txBox="1"/>
          <p:nvPr>
            <p:ph type="title"/>
          </p:nvPr>
        </p:nvSpPr>
        <p:spPr>
          <a:xfrm>
            <a:off x="838200" y="365125"/>
            <a:ext cx="10515600" cy="1325563"/>
          </a:xfrm>
          <a:prstGeom prst="rect">
            <a:avLst/>
          </a:prstGeom>
          <a:noFill/>
          <a:ln>
            <a:noFill/>
          </a:ln>
        </p:spPr>
        <p:txBody>
          <a:bodyPr anchorCtr="0" anchor="ctr" bIns="45700" lIns="91425" spcFirstLastPara="1" rIns="91425" wrap="square" tIns="45700">
            <a:normAutofit/>
          </a:bodyPr>
          <a:lstStyle/>
          <a:p>
            <a:pPr indent="0" lvl="0" marL="177800" rtl="0" algn="ctr">
              <a:lnSpc>
                <a:spcPct val="90000"/>
              </a:lnSpc>
              <a:spcBef>
                <a:spcPts val="0"/>
              </a:spcBef>
              <a:spcAft>
                <a:spcPts val="0"/>
              </a:spcAft>
              <a:buClr>
                <a:srgbClr val="0070C0"/>
              </a:buClr>
              <a:buSzPts val="2880"/>
              <a:buFont typeface="Arial"/>
              <a:buNone/>
            </a:pPr>
            <a:r>
              <a:rPr b="1" lang="fr-FR" sz="2880">
                <a:solidFill>
                  <a:srgbClr val="0070C0"/>
                </a:solidFill>
              </a:rPr>
              <a:t>RÉGIME FISCAL APPLICABLE AUX DIVERSES CATÉGORIES DE REVENUS ( ARTICLES 6 À 22)</a:t>
            </a:r>
            <a:endParaRPr b="1" sz="2880">
              <a:solidFill>
                <a:srgbClr val="0070C0"/>
              </a:solidFill>
            </a:endParaRPr>
          </a:p>
        </p:txBody>
      </p:sp>
      <p:sp>
        <p:nvSpPr>
          <p:cNvPr id="152" name="Google Shape;152;p9"/>
          <p:cNvSpPr txBox="1"/>
          <p:nvPr>
            <p:ph idx="1" type="body"/>
          </p:nvPr>
        </p:nvSpPr>
        <p:spPr>
          <a:xfrm>
            <a:off x="838200" y="1825625"/>
            <a:ext cx="10515600" cy="4351338"/>
          </a:xfrm>
          <a:prstGeom prst="rect">
            <a:avLst/>
          </a:prstGeom>
          <a:noFill/>
          <a:ln>
            <a:noFill/>
          </a:ln>
        </p:spPr>
        <p:txBody>
          <a:bodyPr anchorCtr="0" anchor="t" bIns="45700" lIns="91425" spcFirstLastPara="1" rIns="91425" wrap="square" tIns="45700">
            <a:normAutofit fontScale="70000" lnSpcReduction="20000"/>
          </a:bodyPr>
          <a:lstStyle/>
          <a:p>
            <a:pPr indent="-285750" lvl="0" marL="285750" rtl="0" algn="l">
              <a:lnSpc>
                <a:spcPct val="90000"/>
              </a:lnSpc>
              <a:spcBef>
                <a:spcPts val="0"/>
              </a:spcBef>
              <a:spcAft>
                <a:spcPts val="0"/>
              </a:spcAft>
              <a:buClr>
                <a:srgbClr val="FF0000"/>
              </a:buClr>
              <a:buSzPct val="91836"/>
              <a:buFont typeface="Noto Sans Symbols"/>
              <a:buChar char="⮚"/>
            </a:pPr>
            <a:r>
              <a:rPr b="1" lang="fr-FR">
                <a:solidFill>
                  <a:srgbClr val="FF0000"/>
                </a:solidFill>
              </a:rPr>
              <a:t>Les rémunérations des travailleurs salariés (article 15) </a:t>
            </a:r>
            <a:r>
              <a:rPr lang="fr-FR"/>
              <a:t>• En principe, le pouvoir d'imposition sur ce type de rémunérations échoit au pays dans lequel s'exerce l'activité professionnelle. Par exception à cette règle, il est prévu que le pays de résidence de l'employé se voit attribuer le pouvoir d'imposition si trois conditions sont simultanément réunies (cfr infra)</a:t>
            </a:r>
            <a:endParaRPr/>
          </a:p>
          <a:p>
            <a:pPr indent="-285750" lvl="0" marL="285750" rtl="0" algn="l">
              <a:lnSpc>
                <a:spcPct val="90000"/>
              </a:lnSpc>
              <a:spcBef>
                <a:spcPts val="360"/>
              </a:spcBef>
              <a:spcAft>
                <a:spcPts val="0"/>
              </a:spcAft>
              <a:buClr>
                <a:srgbClr val="FF0000"/>
              </a:buClr>
              <a:buSzPct val="91836"/>
              <a:buFont typeface="Noto Sans Symbols"/>
              <a:buChar char="⮚"/>
            </a:pPr>
            <a:r>
              <a:rPr b="1" lang="fr-FR">
                <a:solidFill>
                  <a:srgbClr val="FF0000"/>
                </a:solidFill>
              </a:rPr>
              <a:t>Revenus recueillis par les dirigeants de sociétés dans les conventions récemment conclues par la Belgique (article 16)   :  </a:t>
            </a:r>
            <a:r>
              <a:rPr lang="fr-FR"/>
              <a:t>Les rémunérations d'administrateurs, gérants, commissaires, etc. sont, en droit conventionnel, imposables dans l'État de résidence de la société qui attribue ces rémunérations. Dans les conventions conclues par la Belgique, une distinction est faite entre les tantièmes, jetons de présence et autres rétributions similaires attribuées aux membres du conseil d'administration ou de surveillance d'une société (§ 1) et les rémunérations qu'une personne reçoit en raison de l'exercice d'une activité journalière de direction ou de caractère technique ou en qualité d'associé d'une société de personnes autre qu'une société par actions (§ 2)</a:t>
            </a:r>
            <a:endParaRPr/>
          </a:p>
          <a:p>
            <a:pPr indent="-285750" lvl="0" marL="285750" rtl="0" algn="l">
              <a:lnSpc>
                <a:spcPct val="90000"/>
              </a:lnSpc>
              <a:spcBef>
                <a:spcPts val="360"/>
              </a:spcBef>
              <a:spcAft>
                <a:spcPts val="0"/>
              </a:spcAft>
              <a:buClr>
                <a:srgbClr val="FF0000"/>
              </a:buClr>
              <a:buSzPct val="91836"/>
              <a:buFont typeface="Noto Sans Symbols"/>
              <a:buChar char="⮚"/>
            </a:pPr>
            <a:r>
              <a:rPr b="1" lang="fr-FR">
                <a:solidFill>
                  <a:srgbClr val="FF0000"/>
                </a:solidFill>
              </a:rPr>
              <a:t>La disposition résiduelle "revenus divers » </a:t>
            </a:r>
            <a:r>
              <a:rPr lang="fr-FR"/>
              <a:t>: Les conventions préventives de double imposition ne connaissent pas notre catégorie distincte de revenus imposables que nous appelons des "revenus divers". En général, les revenus dont la nature ne correspond pas aux revenus définis dans les autres dispositions sont taxés, sur base de l'article 21 (disposition résiduaire) dans l'État de résidence du bénéficiaire. Il convient toutefois d'examiner si certains de nos "revenus divers" ne peuvent être compris dans la classification de l'un ou l'autre revenu de la convention.</a:t>
            </a:r>
            <a:endParaRPr/>
          </a:p>
          <a:p>
            <a:pPr indent="-171450" lvl="0" marL="285750" rtl="0" algn="l">
              <a:lnSpc>
                <a:spcPct val="90000"/>
              </a:lnSpc>
              <a:spcBef>
                <a:spcPts val="360"/>
              </a:spcBef>
              <a:spcAft>
                <a:spcPts val="0"/>
              </a:spcAft>
              <a:buClr>
                <a:schemeClr val="dk1"/>
              </a:buClr>
              <a:buSzPct val="91836"/>
              <a:buFont typeface="Noto Sans Symbols"/>
              <a:buNone/>
            </a:pPr>
            <a:r>
              <a:t/>
            </a:r>
            <a:endParaRPr/>
          </a:p>
          <a:p>
            <a:pPr indent="-171450" lvl="0" marL="285750" rtl="0" algn="l">
              <a:lnSpc>
                <a:spcPct val="90000"/>
              </a:lnSpc>
              <a:spcBef>
                <a:spcPts val="360"/>
              </a:spcBef>
              <a:spcAft>
                <a:spcPts val="0"/>
              </a:spcAft>
              <a:buClr>
                <a:schemeClr val="dk1"/>
              </a:buClr>
              <a:buSzPct val="91836"/>
              <a:buFont typeface="Noto Sans Symbols"/>
              <a:buNone/>
            </a:pPr>
            <a:r>
              <a:t/>
            </a:r>
            <a:endParaRPr/>
          </a:p>
        </p:txBody>
      </p:sp>
      <p:sp>
        <p:nvSpPr>
          <p:cNvPr id="153" name="Google Shape;153;p9"/>
          <p:cNvSpPr txBox="1"/>
          <p:nvPr>
            <p:ph idx="11" type="ftr"/>
          </p:nvPr>
        </p:nvSpPr>
        <p:spPr>
          <a:xfrm>
            <a:off x="9409471" y="6354000"/>
            <a:ext cx="1948529"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154" name="Google Shape;154;p9"/>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9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8" name="Shape 788"/>
        <p:cNvGrpSpPr/>
        <p:nvPr/>
      </p:nvGrpSpPr>
      <p:grpSpPr>
        <a:xfrm>
          <a:off x="0" y="0"/>
          <a:ext cx="0" cy="0"/>
          <a:chOff x="0" y="0"/>
          <a:chExt cx="0" cy="0"/>
        </a:xfrm>
      </p:grpSpPr>
      <p:sp>
        <p:nvSpPr>
          <p:cNvPr id="789" name="Google Shape;789;p83"/>
          <p:cNvSpPr txBox="1"/>
          <p:nvPr>
            <p:ph type="title"/>
          </p:nvPr>
        </p:nvSpPr>
        <p:spPr>
          <a:xfrm>
            <a:off x="1559497" y="329900"/>
            <a:ext cx="10451700" cy="1281000"/>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12.LE REGIME FISCAL DES CADRES ETRANGERS </a:t>
            </a:r>
            <a:br>
              <a:rPr b="1" lang="fr-FR" sz="3733" u="sng">
                <a:solidFill>
                  <a:srgbClr val="C00000"/>
                </a:solidFill>
              </a:rPr>
            </a:br>
            <a:endParaRPr sz="3733">
              <a:solidFill>
                <a:srgbClr val="C00000"/>
              </a:solidFill>
            </a:endParaRPr>
          </a:p>
        </p:txBody>
      </p:sp>
      <p:sp>
        <p:nvSpPr>
          <p:cNvPr id="790" name="Google Shape;790;p83"/>
          <p:cNvSpPr txBox="1"/>
          <p:nvPr>
            <p:ph idx="1" type="body"/>
          </p:nvPr>
        </p:nvSpPr>
        <p:spPr>
          <a:xfrm>
            <a:off x="1379476" y="1417675"/>
            <a:ext cx="10125000" cy="45336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533"/>
              </a:spcBef>
              <a:spcAft>
                <a:spcPts val="0"/>
              </a:spcAft>
              <a:buClr>
                <a:schemeClr val="dk1"/>
              </a:buClr>
              <a:buSzPts val="2667"/>
              <a:buNone/>
            </a:pPr>
            <a:r>
              <a:t/>
            </a:r>
            <a:endParaRPr sz="2667"/>
          </a:p>
          <a:p>
            <a:pPr indent="0" lvl="0" marL="457200" rtl="0" algn="l">
              <a:lnSpc>
                <a:spcPct val="90000"/>
              </a:lnSpc>
              <a:spcBef>
                <a:spcPts val="533"/>
              </a:spcBef>
              <a:spcAft>
                <a:spcPts val="0"/>
              </a:spcAft>
              <a:buClr>
                <a:schemeClr val="dk1"/>
              </a:buClr>
              <a:buSzPts val="2667"/>
              <a:buNone/>
            </a:pPr>
            <a:r>
              <a:rPr lang="fr-FR" sz="2667"/>
              <a:t>. Un cadre étranger bénéficiant du statut spécial en Belgique, et dont le pourcentage de jours de travail passés à l’étranger est supérieur à 25 %, ne peut pas bénéficier en Belgique des abattements, du quotient conjugal et des réductions d’impôt</a:t>
            </a:r>
            <a:endParaRPr sz="2667"/>
          </a:p>
          <a:p>
            <a:pPr indent="0" lvl="1" marL="457188" rtl="0" algn="l">
              <a:lnSpc>
                <a:spcPct val="90000"/>
              </a:lnSpc>
              <a:spcBef>
                <a:spcPts val="493"/>
              </a:spcBef>
              <a:spcAft>
                <a:spcPts val="0"/>
              </a:spcAft>
              <a:buClr>
                <a:schemeClr val="dk1"/>
              </a:buClr>
              <a:buSzPts val="2467"/>
              <a:buNone/>
            </a:pPr>
            <a:r>
              <a:rPr lang="fr-FR" sz="2667"/>
              <a:t>Un tempérament existe toutefois pour les résidents de France, des Pays-Bas et du Luxembourg.</a:t>
            </a:r>
            <a:endParaRPr sz="2467"/>
          </a:p>
        </p:txBody>
      </p:sp>
      <p:sp>
        <p:nvSpPr>
          <p:cNvPr id="791" name="Google Shape;791;p83"/>
          <p:cNvSpPr txBox="1"/>
          <p:nvPr>
            <p:ph idx="11" type="ftr"/>
          </p:nvPr>
        </p:nvSpPr>
        <p:spPr>
          <a:xfrm>
            <a:off x="9340645" y="6354000"/>
            <a:ext cx="2017355"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792" name="Google Shape;792;p83"/>
          <p:cNvSpPr txBox="1"/>
          <p:nvPr>
            <p:ph idx="12" type="sldNum"/>
          </p:nvPr>
        </p:nvSpPr>
        <p:spPr>
          <a:xfrm>
            <a:off x="398860" y="590837"/>
            <a:ext cx="584700" cy="273900"/>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9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96" name="Shape 796"/>
        <p:cNvGrpSpPr/>
        <p:nvPr/>
      </p:nvGrpSpPr>
      <p:grpSpPr>
        <a:xfrm>
          <a:off x="0" y="0"/>
          <a:ext cx="0" cy="0"/>
          <a:chOff x="0" y="0"/>
          <a:chExt cx="0" cy="0"/>
        </a:xfrm>
      </p:grpSpPr>
      <p:sp>
        <p:nvSpPr>
          <p:cNvPr id="797" name="Google Shape;797;p84"/>
          <p:cNvSpPr txBox="1"/>
          <p:nvPr>
            <p:ph type="title"/>
          </p:nvPr>
        </p:nvSpPr>
        <p:spPr>
          <a:xfrm>
            <a:off x="1559497" y="329900"/>
            <a:ext cx="10451700" cy="1281000"/>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12.LE REGIME FISCAL DES CADRES ETRANGERS </a:t>
            </a:r>
            <a:br>
              <a:rPr b="1" lang="fr-FR" sz="3733" u="sng">
                <a:solidFill>
                  <a:srgbClr val="C00000"/>
                </a:solidFill>
              </a:rPr>
            </a:br>
            <a:endParaRPr sz="3733">
              <a:solidFill>
                <a:srgbClr val="C00000"/>
              </a:solidFill>
            </a:endParaRPr>
          </a:p>
        </p:txBody>
      </p:sp>
      <p:sp>
        <p:nvSpPr>
          <p:cNvPr id="798" name="Google Shape;798;p84"/>
          <p:cNvSpPr txBox="1"/>
          <p:nvPr>
            <p:ph idx="1" type="body"/>
          </p:nvPr>
        </p:nvSpPr>
        <p:spPr>
          <a:xfrm>
            <a:off x="1379476" y="1417675"/>
            <a:ext cx="10125000" cy="45336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t/>
            </a:r>
            <a:endParaRPr/>
          </a:p>
          <a:p>
            <a:pPr indent="0" lvl="0" marL="0" rtl="0" algn="l">
              <a:lnSpc>
                <a:spcPct val="90000"/>
              </a:lnSpc>
              <a:spcBef>
                <a:spcPts val="533"/>
              </a:spcBef>
              <a:spcAft>
                <a:spcPts val="0"/>
              </a:spcAft>
              <a:buClr>
                <a:schemeClr val="dk1"/>
              </a:buClr>
              <a:buSzPts val="2667"/>
              <a:buNone/>
            </a:pPr>
            <a:r>
              <a:t/>
            </a:r>
            <a:endParaRPr sz="2667"/>
          </a:p>
          <a:p>
            <a:pPr indent="-457200" lvl="0" marL="457200" rtl="0" algn="l">
              <a:lnSpc>
                <a:spcPct val="90000"/>
              </a:lnSpc>
              <a:spcBef>
                <a:spcPts val="533"/>
              </a:spcBef>
              <a:spcAft>
                <a:spcPts val="0"/>
              </a:spcAft>
              <a:buClr>
                <a:schemeClr val="dk1"/>
              </a:buClr>
              <a:buSzPts val="2667"/>
              <a:buChar char="⮚"/>
            </a:pPr>
            <a:r>
              <a:rPr lang="fr-FR" sz="2667"/>
              <a:t>Au niveau social</a:t>
            </a:r>
            <a:r>
              <a:rPr b="1" lang="fr-FR" sz="2667">
                <a:solidFill>
                  <a:srgbClr val="C00000"/>
                </a:solidFill>
              </a:rPr>
              <a:t>, l’ONSS tient compte de la “travel exclusion” </a:t>
            </a:r>
            <a:r>
              <a:rPr lang="fr-FR" sz="2667"/>
              <a:t>pour les cadres étrangers auxquels s’applique le forfait de 11.250 Euros.  Le forfait de 11.250 Euros peut être relevé en fonction du pourcentage d’occupation du cadre étranger en Belgique selon la formule suivante :</a:t>
            </a:r>
            <a:endParaRPr sz="2667"/>
          </a:p>
          <a:p>
            <a:pPr indent="0" lvl="0" marL="457200" rtl="0" algn="l">
              <a:lnSpc>
                <a:spcPct val="90000"/>
              </a:lnSpc>
              <a:spcBef>
                <a:spcPts val="533"/>
              </a:spcBef>
              <a:spcAft>
                <a:spcPts val="0"/>
              </a:spcAft>
              <a:buClr>
                <a:schemeClr val="dk1"/>
              </a:buClr>
              <a:buSzPts val="2667"/>
              <a:buNone/>
            </a:pPr>
            <a:r>
              <a:rPr lang="fr-FR" sz="2667"/>
              <a:t>Forfait maximum accepté par l’ONSS = 11.250 Euros / % de présence en Belgique x 100</a:t>
            </a:r>
            <a:endParaRPr sz="2667"/>
          </a:p>
          <a:p>
            <a:pPr indent="0" lvl="0" marL="0" rtl="0" algn="l">
              <a:lnSpc>
                <a:spcPct val="90000"/>
              </a:lnSpc>
              <a:spcBef>
                <a:spcPts val="533"/>
              </a:spcBef>
              <a:spcAft>
                <a:spcPts val="0"/>
              </a:spcAft>
              <a:buClr>
                <a:schemeClr val="dk1"/>
              </a:buClr>
              <a:buSzPts val="1350"/>
              <a:buNone/>
            </a:pPr>
            <a:r>
              <a:t/>
            </a:r>
            <a:endParaRPr sz="1350">
              <a:highlight>
                <a:srgbClr val="F5F3F2"/>
              </a:highlight>
            </a:endParaRPr>
          </a:p>
          <a:p>
            <a:pPr indent="0" lvl="1" marL="457188" rtl="0" algn="l">
              <a:lnSpc>
                <a:spcPct val="90000"/>
              </a:lnSpc>
              <a:spcBef>
                <a:spcPts val="493"/>
              </a:spcBef>
              <a:spcAft>
                <a:spcPts val="0"/>
              </a:spcAft>
              <a:buClr>
                <a:schemeClr val="dk1"/>
              </a:buClr>
              <a:buSzPts val="2467"/>
              <a:buNone/>
            </a:pPr>
            <a:r>
              <a:t/>
            </a:r>
            <a:endParaRPr sz="2467"/>
          </a:p>
        </p:txBody>
      </p:sp>
      <p:sp>
        <p:nvSpPr>
          <p:cNvPr id="799" name="Google Shape;799;p84"/>
          <p:cNvSpPr txBox="1"/>
          <p:nvPr>
            <p:ph idx="11" type="ftr"/>
          </p:nvPr>
        </p:nvSpPr>
        <p:spPr>
          <a:xfrm>
            <a:off x="9202994" y="6354000"/>
            <a:ext cx="2155006"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800" name="Google Shape;800;p84"/>
          <p:cNvSpPr txBox="1"/>
          <p:nvPr>
            <p:ph idx="12" type="sldNum"/>
          </p:nvPr>
        </p:nvSpPr>
        <p:spPr>
          <a:xfrm>
            <a:off x="398860" y="590837"/>
            <a:ext cx="584700" cy="273900"/>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9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04" name="Shape 804"/>
        <p:cNvGrpSpPr/>
        <p:nvPr/>
      </p:nvGrpSpPr>
      <p:grpSpPr>
        <a:xfrm>
          <a:off x="0" y="0"/>
          <a:ext cx="0" cy="0"/>
          <a:chOff x="0" y="0"/>
          <a:chExt cx="0" cy="0"/>
        </a:xfrm>
      </p:grpSpPr>
      <p:sp>
        <p:nvSpPr>
          <p:cNvPr id="805" name="Google Shape;805;p85"/>
          <p:cNvSpPr txBox="1"/>
          <p:nvPr>
            <p:ph type="title"/>
          </p:nvPr>
        </p:nvSpPr>
        <p:spPr>
          <a:xfrm>
            <a:off x="1559497" y="329900"/>
            <a:ext cx="10451700" cy="1281000"/>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12.LE REGIME FISCAL DES CADRES ETRANGERS </a:t>
            </a:r>
            <a:br>
              <a:rPr b="1" lang="fr-FR" sz="3733" u="sng">
                <a:solidFill>
                  <a:srgbClr val="C00000"/>
                </a:solidFill>
              </a:rPr>
            </a:br>
            <a:endParaRPr sz="3733">
              <a:solidFill>
                <a:srgbClr val="C00000"/>
              </a:solidFill>
            </a:endParaRPr>
          </a:p>
        </p:txBody>
      </p:sp>
      <p:sp>
        <p:nvSpPr>
          <p:cNvPr id="806" name="Google Shape;806;p85"/>
          <p:cNvSpPr txBox="1"/>
          <p:nvPr>
            <p:ph idx="1" type="body"/>
          </p:nvPr>
        </p:nvSpPr>
        <p:spPr>
          <a:xfrm>
            <a:off x="1379476" y="1417675"/>
            <a:ext cx="10125000" cy="45336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0"/>
              </a:spcBef>
              <a:spcAft>
                <a:spcPts val="0"/>
              </a:spcAft>
              <a:buClr>
                <a:schemeClr val="dk1"/>
              </a:buClr>
              <a:buSzPts val="2800"/>
              <a:buNone/>
            </a:pPr>
            <a:r>
              <a:t/>
            </a:r>
            <a:endParaRPr/>
          </a:p>
          <a:p>
            <a:pPr indent="0" lvl="0" marL="0" rtl="0" algn="l">
              <a:lnSpc>
                <a:spcPct val="90000"/>
              </a:lnSpc>
              <a:spcBef>
                <a:spcPts val="533"/>
              </a:spcBef>
              <a:spcAft>
                <a:spcPts val="0"/>
              </a:spcAft>
              <a:buClr>
                <a:schemeClr val="dk1"/>
              </a:buClr>
              <a:buSzPts val="2667"/>
              <a:buNone/>
            </a:pPr>
            <a:r>
              <a:t/>
            </a:r>
            <a:endParaRPr sz="2667"/>
          </a:p>
          <a:p>
            <a:pPr indent="-457200" lvl="0" marL="457200" rtl="0" algn="l">
              <a:lnSpc>
                <a:spcPct val="90000"/>
              </a:lnSpc>
              <a:spcBef>
                <a:spcPts val="533"/>
              </a:spcBef>
              <a:spcAft>
                <a:spcPts val="0"/>
              </a:spcAft>
              <a:buClr>
                <a:schemeClr val="dk1"/>
              </a:buClr>
              <a:buSzPts val="2667"/>
              <a:buChar char="⮚"/>
            </a:pPr>
            <a:r>
              <a:rPr lang="fr-FR" sz="2467"/>
              <a:t>L’application du régime spécial d’imposition à un cadre est soumise à l’obligation pour l’employeur d’introduire une demande unique à cet effet. Cette </a:t>
            </a:r>
            <a:r>
              <a:rPr b="1" lang="fr-FR" sz="2467">
                <a:solidFill>
                  <a:srgbClr val="C00000"/>
                </a:solidFill>
              </a:rPr>
              <a:t>demande doit être adressée au Directeur Service Etranger</a:t>
            </a:r>
            <a:endParaRPr b="1" sz="2467">
              <a:solidFill>
                <a:srgbClr val="C00000"/>
              </a:solidFill>
            </a:endParaRPr>
          </a:p>
          <a:p>
            <a:pPr indent="-444500" lvl="0" marL="457200" rtl="0" algn="l">
              <a:lnSpc>
                <a:spcPct val="90000"/>
              </a:lnSpc>
              <a:spcBef>
                <a:spcPts val="533"/>
              </a:spcBef>
              <a:spcAft>
                <a:spcPts val="0"/>
              </a:spcAft>
              <a:buClr>
                <a:schemeClr val="dk1"/>
              </a:buClr>
              <a:buSzPts val="2467"/>
              <a:buChar char="⮚"/>
            </a:pPr>
            <a:r>
              <a:rPr lang="fr-FR" sz="2467"/>
              <a:t>Elle doit être introduite dans un délai de six mois à dater du premier jour du mois suivant l’embauche du cadre ou son détachement en Belgique</a:t>
            </a:r>
            <a:endParaRPr sz="2467"/>
          </a:p>
          <a:p>
            <a:pPr indent="-444500" lvl="0" marL="457200" rtl="0" algn="l">
              <a:lnSpc>
                <a:spcPct val="90000"/>
              </a:lnSpc>
              <a:spcBef>
                <a:spcPts val="533"/>
              </a:spcBef>
              <a:spcAft>
                <a:spcPts val="0"/>
              </a:spcAft>
              <a:buClr>
                <a:schemeClr val="dk1"/>
              </a:buClr>
              <a:buSzPts val="2467"/>
              <a:buChar char="⮚"/>
            </a:pPr>
            <a:r>
              <a:rPr lang="fr-FR" sz="2467"/>
              <a:t>Toute demande de cette nature doit s’accompagner d’un dossier étoffé qui permette de :</a:t>
            </a:r>
            <a:endParaRPr sz="2467"/>
          </a:p>
          <a:p>
            <a:pPr indent="0" lvl="0" marL="0" rtl="0" algn="l">
              <a:lnSpc>
                <a:spcPct val="90000"/>
              </a:lnSpc>
              <a:spcBef>
                <a:spcPts val="533"/>
              </a:spcBef>
              <a:spcAft>
                <a:spcPts val="0"/>
              </a:spcAft>
              <a:buClr>
                <a:schemeClr val="dk1"/>
              </a:buClr>
              <a:buSzPts val="1150"/>
              <a:buNone/>
            </a:pPr>
            <a:r>
              <a:t/>
            </a:r>
            <a:endParaRPr sz="1150">
              <a:highlight>
                <a:srgbClr val="FFFFFF"/>
              </a:highlight>
              <a:latin typeface="Nunito"/>
              <a:ea typeface="Nunito"/>
              <a:cs typeface="Nunito"/>
              <a:sym typeface="Nunito"/>
            </a:endParaRPr>
          </a:p>
        </p:txBody>
      </p:sp>
      <p:sp>
        <p:nvSpPr>
          <p:cNvPr id="807" name="Google Shape;807;p85"/>
          <p:cNvSpPr txBox="1"/>
          <p:nvPr>
            <p:ph idx="11" type="ftr"/>
          </p:nvPr>
        </p:nvSpPr>
        <p:spPr>
          <a:xfrm>
            <a:off x="9261987" y="6354000"/>
            <a:ext cx="2096013"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808" name="Google Shape;808;p85"/>
          <p:cNvSpPr txBox="1"/>
          <p:nvPr>
            <p:ph idx="12" type="sldNum"/>
          </p:nvPr>
        </p:nvSpPr>
        <p:spPr>
          <a:xfrm>
            <a:off x="398860" y="590837"/>
            <a:ext cx="584700" cy="273900"/>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9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2" name="Shape 812"/>
        <p:cNvGrpSpPr/>
        <p:nvPr/>
      </p:nvGrpSpPr>
      <p:grpSpPr>
        <a:xfrm>
          <a:off x="0" y="0"/>
          <a:ext cx="0" cy="0"/>
          <a:chOff x="0" y="0"/>
          <a:chExt cx="0" cy="0"/>
        </a:xfrm>
      </p:grpSpPr>
      <p:sp>
        <p:nvSpPr>
          <p:cNvPr id="813" name="Google Shape;813;p86"/>
          <p:cNvSpPr txBox="1"/>
          <p:nvPr>
            <p:ph type="title"/>
          </p:nvPr>
        </p:nvSpPr>
        <p:spPr>
          <a:xfrm>
            <a:off x="1559497" y="329900"/>
            <a:ext cx="10451700" cy="1281000"/>
          </a:xfrm>
          <a:prstGeom prst="rect">
            <a:avLst/>
          </a:prstGeom>
          <a:noFill/>
          <a:ln>
            <a:noFill/>
          </a:ln>
        </p:spPr>
        <p:txBody>
          <a:bodyPr anchorCtr="0" anchor="ctr" bIns="45700" lIns="91425" spcFirstLastPara="1" rIns="91425" wrap="square" tIns="45700">
            <a:noAutofit/>
          </a:bodyPr>
          <a:lstStyle/>
          <a:p>
            <a:pPr indent="0" lvl="0" marL="177800" rtl="0" algn="l">
              <a:lnSpc>
                <a:spcPct val="90000"/>
              </a:lnSpc>
              <a:spcBef>
                <a:spcPts val="0"/>
              </a:spcBef>
              <a:spcAft>
                <a:spcPts val="0"/>
              </a:spcAft>
              <a:buClr>
                <a:srgbClr val="0070C0"/>
              </a:buClr>
              <a:buSzPts val="3733"/>
              <a:buFont typeface="Arial"/>
              <a:buNone/>
            </a:pPr>
            <a:r>
              <a:rPr b="1" lang="fr-FR" sz="3733" u="sng"/>
              <a:t>12.LE REGIME FISCAL DES CADRES ETRANGERS </a:t>
            </a:r>
            <a:br>
              <a:rPr b="1" lang="fr-FR" sz="3733" u="sng">
                <a:solidFill>
                  <a:srgbClr val="C00000"/>
                </a:solidFill>
              </a:rPr>
            </a:br>
            <a:endParaRPr sz="3733">
              <a:solidFill>
                <a:srgbClr val="C00000"/>
              </a:solidFill>
            </a:endParaRPr>
          </a:p>
        </p:txBody>
      </p:sp>
      <p:sp>
        <p:nvSpPr>
          <p:cNvPr id="814" name="Google Shape;814;p86"/>
          <p:cNvSpPr txBox="1"/>
          <p:nvPr>
            <p:ph idx="1" type="body"/>
          </p:nvPr>
        </p:nvSpPr>
        <p:spPr>
          <a:xfrm>
            <a:off x="1379476" y="1417675"/>
            <a:ext cx="10125000" cy="4533600"/>
          </a:xfrm>
          <a:prstGeom prst="rect">
            <a:avLst/>
          </a:prstGeom>
          <a:noFill/>
          <a:ln>
            <a:noFill/>
          </a:ln>
        </p:spPr>
        <p:txBody>
          <a:bodyPr anchorCtr="0" anchor="t" bIns="45700" lIns="91425" spcFirstLastPara="1" rIns="91425" wrap="square" tIns="45700">
            <a:noAutofit/>
          </a:bodyPr>
          <a:lstStyle/>
          <a:p>
            <a:pPr indent="0" lvl="0" marL="0" rtl="0" algn="l">
              <a:lnSpc>
                <a:spcPct val="90000"/>
              </a:lnSpc>
              <a:spcBef>
                <a:spcPts val="533"/>
              </a:spcBef>
              <a:spcAft>
                <a:spcPts val="0"/>
              </a:spcAft>
              <a:buClr>
                <a:schemeClr val="dk1"/>
              </a:buClr>
              <a:buSzPts val="2667"/>
              <a:buNone/>
            </a:pPr>
            <a:r>
              <a:t/>
            </a:r>
            <a:endParaRPr sz="2667"/>
          </a:p>
          <a:p>
            <a:pPr indent="457200" lvl="0" marL="0" rtl="0" algn="l">
              <a:lnSpc>
                <a:spcPct val="90000"/>
              </a:lnSpc>
              <a:spcBef>
                <a:spcPts val="533"/>
              </a:spcBef>
              <a:spcAft>
                <a:spcPts val="0"/>
              </a:spcAft>
              <a:buClr>
                <a:schemeClr val="dk1"/>
              </a:buClr>
              <a:buSzPts val="2467"/>
              <a:buNone/>
            </a:pPr>
            <a:r>
              <a:rPr lang="fr-FR" sz="2467"/>
              <a:t>. S’assurer que le cadre considéré jouit du statut de non-résident</a:t>
            </a:r>
            <a:endParaRPr sz="2467"/>
          </a:p>
          <a:p>
            <a:pPr indent="0" lvl="0" marL="457200" rtl="0" algn="l">
              <a:lnSpc>
                <a:spcPct val="90000"/>
              </a:lnSpc>
              <a:spcBef>
                <a:spcPts val="533"/>
              </a:spcBef>
              <a:spcAft>
                <a:spcPts val="0"/>
              </a:spcAft>
              <a:buClr>
                <a:schemeClr val="dk1"/>
              </a:buClr>
              <a:buSzPts val="2467"/>
              <a:buNone/>
            </a:pPr>
            <a:r>
              <a:rPr lang="fr-FR" sz="2467"/>
              <a:t>. Vérifier si toutes les autres conditions sont remplies pour être admis au bénéfice du régime du régime spécial d’imposition</a:t>
            </a:r>
            <a:endParaRPr sz="2467"/>
          </a:p>
          <a:p>
            <a:pPr indent="0" lvl="0" marL="457200" rtl="0" algn="l">
              <a:lnSpc>
                <a:spcPct val="90000"/>
              </a:lnSpc>
              <a:spcBef>
                <a:spcPts val="533"/>
              </a:spcBef>
              <a:spcAft>
                <a:spcPts val="0"/>
              </a:spcAft>
              <a:buClr>
                <a:schemeClr val="dk1"/>
              </a:buClr>
              <a:buSzPts val="2467"/>
              <a:buNone/>
            </a:pPr>
            <a:r>
              <a:rPr lang="fr-FR" sz="2467"/>
              <a:t>. Déterminer la nature précise des indemnités présentées par l’employeur et associées au remboursement des dépenses propres à l’employeur</a:t>
            </a:r>
            <a:endParaRPr sz="2467"/>
          </a:p>
          <a:p>
            <a:pPr indent="0" lvl="0" marL="457200" rtl="0" algn="l">
              <a:lnSpc>
                <a:spcPct val="90000"/>
              </a:lnSpc>
              <a:spcBef>
                <a:spcPts val="533"/>
              </a:spcBef>
              <a:spcAft>
                <a:spcPts val="0"/>
              </a:spcAft>
              <a:buClr>
                <a:schemeClr val="dk1"/>
              </a:buClr>
              <a:buSzPts val="2467"/>
              <a:buNone/>
            </a:pPr>
            <a:r>
              <a:rPr lang="fr-FR" sz="2467"/>
              <a:t>. Contrôler la réalité et le montant des remboursements</a:t>
            </a:r>
            <a:endParaRPr sz="2467"/>
          </a:p>
          <a:p>
            <a:pPr indent="-444500" lvl="0" marL="457200" rtl="0" algn="l">
              <a:lnSpc>
                <a:spcPct val="90000"/>
              </a:lnSpc>
              <a:spcBef>
                <a:spcPts val="533"/>
              </a:spcBef>
              <a:spcAft>
                <a:spcPts val="0"/>
              </a:spcAft>
              <a:buClr>
                <a:schemeClr val="dk1"/>
              </a:buClr>
              <a:buSzPts val="2467"/>
              <a:buChar char="⮚"/>
            </a:pPr>
            <a:r>
              <a:rPr lang="fr-FR" sz="2467"/>
              <a:t>Cette demande doit être justifiée par la présentation de </a:t>
            </a:r>
            <a:r>
              <a:rPr b="1" lang="fr-FR" sz="2467">
                <a:solidFill>
                  <a:srgbClr val="C00000"/>
                </a:solidFill>
              </a:rPr>
              <a:t>pièces précises et détaillées</a:t>
            </a:r>
            <a:endParaRPr b="1" sz="2467">
              <a:solidFill>
                <a:srgbClr val="C00000"/>
              </a:solidFill>
            </a:endParaRPr>
          </a:p>
          <a:p>
            <a:pPr indent="0" lvl="0" marL="0" rtl="0" algn="l">
              <a:lnSpc>
                <a:spcPct val="90000"/>
              </a:lnSpc>
              <a:spcBef>
                <a:spcPts val="533"/>
              </a:spcBef>
              <a:spcAft>
                <a:spcPts val="0"/>
              </a:spcAft>
              <a:buClr>
                <a:schemeClr val="dk1"/>
              </a:buClr>
              <a:buSzPts val="1150"/>
              <a:buNone/>
            </a:pPr>
            <a:r>
              <a:t/>
            </a:r>
            <a:endParaRPr sz="1150">
              <a:highlight>
                <a:srgbClr val="FFFFFF"/>
              </a:highlight>
              <a:latin typeface="Nunito"/>
              <a:ea typeface="Nunito"/>
              <a:cs typeface="Nunito"/>
              <a:sym typeface="Nunito"/>
            </a:endParaRPr>
          </a:p>
        </p:txBody>
      </p:sp>
      <p:sp>
        <p:nvSpPr>
          <p:cNvPr id="815" name="Google Shape;815;p86"/>
          <p:cNvSpPr txBox="1"/>
          <p:nvPr>
            <p:ph idx="11" type="ftr"/>
          </p:nvPr>
        </p:nvSpPr>
        <p:spPr>
          <a:xfrm>
            <a:off x="9016181" y="6354000"/>
            <a:ext cx="2341819" cy="363600"/>
          </a:xfrm>
          <a:prstGeom prst="rect">
            <a:avLst/>
          </a:prstGeom>
          <a:solidFill>
            <a:srgbClr val="0175C0"/>
          </a:solidFill>
          <a:ln>
            <a:noFill/>
          </a:ln>
        </p:spPr>
        <p:txBody>
          <a:bodyPr anchorCtr="0" anchor="ctr" bIns="45700" lIns="91425" spcFirstLastPara="1" rIns="91425" wrap="square" tIns="45700">
            <a:noAutofit/>
          </a:bodyPr>
          <a:lstStyle/>
          <a:p>
            <a:pPr indent="0" lvl="0" marL="0" marR="0" rtl="0" algn="r">
              <a:spcBef>
                <a:spcPts val="0"/>
              </a:spcBef>
              <a:spcAft>
                <a:spcPts val="0"/>
              </a:spcAft>
              <a:buClr>
                <a:schemeClr val="lt1"/>
              </a:buClr>
              <a:buSzPts val="1200"/>
              <a:buFont typeface="Arial"/>
              <a:buNone/>
            </a:pPr>
            <a:r>
              <a:rPr lang="fr-FR" sz="1200">
                <a:solidFill>
                  <a:schemeClr val="lt1"/>
                </a:solidFill>
                <a:latin typeface="Arial"/>
                <a:ea typeface="Arial"/>
                <a:cs typeface="Arial"/>
                <a:sym typeface="Arial"/>
              </a:rPr>
              <a:t>www.coppensfiscaliste.be</a:t>
            </a:r>
            <a:endParaRPr sz="1200">
              <a:solidFill>
                <a:schemeClr val="lt1"/>
              </a:solidFill>
              <a:latin typeface="Arial"/>
              <a:ea typeface="Arial"/>
              <a:cs typeface="Arial"/>
              <a:sym typeface="Arial"/>
            </a:endParaRPr>
          </a:p>
        </p:txBody>
      </p:sp>
      <p:sp>
        <p:nvSpPr>
          <p:cNvPr id="816" name="Google Shape;816;p86"/>
          <p:cNvSpPr txBox="1"/>
          <p:nvPr>
            <p:ph idx="12" type="sldNum"/>
          </p:nvPr>
        </p:nvSpPr>
        <p:spPr>
          <a:xfrm>
            <a:off x="398860" y="590837"/>
            <a:ext cx="584700" cy="273900"/>
          </a:xfrm>
          <a:prstGeom prst="rect">
            <a:avLst/>
          </a:prstGeom>
          <a:noFill/>
          <a:ln>
            <a:noFill/>
          </a:ln>
        </p:spPr>
        <p:txBody>
          <a:bodyPr anchorCtr="0" anchor="ctr" bIns="45700" lIns="91425" spcFirstLastPara="1" rIns="91425" wrap="square" tIns="45700">
            <a:noAutofit/>
          </a:bodyPr>
          <a:lstStyle/>
          <a:p>
            <a:pPr indent="0" lvl="0" marL="0" marR="0" rtl="0" algn="r">
              <a:spcBef>
                <a:spcPts val="0"/>
              </a:spcBef>
              <a:spcAft>
                <a:spcPts val="0"/>
              </a:spcAft>
              <a:buClr>
                <a:srgbClr val="FEFFFF"/>
              </a:buClr>
              <a:buSzPts val="1500"/>
              <a:buFont typeface="Arial"/>
              <a:buNone/>
            </a:pPr>
            <a:fld id="{00000000-1234-1234-1234-123412341234}" type="slidenum">
              <a:rPr lang="fr-FR" sz="1500">
                <a:solidFill>
                  <a:srgbClr val="FEFFFF"/>
                </a:solidFill>
                <a:latin typeface="Arial"/>
                <a:ea typeface="Arial"/>
                <a:cs typeface="Arial"/>
                <a:sym typeface="Arial"/>
              </a:rPr>
              <a:t>‹#›</a:t>
            </a:fld>
            <a:endParaRPr sz="1500">
              <a:solidFill>
                <a:srgbClr val="FEFFFF"/>
              </a:solidFill>
              <a:latin typeface="Arial"/>
              <a:ea typeface="Arial"/>
              <a:cs typeface="Arial"/>
              <a:sym typeface="Arial"/>
            </a:endParaRPr>
          </a:p>
        </p:txBody>
      </p:sp>
    </p:spTree>
  </p:cSld>
  <p:clrMapOvr>
    <a:masterClrMapping/>
  </p:clrMapOvr>
</p:sld>
</file>

<file path=ppt/slides/slide9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0" name="Shape 820"/>
        <p:cNvGrpSpPr/>
        <p:nvPr/>
      </p:nvGrpSpPr>
      <p:grpSpPr>
        <a:xfrm>
          <a:off x="0" y="0"/>
          <a:ext cx="0" cy="0"/>
          <a:chOff x="0" y="0"/>
          <a:chExt cx="0" cy="0"/>
        </a:xfrm>
      </p:grpSpPr>
      <p:sp>
        <p:nvSpPr>
          <p:cNvPr id="821" name="Google Shape;821;gec17d8a056_0_11"/>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177800" rtl="0" algn="l">
              <a:spcBef>
                <a:spcPts val="0"/>
              </a:spcBef>
              <a:spcAft>
                <a:spcPts val="0"/>
              </a:spcAft>
              <a:buClr>
                <a:srgbClr val="0070C0"/>
              </a:buClr>
              <a:buSzPts val="3733"/>
              <a:buFont typeface="Arial"/>
              <a:buNone/>
            </a:pPr>
            <a:r>
              <a:rPr b="1" lang="fr-FR" sz="3733" u="sng"/>
              <a:t>12.LE REGIME FISCAL DES CADRES ETRANGERS</a:t>
            </a:r>
            <a:endParaRPr/>
          </a:p>
        </p:txBody>
      </p:sp>
      <p:sp>
        <p:nvSpPr>
          <p:cNvPr id="822" name="Google Shape;822;gec17d8a056_0_11"/>
          <p:cNvSpPr txBox="1"/>
          <p:nvPr>
            <p:ph idx="1" type="body"/>
          </p:nvPr>
        </p:nvSpPr>
        <p:spPr>
          <a:xfrm>
            <a:off x="838200" y="1825625"/>
            <a:ext cx="10515600" cy="4351200"/>
          </a:xfrm>
          <a:prstGeom prst="rect">
            <a:avLst/>
          </a:prstGeom>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fr-FR" sz="2300">
                <a:highlight>
                  <a:srgbClr val="FFFFFF"/>
                </a:highlight>
              </a:rPr>
              <a:t>Dans un courrier d’information datant du 5 février 2021, les autorités fiscales compétentes ont apporté quelques changements à la procédure et au format de dépôt de la demande d’application du régime spécial d’imposition pour cadres et spécialistes étrangers.</a:t>
            </a:r>
            <a:endParaRPr sz="2300">
              <a:highlight>
                <a:srgbClr val="FFFFFF"/>
              </a:highlight>
            </a:endParaRPr>
          </a:p>
          <a:p>
            <a:pPr indent="0" lvl="0" marL="0" rtl="0" algn="l">
              <a:lnSpc>
                <a:spcPct val="115000"/>
              </a:lnSpc>
              <a:spcBef>
                <a:spcPts val="800"/>
              </a:spcBef>
              <a:spcAft>
                <a:spcPts val="0"/>
              </a:spcAft>
              <a:buClr>
                <a:schemeClr val="dk1"/>
              </a:buClr>
              <a:buSzPts val="1100"/>
              <a:buFont typeface="Arial"/>
              <a:buNone/>
            </a:pPr>
            <a:r>
              <a:rPr lang="fr-FR" sz="2300">
                <a:highlight>
                  <a:srgbClr val="FFFFFF"/>
                </a:highlight>
              </a:rPr>
              <a:t>Quels sont les éléments de la procédure qui changent ?</a:t>
            </a:r>
            <a:endParaRPr sz="2300">
              <a:highlight>
                <a:srgbClr val="FFFFFF"/>
              </a:highlight>
            </a:endParaRPr>
          </a:p>
          <a:p>
            <a:pPr indent="0" lvl="0" marL="0" rtl="0" algn="l">
              <a:lnSpc>
                <a:spcPct val="115000"/>
              </a:lnSpc>
              <a:spcBef>
                <a:spcPts val="800"/>
              </a:spcBef>
              <a:spcAft>
                <a:spcPts val="0"/>
              </a:spcAft>
              <a:buClr>
                <a:schemeClr val="dk1"/>
              </a:buClr>
              <a:buSzPts val="1100"/>
              <a:buFont typeface="Arial"/>
              <a:buNone/>
            </a:pPr>
            <a:r>
              <a:rPr lang="fr-FR" sz="2300">
                <a:highlight>
                  <a:srgbClr val="FFFFFF"/>
                </a:highlight>
              </a:rPr>
              <a:t>Ces changements peuvent être résumés comme suit :</a:t>
            </a:r>
            <a:endParaRPr sz="2300">
              <a:highlight>
                <a:srgbClr val="FFFFFF"/>
              </a:highlight>
            </a:endParaRPr>
          </a:p>
          <a:p>
            <a:pPr indent="0" lvl="0" marL="0" rtl="0" algn="l">
              <a:lnSpc>
                <a:spcPct val="115000"/>
              </a:lnSpc>
              <a:spcBef>
                <a:spcPts val="800"/>
              </a:spcBef>
              <a:spcAft>
                <a:spcPts val="0"/>
              </a:spcAft>
              <a:buClr>
                <a:schemeClr val="dk1"/>
              </a:buClr>
              <a:buSzPts val="1100"/>
              <a:buFont typeface="Arial"/>
              <a:buNone/>
            </a:pPr>
            <a:r>
              <a:rPr lang="fr-FR" sz="2300" u="sng">
                <a:highlight>
                  <a:srgbClr val="FFFFFF"/>
                </a:highlight>
              </a:rPr>
              <a:t>Fiche d’information</a:t>
            </a:r>
            <a:endParaRPr sz="2300" u="sng">
              <a:highlight>
                <a:srgbClr val="FFFFFF"/>
              </a:highlight>
            </a:endParaRPr>
          </a:p>
          <a:p>
            <a:pPr indent="0" lvl="0" marL="0" rtl="0" algn="l">
              <a:lnSpc>
                <a:spcPct val="115000"/>
              </a:lnSpc>
              <a:spcBef>
                <a:spcPts val="800"/>
              </a:spcBef>
              <a:spcAft>
                <a:spcPts val="0"/>
              </a:spcAft>
              <a:buClr>
                <a:schemeClr val="dk1"/>
              </a:buClr>
              <a:buSzPts val="1100"/>
              <a:buFont typeface="Arial"/>
              <a:buNone/>
            </a:pPr>
            <a:r>
              <a:rPr lang="fr-FR" sz="2300">
                <a:highlight>
                  <a:srgbClr val="FFFFFF"/>
                </a:highlight>
              </a:rPr>
              <a:t>A partir du 1er mars 2021, une nouvelle fiche d’information devra impérativement être annexée à la demande. La demande sera considérée comme non introduite si cette fiche d’information n’est pas jointe à la demande.</a:t>
            </a:r>
            <a:endParaRPr sz="2300">
              <a:highlight>
                <a:srgbClr val="FFFFFF"/>
              </a:highlight>
            </a:endParaRPr>
          </a:p>
          <a:p>
            <a:pPr indent="0" lvl="0" marL="0" rtl="0" algn="l">
              <a:spcBef>
                <a:spcPts val="1000"/>
              </a:spcBef>
              <a:spcAft>
                <a:spcPts val="0"/>
              </a:spcAft>
              <a:buNone/>
            </a:pPr>
            <a:r>
              <a:t/>
            </a:r>
            <a:endParaRPr/>
          </a:p>
        </p:txBody>
      </p:sp>
      <p:sp>
        <p:nvSpPr>
          <p:cNvPr id="823" name="Google Shape;823;gec17d8a056_0_11"/>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1200"/>
              <a:buFont typeface="Calibri"/>
              <a:buNone/>
            </a:pPr>
            <a:fld id="{00000000-1234-1234-1234-123412341234}" type="slidenum">
              <a:rPr lang="fr-FR"/>
              <a:t>‹#›</a:t>
            </a:fld>
            <a:endParaRPr/>
          </a:p>
        </p:txBody>
      </p:sp>
    </p:spTree>
  </p:cSld>
  <p:clrMapOvr>
    <a:masterClrMapping/>
  </p:clrMapOvr>
</p:sld>
</file>

<file path=ppt/slides/slide9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27" name="Shape 827"/>
        <p:cNvGrpSpPr/>
        <p:nvPr/>
      </p:nvGrpSpPr>
      <p:grpSpPr>
        <a:xfrm>
          <a:off x="0" y="0"/>
          <a:ext cx="0" cy="0"/>
          <a:chOff x="0" y="0"/>
          <a:chExt cx="0" cy="0"/>
        </a:xfrm>
      </p:grpSpPr>
      <p:sp>
        <p:nvSpPr>
          <p:cNvPr id="828" name="Google Shape;828;gec17d8a056_0_18"/>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177800" rtl="0" algn="l">
              <a:spcBef>
                <a:spcPts val="0"/>
              </a:spcBef>
              <a:spcAft>
                <a:spcPts val="0"/>
              </a:spcAft>
              <a:buClr>
                <a:srgbClr val="0070C0"/>
              </a:buClr>
              <a:buSzPts val="3733"/>
              <a:buFont typeface="Arial"/>
              <a:buNone/>
            </a:pPr>
            <a:r>
              <a:rPr b="1" lang="fr-FR" sz="3733" u="sng"/>
              <a:t>12.LE REGIME FISCAL DES CADRES ETRANGERS</a:t>
            </a:r>
            <a:endParaRPr/>
          </a:p>
        </p:txBody>
      </p:sp>
      <p:sp>
        <p:nvSpPr>
          <p:cNvPr id="829" name="Google Shape;829;gec17d8a056_0_18"/>
          <p:cNvSpPr txBox="1"/>
          <p:nvPr>
            <p:ph idx="1" type="body"/>
          </p:nvPr>
        </p:nvSpPr>
        <p:spPr>
          <a:xfrm>
            <a:off x="990600" y="1906975"/>
            <a:ext cx="10515600" cy="4613400"/>
          </a:xfrm>
          <a:prstGeom prst="rect">
            <a:avLst/>
          </a:prstGeom>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fr-FR" sz="2300">
                <a:highlight>
                  <a:srgbClr val="FFFFFF"/>
                </a:highlight>
              </a:rPr>
              <a:t>Il s'agit donc d'un changement important en ce qui concerne le format de dépôt d'une telle demande.</a:t>
            </a:r>
            <a:endParaRPr sz="2300">
              <a:highlight>
                <a:srgbClr val="FFFFFF"/>
              </a:highlight>
            </a:endParaRPr>
          </a:p>
          <a:p>
            <a:pPr indent="0" lvl="0" marL="0" rtl="0" algn="l">
              <a:lnSpc>
                <a:spcPct val="115000"/>
              </a:lnSpc>
              <a:spcBef>
                <a:spcPts val="800"/>
              </a:spcBef>
              <a:spcAft>
                <a:spcPts val="0"/>
              </a:spcAft>
              <a:buClr>
                <a:schemeClr val="dk1"/>
              </a:buClr>
              <a:buSzPts val="1100"/>
              <a:buFont typeface="Arial"/>
              <a:buNone/>
            </a:pPr>
            <a:r>
              <a:rPr lang="fr-FR" sz="2300">
                <a:highlight>
                  <a:srgbClr val="FFFFFF"/>
                </a:highlight>
              </a:rPr>
              <a:t>Cette fiche reprend principalement les informations suivantes :</a:t>
            </a:r>
            <a:endParaRPr sz="2300">
              <a:highlight>
                <a:srgbClr val="FFFFFF"/>
              </a:highlight>
            </a:endParaRPr>
          </a:p>
          <a:p>
            <a:pPr indent="-374650" lvl="0" marL="457200" rtl="0" algn="l">
              <a:lnSpc>
                <a:spcPct val="115000"/>
              </a:lnSpc>
              <a:spcBef>
                <a:spcPts val="800"/>
              </a:spcBef>
              <a:spcAft>
                <a:spcPts val="0"/>
              </a:spcAft>
              <a:buClr>
                <a:schemeClr val="dk1"/>
              </a:buClr>
              <a:buSzPts val="2300"/>
              <a:buFont typeface="Calibri"/>
              <a:buChar char="●"/>
            </a:pPr>
            <a:r>
              <a:rPr lang="fr-FR" sz="2300">
                <a:highlight>
                  <a:srgbClr val="FFFFFF"/>
                </a:highlight>
              </a:rPr>
              <a:t>Les données d’identification de l’employeur, du travailleur et, le cas échéant, du partenaire du travailleur (époux/cohabitant légal) ;</a:t>
            </a:r>
            <a:endParaRPr sz="2300">
              <a:highlight>
                <a:srgbClr val="FFFFFF"/>
              </a:highlight>
            </a:endParaRPr>
          </a:p>
          <a:p>
            <a:pPr indent="-374650" lvl="0" marL="457200" rtl="0" algn="l">
              <a:lnSpc>
                <a:spcPct val="115000"/>
              </a:lnSpc>
              <a:spcBef>
                <a:spcPts val="0"/>
              </a:spcBef>
              <a:spcAft>
                <a:spcPts val="0"/>
              </a:spcAft>
              <a:buClr>
                <a:schemeClr val="dk1"/>
              </a:buClr>
              <a:buSzPts val="2300"/>
              <a:buFont typeface="Calibri"/>
              <a:buChar char="●"/>
            </a:pPr>
            <a:r>
              <a:rPr lang="fr-FR" sz="2300">
                <a:highlight>
                  <a:srgbClr val="FFFFFF"/>
                </a:highlight>
              </a:rPr>
              <a:t>Le cas échéant, les données d’identification du mandataire en charge de l’introduction de la demande ;</a:t>
            </a:r>
            <a:endParaRPr sz="2300">
              <a:highlight>
                <a:srgbClr val="FFFFFF"/>
              </a:highlight>
            </a:endParaRPr>
          </a:p>
          <a:p>
            <a:pPr indent="-374650" lvl="0" marL="457200" rtl="0" algn="l">
              <a:lnSpc>
                <a:spcPct val="115000"/>
              </a:lnSpc>
              <a:spcBef>
                <a:spcPts val="0"/>
              </a:spcBef>
              <a:spcAft>
                <a:spcPts val="0"/>
              </a:spcAft>
              <a:buClr>
                <a:schemeClr val="dk1"/>
              </a:buClr>
              <a:buSzPts val="2300"/>
              <a:buFont typeface="Calibri"/>
              <a:buChar char="●"/>
            </a:pPr>
            <a:r>
              <a:rPr lang="fr-FR" sz="2300">
                <a:highlight>
                  <a:srgbClr val="FFFFFF"/>
                </a:highlight>
              </a:rPr>
              <a:t>Quelques informations concernant la situation personnelle du travailleur (diplôme universitaire, liens personnels et économiques (éventuels) avec la Belgique dans le passé, etc.) ; et</a:t>
            </a:r>
            <a:endParaRPr sz="2300">
              <a:highlight>
                <a:srgbClr val="FFFFFF"/>
              </a:highlight>
            </a:endParaRPr>
          </a:p>
          <a:p>
            <a:pPr indent="0" lvl="0" marL="0" rtl="0" algn="l">
              <a:spcBef>
                <a:spcPts val="1000"/>
              </a:spcBef>
              <a:spcAft>
                <a:spcPts val="0"/>
              </a:spcAft>
              <a:buNone/>
            </a:pPr>
            <a:r>
              <a:t/>
            </a:r>
            <a:endParaRPr sz="2300"/>
          </a:p>
        </p:txBody>
      </p:sp>
      <p:sp>
        <p:nvSpPr>
          <p:cNvPr id="830" name="Google Shape;830;gec17d8a056_0_18"/>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1200"/>
              <a:buFont typeface="Calibri"/>
              <a:buNone/>
            </a:pPr>
            <a:fld id="{00000000-1234-1234-1234-123412341234}" type="slidenum">
              <a:rPr lang="fr-FR"/>
              <a:t>‹#›</a:t>
            </a:fld>
            <a:endParaRPr/>
          </a:p>
        </p:txBody>
      </p:sp>
    </p:spTree>
  </p:cSld>
  <p:clrMapOvr>
    <a:masterClrMapping/>
  </p:clrMapOvr>
</p:sld>
</file>

<file path=ppt/slides/slide9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34" name="Shape 834"/>
        <p:cNvGrpSpPr/>
        <p:nvPr/>
      </p:nvGrpSpPr>
      <p:grpSpPr>
        <a:xfrm>
          <a:off x="0" y="0"/>
          <a:ext cx="0" cy="0"/>
          <a:chOff x="0" y="0"/>
          <a:chExt cx="0" cy="0"/>
        </a:xfrm>
      </p:grpSpPr>
      <p:sp>
        <p:nvSpPr>
          <p:cNvPr id="835" name="Google Shape;835;gec17d8a056_0_25"/>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177800" rtl="0" algn="l">
              <a:spcBef>
                <a:spcPts val="0"/>
              </a:spcBef>
              <a:spcAft>
                <a:spcPts val="0"/>
              </a:spcAft>
              <a:buClr>
                <a:srgbClr val="0070C0"/>
              </a:buClr>
              <a:buSzPts val="3733"/>
              <a:buFont typeface="Arial"/>
              <a:buNone/>
            </a:pPr>
            <a:r>
              <a:rPr b="1" lang="fr-FR" sz="3733" u="sng"/>
              <a:t>12.LE REGIME FISCAL DES CADRES ETRANGERS</a:t>
            </a:r>
            <a:endParaRPr/>
          </a:p>
        </p:txBody>
      </p:sp>
      <p:sp>
        <p:nvSpPr>
          <p:cNvPr id="836" name="Google Shape;836;gec17d8a056_0_25"/>
          <p:cNvSpPr txBox="1"/>
          <p:nvPr>
            <p:ph idx="1" type="body"/>
          </p:nvPr>
        </p:nvSpPr>
        <p:spPr>
          <a:xfrm>
            <a:off x="838200" y="1825625"/>
            <a:ext cx="10515600" cy="4351200"/>
          </a:xfrm>
          <a:prstGeom prst="rect">
            <a:avLst/>
          </a:prstGeom>
        </p:spPr>
        <p:txBody>
          <a:bodyPr anchorCtr="0" anchor="t" bIns="45700" lIns="91425" spcFirstLastPara="1" rIns="91425" wrap="square" tIns="45700">
            <a:noAutofit/>
          </a:bodyPr>
          <a:lstStyle/>
          <a:p>
            <a:pPr indent="-374650" lvl="0" marL="457200" rtl="0" algn="l">
              <a:lnSpc>
                <a:spcPct val="95000"/>
              </a:lnSpc>
              <a:spcBef>
                <a:spcPts val="0"/>
              </a:spcBef>
              <a:spcAft>
                <a:spcPts val="0"/>
              </a:spcAft>
              <a:buClr>
                <a:schemeClr val="dk1"/>
              </a:buClr>
              <a:buSzPts val="2300"/>
              <a:buFont typeface="Calibri"/>
              <a:buChar char="●"/>
            </a:pPr>
            <a:r>
              <a:rPr lang="fr-FR" sz="2300">
                <a:highlight>
                  <a:srgbClr val="FFFFFF"/>
                </a:highlight>
              </a:rPr>
              <a:t>Les informations relatives à la paie du travailleur (cette information est importante puisque l’administration fiscale exige depuis quelques années un seuil minimum de rémunération pour accorder le statut spécial).</a:t>
            </a:r>
            <a:endParaRPr sz="2300">
              <a:highlight>
                <a:srgbClr val="FFFFFF"/>
              </a:highlight>
            </a:endParaRPr>
          </a:p>
          <a:p>
            <a:pPr indent="0" lvl="0" marL="0" rtl="0" algn="l">
              <a:lnSpc>
                <a:spcPct val="95000"/>
              </a:lnSpc>
              <a:spcBef>
                <a:spcPts val="800"/>
              </a:spcBef>
              <a:spcAft>
                <a:spcPts val="0"/>
              </a:spcAft>
              <a:buSzPts val="852"/>
              <a:buNone/>
            </a:pPr>
            <a:r>
              <a:rPr lang="fr-FR" sz="2300" u="sng">
                <a:highlight>
                  <a:srgbClr val="FFFFFF"/>
                </a:highlight>
              </a:rPr>
              <a:t>Preuve de mariage</a:t>
            </a:r>
            <a:endParaRPr sz="2300" u="sng">
              <a:highlight>
                <a:srgbClr val="FFFFFF"/>
              </a:highlight>
            </a:endParaRPr>
          </a:p>
          <a:p>
            <a:pPr indent="0" lvl="0" marL="0" rtl="0" algn="l">
              <a:lnSpc>
                <a:spcPct val="95000"/>
              </a:lnSpc>
              <a:spcBef>
                <a:spcPts val="800"/>
              </a:spcBef>
              <a:spcAft>
                <a:spcPts val="0"/>
              </a:spcAft>
              <a:buSzPts val="852"/>
              <a:buNone/>
            </a:pPr>
            <a:r>
              <a:rPr lang="fr-FR" sz="2300">
                <a:highlight>
                  <a:srgbClr val="FFFFFF"/>
                </a:highlight>
              </a:rPr>
              <a:t>Pour pouvoir imposer conjointement les personnes mariées (ou en cohabitation légale), les autorités fiscales compétentes exigeront dorénavant les documents ci-dessous pour les ménages dont aucun ou un seul des partenaires ne réside en Belgique :</a:t>
            </a:r>
            <a:endParaRPr sz="2300">
              <a:highlight>
                <a:srgbClr val="FFFFFF"/>
              </a:highlight>
            </a:endParaRPr>
          </a:p>
          <a:p>
            <a:pPr indent="-374650" lvl="0" marL="457200" rtl="0" algn="l">
              <a:lnSpc>
                <a:spcPct val="95000"/>
              </a:lnSpc>
              <a:spcBef>
                <a:spcPts val="800"/>
              </a:spcBef>
              <a:spcAft>
                <a:spcPts val="0"/>
              </a:spcAft>
              <a:buClr>
                <a:schemeClr val="dk1"/>
              </a:buClr>
              <a:buSzPts val="2300"/>
              <a:buFont typeface="Calibri"/>
              <a:buChar char="●"/>
            </a:pPr>
            <a:r>
              <a:rPr lang="fr-FR" sz="2300">
                <a:highlight>
                  <a:srgbClr val="FFFFFF"/>
                </a:highlight>
              </a:rPr>
              <a:t>Une preuve de mariage ; et</a:t>
            </a:r>
            <a:endParaRPr sz="2300">
              <a:highlight>
                <a:srgbClr val="FFFFFF"/>
              </a:highlight>
            </a:endParaRPr>
          </a:p>
          <a:p>
            <a:pPr indent="-374650" lvl="0" marL="457200" rtl="0" algn="l">
              <a:lnSpc>
                <a:spcPct val="95000"/>
              </a:lnSpc>
              <a:spcBef>
                <a:spcPts val="0"/>
              </a:spcBef>
              <a:spcAft>
                <a:spcPts val="0"/>
              </a:spcAft>
              <a:buClr>
                <a:schemeClr val="dk1"/>
              </a:buClr>
              <a:buSzPts val="2300"/>
              <a:buFont typeface="Calibri"/>
              <a:buChar char="●"/>
            </a:pPr>
            <a:r>
              <a:rPr lang="fr-FR" sz="2300">
                <a:highlight>
                  <a:srgbClr val="FFFFFF"/>
                </a:highlight>
              </a:rPr>
              <a:t>Une preuve de la composition de famille à la date de début de l’emploi en Belgique</a:t>
            </a:r>
            <a:endParaRPr sz="2300">
              <a:highlight>
                <a:srgbClr val="FFFFFF"/>
              </a:highlight>
            </a:endParaRPr>
          </a:p>
          <a:p>
            <a:pPr indent="0" lvl="0" marL="0" rtl="0" algn="l">
              <a:lnSpc>
                <a:spcPct val="70000"/>
              </a:lnSpc>
              <a:spcBef>
                <a:spcPts val="1000"/>
              </a:spcBef>
              <a:spcAft>
                <a:spcPts val="0"/>
              </a:spcAft>
              <a:buSzPts val="852"/>
              <a:buNone/>
            </a:pPr>
            <a:r>
              <a:t/>
            </a:r>
            <a:endParaRPr sz="1782"/>
          </a:p>
        </p:txBody>
      </p:sp>
      <p:sp>
        <p:nvSpPr>
          <p:cNvPr id="837" name="Google Shape;837;gec17d8a056_0_25"/>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1200"/>
              <a:buFont typeface="Calibri"/>
              <a:buNone/>
            </a:pPr>
            <a:fld id="{00000000-1234-1234-1234-123412341234}" type="slidenum">
              <a:rPr lang="fr-FR"/>
              <a:t>‹#›</a:t>
            </a:fld>
            <a:endParaRPr/>
          </a:p>
        </p:txBody>
      </p:sp>
    </p:spTree>
  </p:cSld>
  <p:clrMapOvr>
    <a:masterClrMapping/>
  </p:clrMapOvr>
</p:sld>
</file>

<file path=ppt/slides/slide9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1" name="Shape 841"/>
        <p:cNvGrpSpPr/>
        <p:nvPr/>
      </p:nvGrpSpPr>
      <p:grpSpPr>
        <a:xfrm>
          <a:off x="0" y="0"/>
          <a:ext cx="0" cy="0"/>
          <a:chOff x="0" y="0"/>
          <a:chExt cx="0" cy="0"/>
        </a:xfrm>
      </p:grpSpPr>
      <p:sp>
        <p:nvSpPr>
          <p:cNvPr id="842" name="Google Shape;842;gec17d8a056_0_32"/>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177800" rtl="0" algn="l">
              <a:spcBef>
                <a:spcPts val="0"/>
              </a:spcBef>
              <a:spcAft>
                <a:spcPts val="0"/>
              </a:spcAft>
              <a:buClr>
                <a:srgbClr val="0070C0"/>
              </a:buClr>
              <a:buSzPts val="3733"/>
              <a:buFont typeface="Arial"/>
              <a:buNone/>
            </a:pPr>
            <a:r>
              <a:rPr b="1" lang="fr-FR" sz="3733" u="sng"/>
              <a:t>12.LE REGIME FISCAL DES CADRES ETRANGERS</a:t>
            </a:r>
            <a:endParaRPr/>
          </a:p>
        </p:txBody>
      </p:sp>
      <p:sp>
        <p:nvSpPr>
          <p:cNvPr id="843" name="Google Shape;843;gec17d8a056_0_32"/>
          <p:cNvSpPr txBox="1"/>
          <p:nvPr>
            <p:ph idx="1" type="body"/>
          </p:nvPr>
        </p:nvSpPr>
        <p:spPr>
          <a:xfrm>
            <a:off x="838200" y="1825625"/>
            <a:ext cx="10515600" cy="4351200"/>
          </a:xfrm>
          <a:prstGeom prst="rect">
            <a:avLst/>
          </a:prstGeom>
        </p:spPr>
        <p:txBody>
          <a:bodyPr anchorCtr="0" anchor="t" bIns="45700" lIns="91425" spcFirstLastPara="1" rIns="91425" wrap="square" tIns="45700">
            <a:normAutofit/>
          </a:bodyPr>
          <a:lstStyle/>
          <a:p>
            <a:pPr indent="0" lvl="0" marL="0" rtl="0" algn="l">
              <a:lnSpc>
                <a:spcPct val="95000"/>
              </a:lnSpc>
              <a:spcBef>
                <a:spcPts val="0"/>
              </a:spcBef>
              <a:spcAft>
                <a:spcPts val="0"/>
              </a:spcAft>
              <a:buClr>
                <a:schemeClr val="dk1"/>
              </a:buClr>
              <a:buSzPts val="852"/>
              <a:buFont typeface="Arial"/>
              <a:buNone/>
            </a:pPr>
            <a:r>
              <a:rPr lang="fr-FR" sz="2300">
                <a:highlight>
                  <a:srgbClr val="FFFFFF"/>
                </a:highlight>
              </a:rPr>
              <a:t>Ces informations étaient déjà fournies en pratique mais l’administration fiscale compétente requiert à présent que ces documents soient rédigés en français, néerlandais, allemand ou en anglais. A défaut, une traduction officielle devra se joindre aux documents.</a:t>
            </a:r>
            <a:endParaRPr sz="2300">
              <a:highlight>
                <a:srgbClr val="FFFFFF"/>
              </a:highlight>
            </a:endParaRPr>
          </a:p>
          <a:p>
            <a:pPr indent="0" lvl="0" marL="0" rtl="0" algn="l">
              <a:lnSpc>
                <a:spcPct val="95000"/>
              </a:lnSpc>
              <a:spcBef>
                <a:spcPts val="800"/>
              </a:spcBef>
              <a:spcAft>
                <a:spcPts val="0"/>
              </a:spcAft>
              <a:buClr>
                <a:schemeClr val="dk1"/>
              </a:buClr>
              <a:buSzPts val="852"/>
              <a:buFont typeface="Arial"/>
              <a:buNone/>
            </a:pPr>
            <a:r>
              <a:rPr lang="fr-FR" sz="2300">
                <a:highlight>
                  <a:srgbClr val="FFFFFF"/>
                </a:highlight>
              </a:rPr>
              <a:t>La lettre des autorités fiscales ne précise toutefois pas ce qu’il advient de la demande en cas d’absence de ces preuves.</a:t>
            </a:r>
            <a:endParaRPr sz="2300">
              <a:highlight>
                <a:srgbClr val="FFFFFF"/>
              </a:highlight>
            </a:endParaRPr>
          </a:p>
          <a:p>
            <a:pPr indent="0" lvl="0" marL="0" rtl="0" algn="l">
              <a:spcBef>
                <a:spcPts val="1000"/>
              </a:spcBef>
              <a:spcAft>
                <a:spcPts val="0"/>
              </a:spcAft>
              <a:buNone/>
            </a:pPr>
            <a:r>
              <a:t/>
            </a:r>
            <a:endParaRPr/>
          </a:p>
        </p:txBody>
      </p:sp>
      <p:sp>
        <p:nvSpPr>
          <p:cNvPr id="844" name="Google Shape;844;gec17d8a056_0_32"/>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1200"/>
              <a:buFont typeface="Calibri"/>
              <a:buNone/>
            </a:pPr>
            <a:fld id="{00000000-1234-1234-1234-123412341234}" type="slidenum">
              <a:rPr lang="fr-FR"/>
              <a:t>‹#›</a:t>
            </a:fld>
            <a:endParaRPr/>
          </a:p>
        </p:txBody>
      </p:sp>
    </p:spTree>
  </p:cSld>
  <p:clrMapOvr>
    <a:masterClrMapping/>
  </p:clrMapOvr>
</p:sld>
</file>

<file path=ppt/slides/slide9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8" name="Shape 848"/>
        <p:cNvGrpSpPr/>
        <p:nvPr/>
      </p:nvGrpSpPr>
      <p:grpSpPr>
        <a:xfrm>
          <a:off x="0" y="0"/>
          <a:ext cx="0" cy="0"/>
          <a:chOff x="0" y="0"/>
          <a:chExt cx="0" cy="0"/>
        </a:xfrm>
      </p:grpSpPr>
      <p:sp>
        <p:nvSpPr>
          <p:cNvPr id="849" name="Google Shape;849;gec17d8a056_0_38"/>
          <p:cNvSpPr txBox="1"/>
          <p:nvPr>
            <p:ph type="title"/>
          </p:nvPr>
        </p:nvSpPr>
        <p:spPr>
          <a:xfrm>
            <a:off x="838200" y="365125"/>
            <a:ext cx="10515600" cy="1325700"/>
          </a:xfrm>
          <a:prstGeom prst="rect">
            <a:avLst/>
          </a:prstGeom>
        </p:spPr>
        <p:txBody>
          <a:bodyPr anchorCtr="0" anchor="ctr" bIns="45700" lIns="91425" spcFirstLastPara="1" rIns="91425" wrap="square" tIns="45700">
            <a:normAutofit/>
          </a:bodyPr>
          <a:lstStyle/>
          <a:p>
            <a:pPr indent="0" lvl="0" marL="177800" rtl="0" algn="l">
              <a:spcBef>
                <a:spcPts val="0"/>
              </a:spcBef>
              <a:spcAft>
                <a:spcPts val="0"/>
              </a:spcAft>
              <a:buClr>
                <a:srgbClr val="0070C0"/>
              </a:buClr>
              <a:buSzPts val="3733"/>
              <a:buFont typeface="Arial"/>
              <a:buNone/>
            </a:pPr>
            <a:r>
              <a:rPr b="1" lang="fr-FR" sz="3733" u="sng"/>
              <a:t>12.LE REGIME FISCAL DES CADRES ETRANGERS</a:t>
            </a:r>
            <a:endParaRPr/>
          </a:p>
        </p:txBody>
      </p:sp>
      <p:sp>
        <p:nvSpPr>
          <p:cNvPr id="850" name="Google Shape;850;gec17d8a056_0_38"/>
          <p:cNvSpPr txBox="1"/>
          <p:nvPr>
            <p:ph idx="1" type="body"/>
          </p:nvPr>
        </p:nvSpPr>
        <p:spPr>
          <a:xfrm>
            <a:off x="838200" y="1825625"/>
            <a:ext cx="10515600" cy="4351200"/>
          </a:xfrm>
          <a:prstGeom prst="rect">
            <a:avLst/>
          </a:prstGeom>
        </p:spPr>
        <p:txBody>
          <a:bodyPr anchorCtr="0" anchor="t" bIns="45700" lIns="91425" spcFirstLastPara="1" rIns="91425" wrap="square" tIns="45700">
            <a:noAutofit/>
          </a:bodyPr>
          <a:lstStyle/>
          <a:p>
            <a:pPr indent="0" lvl="0" marL="0" rtl="0" algn="l">
              <a:lnSpc>
                <a:spcPct val="115000"/>
              </a:lnSpc>
              <a:spcBef>
                <a:spcPts val="0"/>
              </a:spcBef>
              <a:spcAft>
                <a:spcPts val="0"/>
              </a:spcAft>
              <a:buClr>
                <a:schemeClr val="dk1"/>
              </a:buClr>
              <a:buSzPts val="1100"/>
              <a:buFont typeface="Arial"/>
              <a:buNone/>
            </a:pPr>
            <a:r>
              <a:rPr lang="fr-FR" sz="2300">
                <a:highlight>
                  <a:srgbClr val="FFFFFF"/>
                </a:highlight>
              </a:rPr>
              <a:t>Les autorités fiscales compétentes ont mis en place un point de contact « Prefiling » qui vous permet d’obtenir leur point de vue quant à une situation particulière et aux chances d’obtenir une décision positive si la demande est formellement introduite. </a:t>
            </a:r>
            <a:endParaRPr sz="2300">
              <a:highlight>
                <a:srgbClr val="FFFFFF"/>
              </a:highlight>
            </a:endParaRPr>
          </a:p>
          <a:p>
            <a:pPr indent="0" lvl="0" marL="0" rtl="0" algn="l">
              <a:lnSpc>
                <a:spcPct val="115000"/>
              </a:lnSpc>
              <a:spcBef>
                <a:spcPts val="800"/>
              </a:spcBef>
              <a:spcAft>
                <a:spcPts val="0"/>
              </a:spcAft>
              <a:buClr>
                <a:schemeClr val="dk1"/>
              </a:buClr>
              <a:buSzPts val="1100"/>
              <a:buFont typeface="Arial"/>
              <a:buNone/>
            </a:pPr>
            <a:r>
              <a:rPr lang="fr-FR" sz="2300">
                <a:highlight>
                  <a:srgbClr val="FFFFFF"/>
                </a:highlight>
              </a:rPr>
              <a:t>Veuillez noter que l’utilisation de cette procédure « Prefiling » ne suspend pas le délai en endéans lequel la demande d’application du statut spécial d’imposition doit être introduite.</a:t>
            </a:r>
            <a:endParaRPr sz="2300">
              <a:highlight>
                <a:srgbClr val="FFFFFF"/>
              </a:highlight>
            </a:endParaRPr>
          </a:p>
          <a:p>
            <a:pPr indent="0" lvl="0" marL="0" rtl="0" algn="l">
              <a:lnSpc>
                <a:spcPct val="115000"/>
              </a:lnSpc>
              <a:spcBef>
                <a:spcPts val="800"/>
              </a:spcBef>
              <a:spcAft>
                <a:spcPts val="0"/>
              </a:spcAft>
              <a:buClr>
                <a:schemeClr val="dk1"/>
              </a:buClr>
              <a:buSzPts val="1100"/>
              <a:buFont typeface="Arial"/>
              <a:buNone/>
            </a:pPr>
            <a:r>
              <a:rPr lang="fr-FR" sz="2300">
                <a:highlight>
                  <a:srgbClr val="FFFFFF"/>
                </a:highlight>
              </a:rPr>
              <a:t>En cas d’utilisation de cette procédure de prefiling, les autorités fiscales compétentes disposent d’un délai de 6 semaines suivant la date de réception de la question pour y répondre.</a:t>
            </a:r>
            <a:endParaRPr sz="2300">
              <a:highlight>
                <a:srgbClr val="FFFFFF"/>
              </a:highlight>
            </a:endParaRPr>
          </a:p>
          <a:p>
            <a:pPr indent="0" lvl="0" marL="0" rtl="0" algn="l">
              <a:spcBef>
                <a:spcPts val="1000"/>
              </a:spcBef>
              <a:spcAft>
                <a:spcPts val="0"/>
              </a:spcAft>
              <a:buNone/>
            </a:pPr>
            <a:r>
              <a:t/>
            </a:r>
            <a:endParaRPr sz="2300"/>
          </a:p>
        </p:txBody>
      </p:sp>
      <p:sp>
        <p:nvSpPr>
          <p:cNvPr id="851" name="Google Shape;851;gec17d8a056_0_38"/>
          <p:cNvSpPr txBox="1"/>
          <p:nvPr>
            <p:ph idx="12" type="sldNum"/>
          </p:nvPr>
        </p:nvSpPr>
        <p:spPr>
          <a:xfrm>
            <a:off x="8610600" y="6356350"/>
            <a:ext cx="2743200" cy="365100"/>
          </a:xfrm>
          <a:prstGeom prst="rect">
            <a:avLst/>
          </a:prstGeom>
        </p:spPr>
        <p:txBody>
          <a:bodyPr anchorCtr="0" anchor="ctr" bIns="45700" lIns="91425" spcFirstLastPara="1" rIns="91425" wrap="square" tIns="45700">
            <a:noAutofit/>
          </a:bodyPr>
          <a:lstStyle/>
          <a:p>
            <a:pPr indent="0" lvl="0" marL="0" rtl="0" algn="r">
              <a:spcBef>
                <a:spcPts val="0"/>
              </a:spcBef>
              <a:spcAft>
                <a:spcPts val="0"/>
              </a:spcAft>
              <a:buClr>
                <a:srgbClr val="888888"/>
              </a:buClr>
              <a:buSzPts val="1200"/>
              <a:buFont typeface="Calibri"/>
              <a:buNone/>
            </a:pPr>
            <a:fld id="{00000000-1234-1234-1234-123412341234}" type="slidenum">
              <a:rPr lang="fr-FR"/>
              <a:t>‹#›</a:t>
            </a:fld>
            <a:endParaRPr/>
          </a:p>
        </p:txBody>
      </p:sp>
    </p:spTree>
  </p:cSld>
  <p:clrMapOvr>
    <a:masterClrMapping/>
  </p:clrMapOvr>
</p:sld>
</file>

<file path=ppt/slides/slide9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5" name="Shape 855"/>
        <p:cNvGrpSpPr/>
        <p:nvPr/>
      </p:nvGrpSpPr>
      <p:grpSpPr>
        <a:xfrm>
          <a:off x="0" y="0"/>
          <a:ext cx="0" cy="0"/>
          <a:chOff x="0" y="0"/>
          <a:chExt cx="0" cy="0"/>
        </a:xfrm>
      </p:grpSpPr>
      <p:sp>
        <p:nvSpPr>
          <p:cNvPr id="856" name="Google Shape;856;p98"/>
          <p:cNvSpPr txBox="1"/>
          <p:nvPr>
            <p:ph type="title"/>
          </p:nvPr>
        </p:nvSpPr>
        <p:spPr>
          <a:xfrm>
            <a:off x="609600" y="787784"/>
            <a:ext cx="10972800" cy="998641"/>
          </a:xfrm>
          <a:prstGeom prst="rect">
            <a:avLst/>
          </a:prstGeom>
          <a:noFill/>
          <a:ln>
            <a:noFill/>
          </a:ln>
        </p:spPr>
        <p:txBody>
          <a:bodyPr anchorCtr="0" anchor="ctr" bIns="45700" lIns="91425" spcFirstLastPara="1" rIns="91425" wrap="square" tIns="45700">
            <a:normAutofit/>
          </a:bodyPr>
          <a:lstStyle/>
          <a:p>
            <a:pPr indent="0" lvl="0" marL="177800" rtl="0" algn="ctr">
              <a:lnSpc>
                <a:spcPct val="90000"/>
              </a:lnSpc>
              <a:spcBef>
                <a:spcPts val="0"/>
              </a:spcBef>
              <a:spcAft>
                <a:spcPts val="0"/>
              </a:spcAft>
              <a:buClr>
                <a:srgbClr val="0070C0"/>
              </a:buClr>
              <a:buSzPts val="4000"/>
              <a:buFont typeface="Arial"/>
              <a:buNone/>
            </a:pPr>
            <a:r>
              <a:rPr b="1" lang="fr-FR"/>
              <a:t>Merci pour votre attention !</a:t>
            </a:r>
            <a:endParaRPr/>
          </a:p>
        </p:txBody>
      </p:sp>
      <p:sp>
        <p:nvSpPr>
          <p:cNvPr id="857" name="Google Shape;857;p98"/>
          <p:cNvSpPr txBox="1"/>
          <p:nvPr>
            <p:ph idx="1" type="body"/>
          </p:nvPr>
        </p:nvSpPr>
        <p:spPr>
          <a:xfrm>
            <a:off x="609600" y="2072639"/>
            <a:ext cx="10972800" cy="1288100"/>
          </a:xfrm>
          <a:prstGeom prst="rect">
            <a:avLst/>
          </a:prstGeom>
          <a:noFill/>
          <a:ln>
            <a:noFill/>
          </a:ln>
        </p:spPr>
        <p:txBody>
          <a:bodyPr anchorCtr="0" anchor="t" bIns="45700" lIns="91425" spcFirstLastPara="1" rIns="91425" wrap="square" tIns="45700">
            <a:normAutofit/>
          </a:bodyPr>
          <a:lstStyle/>
          <a:p>
            <a:pPr indent="0" lvl="0" marL="0" rtl="0" algn="l">
              <a:lnSpc>
                <a:spcPct val="90000"/>
              </a:lnSpc>
              <a:spcBef>
                <a:spcPts val="0"/>
              </a:spcBef>
              <a:spcAft>
                <a:spcPts val="0"/>
              </a:spcAft>
              <a:buClr>
                <a:schemeClr val="dk1"/>
              </a:buClr>
              <a:buSzPts val="1800"/>
              <a:buNone/>
            </a:pPr>
            <a:r>
              <a:t/>
            </a:r>
            <a:endParaRPr/>
          </a:p>
          <a:p>
            <a:pPr indent="0" lvl="0" marL="0" rtl="0" algn="l">
              <a:lnSpc>
                <a:spcPct val="90000"/>
              </a:lnSpc>
              <a:spcBef>
                <a:spcPts val="360"/>
              </a:spcBef>
              <a:spcAft>
                <a:spcPts val="0"/>
              </a:spcAft>
              <a:buClr>
                <a:schemeClr val="dk1"/>
              </a:buClr>
              <a:buSzPts val="1800"/>
              <a:buFont typeface="Noto Sans Symbols"/>
              <a:buNone/>
            </a:pPr>
            <a:r>
              <a:t/>
            </a:r>
            <a:endParaRPr/>
          </a:p>
          <a:p>
            <a:pPr indent="0" lvl="0" marL="0" rtl="0" algn="l">
              <a:lnSpc>
                <a:spcPct val="90000"/>
              </a:lnSpc>
              <a:spcBef>
                <a:spcPts val="360"/>
              </a:spcBef>
              <a:spcAft>
                <a:spcPts val="0"/>
              </a:spcAft>
              <a:buClr>
                <a:schemeClr val="dk1"/>
              </a:buClr>
              <a:buSzPts val="1800"/>
              <a:buFont typeface="Noto Sans Symbols"/>
              <a:buNone/>
            </a:pPr>
            <a:r>
              <a:t/>
            </a:r>
            <a:endParaRPr/>
          </a:p>
          <a:p>
            <a:pPr indent="0" lvl="0" marL="0" rtl="0" algn="l">
              <a:lnSpc>
                <a:spcPct val="90000"/>
              </a:lnSpc>
              <a:spcBef>
                <a:spcPts val="360"/>
              </a:spcBef>
              <a:spcAft>
                <a:spcPts val="0"/>
              </a:spcAft>
              <a:buClr>
                <a:schemeClr val="dk1"/>
              </a:buClr>
              <a:buSzPts val="1800"/>
              <a:buFont typeface="Noto Sans Symbols"/>
              <a:buNone/>
            </a:pPr>
            <a:r>
              <a:t/>
            </a:r>
            <a:endParaRPr/>
          </a:p>
          <a:p>
            <a:pPr indent="-171450" lvl="1" marL="742950" rtl="0" algn="l">
              <a:lnSpc>
                <a:spcPct val="90000"/>
              </a:lnSpc>
              <a:spcBef>
                <a:spcPts val="360"/>
              </a:spcBef>
              <a:spcAft>
                <a:spcPts val="0"/>
              </a:spcAft>
              <a:buClr>
                <a:schemeClr val="dk1"/>
              </a:buClr>
              <a:buSzPts val="1800"/>
              <a:buFont typeface="Noto Sans Symbols"/>
              <a:buNone/>
            </a:pPr>
            <a:r>
              <a:t/>
            </a:r>
            <a:endParaRPr/>
          </a:p>
          <a:p>
            <a:pPr indent="-171450" lvl="1" marL="742950" rtl="0" algn="l">
              <a:lnSpc>
                <a:spcPct val="90000"/>
              </a:lnSpc>
              <a:spcBef>
                <a:spcPts val="360"/>
              </a:spcBef>
              <a:spcAft>
                <a:spcPts val="0"/>
              </a:spcAft>
              <a:buClr>
                <a:schemeClr val="dk1"/>
              </a:buClr>
              <a:buSzPts val="1800"/>
              <a:buFont typeface="Noto Sans Symbols"/>
              <a:buNone/>
            </a:pPr>
            <a:r>
              <a:t/>
            </a:r>
            <a:endParaRPr/>
          </a:p>
        </p:txBody>
      </p:sp>
      <p:sp>
        <p:nvSpPr>
          <p:cNvPr id="858" name="Google Shape;858;p98"/>
          <p:cNvSpPr txBox="1"/>
          <p:nvPr>
            <p:ph idx="12" type="sldNum"/>
          </p:nvPr>
        </p:nvSpPr>
        <p:spPr>
          <a:xfrm>
            <a:off x="398860" y="590837"/>
            <a:ext cx="584825" cy="273844"/>
          </a:xfrm>
          <a:prstGeom prst="rect">
            <a:avLst/>
          </a:prstGeom>
          <a:noFill/>
          <a:ln>
            <a:noFill/>
          </a:ln>
        </p:spPr>
        <p:txBody>
          <a:bodyPr anchorCtr="0" anchor="ctr" bIns="45700" lIns="91425" spcFirstLastPara="1" rIns="91425" wrap="square" tIns="45700">
            <a:normAutofit/>
          </a:bodyPr>
          <a:lstStyle/>
          <a:p>
            <a:pPr indent="0" lvl="0" marL="0" marR="0" rtl="0" algn="r">
              <a:lnSpc>
                <a:spcPct val="80000"/>
              </a:lnSpc>
              <a:spcBef>
                <a:spcPts val="0"/>
              </a:spcBef>
              <a:spcAft>
                <a:spcPts val="0"/>
              </a:spcAft>
              <a:buClr>
                <a:srgbClr val="FEFFFF"/>
              </a:buClr>
              <a:buSzPts val="1387"/>
              <a:buFont typeface="Arial"/>
              <a:buNone/>
            </a:pPr>
            <a:fld id="{00000000-1234-1234-1234-123412341234}" type="slidenum">
              <a:rPr lang="fr-FR" sz="1387">
                <a:solidFill>
                  <a:srgbClr val="FEFFFF"/>
                </a:solidFill>
                <a:latin typeface="Arial"/>
                <a:ea typeface="Arial"/>
                <a:cs typeface="Arial"/>
                <a:sym typeface="Arial"/>
              </a:rPr>
              <a:t>‹#›</a:t>
            </a:fld>
            <a:endParaRPr sz="1387">
              <a:solidFill>
                <a:srgbClr val="FEFFFF"/>
              </a:solidFill>
              <a:latin typeface="Arial"/>
              <a:ea typeface="Arial"/>
              <a:cs typeface="Arial"/>
              <a:sym typeface="Arial"/>
            </a:endParaRPr>
          </a:p>
        </p:txBody>
      </p:sp>
      <p:sp>
        <p:nvSpPr>
          <p:cNvPr id="859" name="Google Shape;859;p98"/>
          <p:cNvSpPr txBox="1"/>
          <p:nvPr/>
        </p:nvSpPr>
        <p:spPr>
          <a:xfrm>
            <a:off x="1828800" y="4533900"/>
            <a:ext cx="8534400" cy="1219200"/>
          </a:xfrm>
          <a:prstGeom prst="rect">
            <a:avLst/>
          </a:prstGeom>
          <a:noFill/>
          <a:ln>
            <a:noFill/>
          </a:ln>
        </p:spPr>
        <p:txBody>
          <a:bodyPr anchorCtr="0" anchor="t" bIns="60950" lIns="121900" spcFirstLastPara="1" rIns="121900" wrap="square" tIns="60950">
            <a:normAutofit/>
          </a:bodyPr>
          <a:lstStyle/>
          <a:p>
            <a:pPr indent="-266700" lvl="0" marL="342900" marR="0" rtl="0" algn="l">
              <a:lnSpc>
                <a:spcPct val="80000"/>
              </a:lnSpc>
              <a:spcBef>
                <a:spcPts val="0"/>
              </a:spcBef>
              <a:spcAft>
                <a:spcPts val="0"/>
              </a:spcAft>
              <a:buClr>
                <a:schemeClr val="dk1"/>
              </a:buClr>
              <a:buSzPts val="1200"/>
              <a:buFont typeface="Arial"/>
              <a:buNone/>
            </a:pPr>
            <a:r>
              <a:t/>
            </a:r>
            <a:endParaRPr b="1" i="0" sz="1200" u="none" cap="none" strike="noStrike">
              <a:solidFill>
                <a:schemeClr val="dk1"/>
              </a:solidFill>
              <a:latin typeface="Arial"/>
              <a:ea typeface="Arial"/>
              <a:cs typeface="Arial"/>
              <a:sym typeface="Arial"/>
            </a:endParaRPr>
          </a:p>
          <a:p>
            <a:pPr indent="0" lvl="0" marL="0" marR="0" rtl="0" algn="l">
              <a:lnSpc>
                <a:spcPct val="80000"/>
              </a:lnSpc>
              <a:spcBef>
                <a:spcPts val="320"/>
              </a:spcBef>
              <a:spcAft>
                <a:spcPts val="0"/>
              </a:spcAft>
              <a:buClr>
                <a:schemeClr val="dk1"/>
              </a:buClr>
              <a:buSzPts val="1600"/>
              <a:buFont typeface="Arial"/>
              <a:buNone/>
            </a:pPr>
            <a:r>
              <a:rPr b="1" i="0" lang="fr-FR" sz="1600" u="none" cap="none" strike="noStrike">
                <a:solidFill>
                  <a:schemeClr val="dk1"/>
                </a:solidFill>
                <a:latin typeface="Arial"/>
                <a:ea typeface="Arial"/>
                <a:cs typeface="Arial"/>
                <a:sym typeface="Arial"/>
              </a:rPr>
              <a:t>	Pierre-François COPPENS 				</a:t>
            </a:r>
            <a:endParaRPr b="0" i="0" sz="1800" u="none" cap="none" strike="noStrike">
              <a:solidFill>
                <a:schemeClr val="dk1"/>
              </a:solidFill>
              <a:latin typeface="Calibri"/>
              <a:ea typeface="Calibri"/>
              <a:cs typeface="Calibri"/>
              <a:sym typeface="Calibri"/>
            </a:endParaRPr>
          </a:p>
          <a:p>
            <a:pPr indent="0" lvl="0" marL="0" marR="0" rtl="0" algn="l">
              <a:lnSpc>
                <a:spcPct val="80000"/>
              </a:lnSpc>
              <a:spcBef>
                <a:spcPts val="320"/>
              </a:spcBef>
              <a:spcAft>
                <a:spcPts val="0"/>
              </a:spcAft>
              <a:buClr>
                <a:schemeClr val="dk1"/>
              </a:buClr>
              <a:buSzPts val="1600"/>
              <a:buFont typeface="Arial"/>
              <a:buNone/>
            </a:pPr>
            <a:r>
              <a:rPr b="0" i="0" lang="fr-FR" sz="1600" u="none" cap="none" strike="noStrike">
                <a:solidFill>
                  <a:schemeClr val="dk1"/>
                </a:solidFill>
                <a:latin typeface="Arial"/>
                <a:ea typeface="Arial"/>
                <a:cs typeface="Arial"/>
                <a:sym typeface="Arial"/>
              </a:rPr>
              <a:t>	Conseil fiscal IEC, Juriste 				</a:t>
            </a:r>
            <a:endParaRPr b="0" i="0" sz="1800" u="none" cap="none" strike="noStrike">
              <a:solidFill>
                <a:schemeClr val="dk1"/>
              </a:solidFill>
              <a:latin typeface="Calibri"/>
              <a:ea typeface="Calibri"/>
              <a:cs typeface="Calibri"/>
              <a:sym typeface="Calibri"/>
            </a:endParaRPr>
          </a:p>
          <a:p>
            <a:pPr indent="0" lvl="0" marL="0" marR="0" rtl="0" algn="l">
              <a:lnSpc>
                <a:spcPct val="80000"/>
              </a:lnSpc>
              <a:spcBef>
                <a:spcPts val="320"/>
              </a:spcBef>
              <a:spcAft>
                <a:spcPts val="0"/>
              </a:spcAft>
              <a:buClr>
                <a:schemeClr val="dk1"/>
              </a:buClr>
              <a:buSzPts val="1600"/>
              <a:buFont typeface="Arial"/>
              <a:buNone/>
            </a:pPr>
            <a:r>
              <a:rPr b="0" i="0" lang="fr-FR" sz="1600" u="none" cap="none" strike="noStrike">
                <a:solidFill>
                  <a:schemeClr val="dk1"/>
                </a:solidFill>
                <a:latin typeface="Arial"/>
                <a:ea typeface="Arial"/>
                <a:cs typeface="Arial"/>
                <a:sym typeface="Arial"/>
              </a:rPr>
              <a:t>	Fondateur de l’adfpc 			</a:t>
            </a:r>
            <a:endParaRPr b="0" i="0" sz="1800" u="none" cap="none" strike="noStrike">
              <a:solidFill>
                <a:schemeClr val="dk1"/>
              </a:solidFill>
              <a:latin typeface="Calibri"/>
              <a:ea typeface="Calibri"/>
              <a:cs typeface="Calibri"/>
              <a:sym typeface="Calibri"/>
            </a:endParaRPr>
          </a:p>
          <a:p>
            <a:pPr indent="0" lvl="0" marL="0" marR="0" rtl="0" algn="l">
              <a:lnSpc>
                <a:spcPct val="80000"/>
              </a:lnSpc>
              <a:spcBef>
                <a:spcPts val="320"/>
              </a:spcBef>
              <a:spcAft>
                <a:spcPts val="0"/>
              </a:spcAft>
              <a:buClr>
                <a:schemeClr val="dk1"/>
              </a:buClr>
              <a:buSzPts val="1600"/>
              <a:buFont typeface="Arial"/>
              <a:buNone/>
            </a:pPr>
            <a:r>
              <a:rPr b="0" i="0" lang="fr-FR" sz="1600" u="none" cap="none" strike="noStrike">
                <a:solidFill>
                  <a:schemeClr val="dk1"/>
                </a:solidFill>
                <a:latin typeface="Arial"/>
                <a:ea typeface="Arial"/>
                <a:cs typeface="Arial"/>
                <a:sym typeface="Arial"/>
              </a:rPr>
              <a:t>	</a:t>
            </a:r>
            <a:r>
              <a:rPr b="0" i="0" lang="fr-FR" sz="1600" u="sng" cap="none" strike="noStrike">
                <a:solidFill>
                  <a:schemeClr val="dk1"/>
                </a:solidFill>
                <a:latin typeface="Arial"/>
                <a:ea typeface="Arial"/>
                <a:cs typeface="Arial"/>
                <a:sym typeface="Arial"/>
                <a:hlinkClick r:id="rId3">
                  <a:extLst>
                    <a:ext uri="{A12FA001-AC4F-418D-AE19-62706E023703}">
                      <ahyp:hlinkClr val="tx"/>
                    </a:ext>
                  </a:extLst>
                </a:hlinkClick>
              </a:rPr>
              <a:t>Coppens.pf@gmail.com</a:t>
            </a:r>
            <a:r>
              <a:rPr b="0" i="0" lang="fr-FR" sz="1600" u="none" cap="none" strike="noStrike">
                <a:solidFill>
                  <a:schemeClr val="dk1"/>
                </a:solidFill>
                <a:latin typeface="Arial"/>
                <a:ea typeface="Arial"/>
                <a:cs typeface="Arial"/>
                <a:sym typeface="Arial"/>
              </a:rPr>
              <a:t> </a:t>
            </a:r>
            <a:endParaRPr b="0" i="0" sz="1800" u="none" cap="none" strike="noStrike">
              <a:solidFill>
                <a:schemeClr val="dk1"/>
              </a:solidFill>
              <a:latin typeface="Calibri"/>
              <a:ea typeface="Calibri"/>
              <a:cs typeface="Calibri"/>
              <a:sym typeface="Calibri"/>
            </a:endParaRPr>
          </a:p>
        </p:txBody>
      </p:sp>
      <p:pic>
        <p:nvPicPr>
          <p:cNvPr id="860" name="Google Shape;860;p98"/>
          <p:cNvPicPr preferRelativeResize="0"/>
          <p:nvPr/>
        </p:nvPicPr>
        <p:blipFill rotWithShape="1">
          <a:blip r:embed="rId4">
            <a:alphaModFix/>
          </a:blip>
          <a:srcRect b="0" l="0" r="0" t="0"/>
          <a:stretch/>
        </p:blipFill>
        <p:spPr>
          <a:xfrm>
            <a:off x="3801446" y="2304732"/>
            <a:ext cx="1457087" cy="1424992"/>
          </a:xfrm>
          <a:prstGeom prst="rect">
            <a:avLst/>
          </a:prstGeom>
          <a:noFill/>
          <a:ln>
            <a:noFill/>
          </a:ln>
        </p:spPr>
      </p:pic>
      <p:pic>
        <p:nvPicPr>
          <p:cNvPr descr="Ce widget utilise Javascript pour un affichage optimal." id="861" name="Google Shape;861;p98"/>
          <p:cNvPicPr preferRelativeResize="0"/>
          <p:nvPr/>
        </p:nvPicPr>
        <p:blipFill rotWithShape="1">
          <a:blip r:embed="rId5">
            <a:alphaModFix/>
          </a:blip>
          <a:srcRect b="0" l="0" r="0" t="0"/>
          <a:stretch/>
        </p:blipFill>
        <p:spPr>
          <a:xfrm>
            <a:off x="6710404" y="1620716"/>
            <a:ext cx="4144937" cy="4323739"/>
          </a:xfrm>
          <a:prstGeom prst="rect">
            <a:avLst/>
          </a:prstGeom>
          <a:noFill/>
          <a:ln>
            <a:noFill/>
          </a:ln>
        </p:spPr>
      </p:pic>
    </p:spTree>
  </p:cSld>
  <p:clrMapOvr>
    <a:masterClrMapping/>
  </p:clrMapOvr>
  <mc:AlternateContent>
    <mc:Choice Requires="p14">
      <p:transition spd="slow" p14:dur="4000">
        <p14:vortex dir="r"/>
      </p:transition>
    </mc:Choice>
    <mc:Fallback>
      <p:transition spd="med">
        <p:fade/>
      </p:transition>
    </mc:Fallback>
  </mc:AlternateContent>
</p:sld>
</file>

<file path=ppt/theme/theme1.xml><?xml version="1.0" encoding="utf-8"?>
<a:theme xmlns:a="http://schemas.openxmlformats.org/drawingml/2006/main" xmlns:r="http://schemas.openxmlformats.org/officeDocument/2006/relationships" name="Thème Offic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thema">
  <a:themeElements>
    <a:clrScheme name="Kantoor">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2013-10-08T19:41:43Z</dcterms:created>
  <dc:creator>Herman</dc:creator>
</cp:coreProperties>
</file>